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94" r:id="rId8"/>
    <p:sldId id="295" r:id="rId9"/>
    <p:sldId id="296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 stil 2 – uthev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85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68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5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43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1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8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70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4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83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8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30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046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digipro-helse.no/smittevern-og-infeksjonskontrollprogram.450532.no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digipro-helse.no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B695AA2-4B70-477F-AF90-536B720A1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e 4" descr="Et bilde som inneholder innendørs, objekt, kjøkken, bord&#10;&#10;Automatisk generert beskrivelse">
            <a:extLst>
              <a:ext uri="{FF2B5EF4-FFF2-40B4-BE49-F238E27FC236}">
                <a16:creationId xmlns:a16="http://schemas.microsoft.com/office/drawing/2014/main" id="{8772704C-1456-4D81-A026-94E93CA965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4" b="1024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20499558-7F77-4E2A-9D07-0499E2E42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1020431"/>
            <a:ext cx="10225530" cy="1475013"/>
          </a:xfrm>
        </p:spPr>
        <p:txBody>
          <a:bodyPr>
            <a:normAutofit/>
          </a:bodyPr>
          <a:lstStyle/>
          <a:p>
            <a:r>
              <a:rPr lang="nb-NO" sz="4000">
                <a:solidFill>
                  <a:schemeClr val="tx1"/>
                </a:solidFill>
              </a:rPr>
              <a:t>Smittevern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ACE4DBF-CBA9-4420-B7B2-1CAA90DB9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2495445"/>
            <a:ext cx="10225530" cy="590321"/>
          </a:xfrm>
        </p:spPr>
        <p:txBody>
          <a:bodyPr>
            <a:normAutofit/>
          </a:bodyPr>
          <a:lstStyle/>
          <a:p>
            <a:r>
              <a:rPr lang="nb-NO">
                <a:solidFill>
                  <a:schemeClr val="tx1"/>
                </a:solidFill>
              </a:rPr>
              <a:t>Kommuneoverlegeforumet i Salten</a:t>
            </a:r>
          </a:p>
        </p:txBody>
      </p:sp>
      <p:pic>
        <p:nvPicPr>
          <p:cNvPr id="7" name="Plassholder for innhold 3">
            <a:extLst>
              <a:ext uri="{FF2B5EF4-FFF2-40B4-BE49-F238E27FC236}">
                <a16:creationId xmlns:a16="http://schemas.microsoft.com/office/drawing/2014/main" id="{D018FAEB-C165-4CA8-80DB-58A7AFBC2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925" y="365125"/>
            <a:ext cx="5933038" cy="593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771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B6B47BF-F3D0-4678-9B20-DA45E1BCA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8F50324-3239-41D8-AF6C-E4A049B5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124999"/>
            <a:ext cx="4076149" cy="4608003"/>
          </a:xfrm>
        </p:spPr>
        <p:txBody>
          <a:bodyPr anchor="ctr">
            <a:normAutofit/>
          </a:bodyPr>
          <a:lstStyle/>
          <a:p>
            <a:r>
              <a:rPr lang="nb-NO" sz="1900" b="1">
                <a:solidFill>
                  <a:schemeClr val="accent1"/>
                </a:solidFill>
                <a:hlinkClick r:id="rId2"/>
              </a:rPr>
              <a:t>Smittevern og Infeksjonskontrollprogram</a:t>
            </a:r>
            <a:endParaRPr lang="nb-NO" sz="1900">
              <a:solidFill>
                <a:schemeClr val="accent1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19334917-3673-4EF2-BA7C-CC83AEEEA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673" y="457200"/>
            <a:ext cx="420624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E1589AE1-C0FC-4B66-9C0D-9EB92F40F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7585" y="457200"/>
            <a:ext cx="658368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C9053B-A54A-499E-8075-225E1C03E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586" y="1124998"/>
            <a:ext cx="6493222" cy="4608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Det er risiko for smitte og infeksjoner i alle helseforetak, institusjoner, boliger og legekontor. Risikoen er faglig vurdert og prosedyrer er laget for å hindre smitte og infeksjoner. </a:t>
            </a:r>
          </a:p>
          <a:p>
            <a:endParaRPr lang="nb-NO" sz="2000" dirty="0"/>
          </a:p>
          <a:p>
            <a:pPr marL="0" indent="0">
              <a:buNone/>
            </a:pPr>
            <a:r>
              <a:rPr lang="nb-NO" sz="2000" dirty="0" err="1"/>
              <a:t>jmf</a:t>
            </a:r>
            <a:r>
              <a:rPr lang="nb-NO" sz="2000" dirty="0"/>
              <a:t>. Forskrift om smittevern i </a:t>
            </a:r>
            <a:r>
              <a:rPr lang="nb-NO" sz="2000" dirty="0" err="1"/>
              <a:t>helse-og</a:t>
            </a:r>
            <a:r>
              <a:rPr lang="nb-NO" sz="2000" dirty="0"/>
              <a:t> omsorgstjenesten</a:t>
            </a:r>
          </a:p>
        </p:txBody>
      </p:sp>
      <p:pic>
        <p:nvPicPr>
          <p:cNvPr id="11" name="Plassholder for innhold 3">
            <a:extLst>
              <a:ext uri="{FF2B5EF4-FFF2-40B4-BE49-F238E27FC236}">
                <a16:creationId xmlns:a16="http://schemas.microsoft.com/office/drawing/2014/main" id="{D7456D9E-17F8-4471-832A-BC5105C96D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319" y="365125"/>
            <a:ext cx="977643" cy="97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39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751CB9-7B25-4EB8-9A6F-82F822549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317383-CF3B-4B02-9512-BECBEF636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D4C7A0-6DF2-4F2D-A45D-F11158297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F3943D-BCB6-4B31-809D-A00568648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373A6F-2E1F-4613-8E1D-D68057D29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01200"/>
            <a:ext cx="3707477" cy="562497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2AEE0AD-1591-4215-B77A-D76A9B550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5"/>
            <a:ext cx="3409783" cy="13003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500" b="1">
                <a:solidFill>
                  <a:srgbClr val="FFFFFF"/>
                </a:solidFill>
              </a:rPr>
              <a:t>Grunnleggende smittevernsrutiner i Digipro Helse</a:t>
            </a:r>
            <a:endParaRPr lang="nb-NO" sz="250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11D7623-4372-4882-B628-2BA92AD5C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2177142"/>
            <a:ext cx="3409782" cy="3823607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Hjemmebaserte tjenester </a:t>
            </a:r>
          </a:p>
          <a:p>
            <a:r>
              <a:rPr lang="nb-NO">
                <a:solidFill>
                  <a:srgbClr val="FFFFFF"/>
                </a:solidFill>
              </a:rPr>
              <a:t>Institusjon </a:t>
            </a:r>
          </a:p>
          <a:p>
            <a:r>
              <a:rPr lang="nb-NO">
                <a:solidFill>
                  <a:srgbClr val="FFFFFF"/>
                </a:solidFill>
              </a:rPr>
              <a:t>Renhold</a:t>
            </a:r>
          </a:p>
          <a:p>
            <a:r>
              <a:rPr lang="nb-NO">
                <a:solidFill>
                  <a:srgbClr val="FFFFFF"/>
                </a:solidFill>
              </a:rPr>
              <a:t>Legekontor og offentlige kontor….?</a:t>
            </a:r>
          </a:p>
          <a:p>
            <a:pPr lvl="1"/>
            <a:r>
              <a:rPr lang="nb-NO">
                <a:solidFill>
                  <a:srgbClr val="FFFFFF"/>
                </a:solidFill>
              </a:rPr>
              <a:t>MRSA, ESBL mv</a:t>
            </a:r>
          </a:p>
        </p:txBody>
      </p:sp>
      <p:pic>
        <p:nvPicPr>
          <p:cNvPr id="5" name="Bilde 4" descr="Et bilde som inneholder rød, mat, spill&#10;&#10;Automatisk generert beskrivelse">
            <a:extLst>
              <a:ext uri="{FF2B5EF4-FFF2-40B4-BE49-F238E27FC236}">
                <a16:creationId xmlns:a16="http://schemas.microsoft.com/office/drawing/2014/main" id="{A061A436-0748-4EA2-B052-0AB48020D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231" y="1259831"/>
            <a:ext cx="6831503" cy="4320925"/>
          </a:xfrm>
          <a:prstGeom prst="rect">
            <a:avLst/>
          </a:prstGeom>
        </p:spPr>
      </p:pic>
      <p:pic>
        <p:nvPicPr>
          <p:cNvPr id="11" name="Plassholder for innhold 3">
            <a:extLst>
              <a:ext uri="{FF2B5EF4-FFF2-40B4-BE49-F238E27FC236}">
                <a16:creationId xmlns:a16="http://schemas.microsoft.com/office/drawing/2014/main" id="{FC8331F0-2ECA-44D3-B878-4A757CED13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319" y="365125"/>
            <a:ext cx="977643" cy="97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789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5DC5C4-A186-482A-9BB8-6D9CBBEA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nb-NO" sz="4400" dirty="0"/>
              <a:t>Hvordan vi jobber</a:t>
            </a:r>
          </a:p>
        </p:txBody>
      </p:sp>
      <p:graphicFrame>
        <p:nvGraphicFramePr>
          <p:cNvPr id="5" name="Plassholder for innhold 4">
            <a:extLst>
              <a:ext uri="{FF2B5EF4-FFF2-40B4-BE49-F238E27FC236}">
                <a16:creationId xmlns:a16="http://schemas.microsoft.com/office/drawing/2014/main" id="{CFD48925-EBEC-4F26-B150-5FA4D8BB63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564299"/>
              </p:ext>
            </p:extLst>
          </p:nvPr>
        </p:nvGraphicFramePr>
        <p:xfrm>
          <a:off x="484958" y="1784959"/>
          <a:ext cx="11216790" cy="4707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8601">
                  <a:extLst>
                    <a:ext uri="{9D8B030D-6E8A-4147-A177-3AD203B41FA5}">
                      <a16:colId xmlns:a16="http://schemas.microsoft.com/office/drawing/2014/main" val="3929047179"/>
                    </a:ext>
                  </a:extLst>
                </a:gridCol>
                <a:gridCol w="3691156">
                  <a:extLst>
                    <a:ext uri="{9D8B030D-6E8A-4147-A177-3AD203B41FA5}">
                      <a16:colId xmlns:a16="http://schemas.microsoft.com/office/drawing/2014/main" val="1764407587"/>
                    </a:ext>
                  </a:extLst>
                </a:gridCol>
                <a:gridCol w="3717033">
                  <a:extLst>
                    <a:ext uri="{9D8B030D-6E8A-4147-A177-3AD203B41FA5}">
                      <a16:colId xmlns:a16="http://schemas.microsoft.com/office/drawing/2014/main" val="1023036229"/>
                    </a:ext>
                  </a:extLst>
                </a:gridCol>
              </a:tblGrid>
              <a:tr h="4707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nb-NO" sz="2400" dirty="0">
                          <a:effectLst/>
                        </a:rPr>
                        <a:t>Faggruppesamlinger</a:t>
                      </a:r>
                      <a:br>
                        <a:rPr lang="nb-NO" sz="1200" dirty="0">
                          <a:effectLst/>
                        </a:rPr>
                      </a:br>
                      <a:br>
                        <a:rPr lang="nb-NO" sz="1200" dirty="0">
                          <a:effectLst/>
                        </a:rPr>
                      </a:br>
                      <a:br>
                        <a:rPr lang="nb-NO" sz="1200" dirty="0">
                          <a:effectLst/>
                        </a:rPr>
                      </a:b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Demens /hukommelse team (kløveråsen)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Psykisk helse og rus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Lindrende behandling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Legemiddelhåndtering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KAD</a:t>
                      </a:r>
                      <a:endParaRPr lang="nb-NO" sz="1800" dirty="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Tildeling saksbehandling, koordinerende enhet og helhetlig pasientforløp.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Smittevern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Veldferdsteknologi</a:t>
                      </a:r>
                      <a:endParaRPr lang="nb-NO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nb-NO" sz="1400" dirty="0">
                          <a:effectLst/>
                        </a:rPr>
                        <a:t>Pasientsikkerhet</a:t>
                      </a:r>
                      <a:endParaRPr lang="nb-NO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6" marR="61026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400" dirty="0">
                          <a:effectLst/>
                        </a:rPr>
                        <a:t>Kvalitetsgruppe samlinger.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21-22 April. (samling 1)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17-18 November. (samling 2)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6" marR="61026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</a:rPr>
                        <a:t> </a:t>
                      </a:r>
                      <a:r>
                        <a:rPr lang="nb-NO" sz="2400" dirty="0">
                          <a:effectLst/>
                        </a:rPr>
                        <a:t>Styringsgruppe (RKK)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nb-NO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b-NO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Består av kommunalledere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årlige rapporter</a:t>
                      </a:r>
                    </a:p>
                  </a:txBody>
                  <a:tcPr marL="61026" marR="61026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391274"/>
                  </a:ext>
                </a:extLst>
              </a:tr>
            </a:tbl>
          </a:graphicData>
        </a:graphic>
      </p:graphicFrame>
      <p:pic>
        <p:nvPicPr>
          <p:cNvPr id="9" name="Plassholder for innhold 3">
            <a:extLst>
              <a:ext uri="{FF2B5EF4-FFF2-40B4-BE49-F238E27FC236}">
                <a16:creationId xmlns:a16="http://schemas.microsoft.com/office/drawing/2014/main" id="{F1699BC8-7DDE-4ACB-BC54-4087EF41B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319" y="365125"/>
            <a:ext cx="977643" cy="977643"/>
          </a:xfrm>
          <a:prstGeom prst="rect">
            <a:avLst/>
          </a:prstGeom>
        </p:spPr>
      </p:pic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3B123923-83A4-4817-8A14-02E20962A520}"/>
              </a:ext>
            </a:extLst>
          </p:cNvPr>
          <p:cNvCxnSpPr/>
          <p:nvPr/>
        </p:nvCxnSpPr>
        <p:spPr>
          <a:xfrm>
            <a:off x="998289" y="2323750"/>
            <a:ext cx="1031346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8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598375F-EFB5-4EA1-ABF2-0B888527B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nb-NO">
                <a:solidFill>
                  <a:schemeClr val="bg1">
                    <a:lumMod val="85000"/>
                    <a:lumOff val="15000"/>
                  </a:schemeClr>
                </a:solidFill>
              </a:rPr>
              <a:t>Smitteverns gruppe 2019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C7EA7B-802E-41F4-8926-C4475287A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A8D3AD18-0B96-41EA-8E23-7C29FB1B1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319" y="365125"/>
            <a:ext cx="977643" cy="977643"/>
          </a:xfrm>
          <a:prstGeom prst="rect">
            <a:avLst/>
          </a:prstGeom>
        </p:spPr>
      </p:pic>
      <p:graphicFrame>
        <p:nvGraphicFramePr>
          <p:cNvPr id="5" name="Plassholder for innhold 4">
            <a:extLst>
              <a:ext uri="{FF2B5EF4-FFF2-40B4-BE49-F238E27FC236}">
                <a16:creationId xmlns:a16="http://schemas.microsoft.com/office/drawing/2014/main" id="{FD2AF49E-04E6-4CA9-8F96-40A781B1C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661767"/>
              </p:ext>
            </p:extLst>
          </p:nvPr>
        </p:nvGraphicFramePr>
        <p:xfrm>
          <a:off x="4847989" y="1207783"/>
          <a:ext cx="6513269" cy="4709150"/>
        </p:xfrm>
        <a:graphic>
          <a:graphicData uri="http://schemas.openxmlformats.org/drawingml/2006/table">
            <a:tbl>
              <a:tblPr/>
              <a:tblGrid>
                <a:gridCol w="2000695">
                  <a:extLst>
                    <a:ext uri="{9D8B030D-6E8A-4147-A177-3AD203B41FA5}">
                      <a16:colId xmlns:a16="http://schemas.microsoft.com/office/drawing/2014/main" val="1342369339"/>
                    </a:ext>
                  </a:extLst>
                </a:gridCol>
                <a:gridCol w="1629272">
                  <a:extLst>
                    <a:ext uri="{9D8B030D-6E8A-4147-A177-3AD203B41FA5}">
                      <a16:colId xmlns:a16="http://schemas.microsoft.com/office/drawing/2014/main" val="1492526049"/>
                    </a:ext>
                  </a:extLst>
                </a:gridCol>
                <a:gridCol w="2883302">
                  <a:extLst>
                    <a:ext uri="{9D8B030D-6E8A-4147-A177-3AD203B41FA5}">
                      <a16:colId xmlns:a16="http://schemas.microsoft.com/office/drawing/2014/main" val="3489461697"/>
                    </a:ext>
                  </a:extLst>
                </a:gridCol>
              </a:tblGrid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1" i="0" u="none" strike="noStrike">
                          <a:effectLst/>
                          <a:latin typeface="Arial" panose="020B0604020202020204" pitchFamily="34" charset="0"/>
                        </a:rPr>
                        <a:t>Medlemmer</a:t>
                      </a:r>
                      <a:endParaRPr lang="nb-NO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230771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Greta Myrland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Beiarn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Helsefagarbeider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257747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Ruth - Marit Trones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Beiarn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Hjelpepleier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633002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Tove – Lill Johannessen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Beiarn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Hjelpepleier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155438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Katarina Utheim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Beiarn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Helsefagarbeider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891831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Jorunn Nilsen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Fauske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Avdelingsleder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123465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Ann Siren Olsen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Fauske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882429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Dina Øren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Fauske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Hjelpepleier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344408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Kari Loe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Fauske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530345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Marthe Petra Størkersen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Gildeskål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Virksomhetsleder i hjemmetjenesten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181806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Lena T. Sandnes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Gildeskål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Virksomhetsleder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059638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Alice Strand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Gildeskål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478218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Harald Grimstad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Meløy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Sykepleier/Fagleder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06770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Ann Harriet Karlsen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Meløy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273304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Kristina Aunet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Meløy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Fagleder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2987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Therese J. Kvæl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Saltdal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Leder sykehjem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214341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Sissel Guttorm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Saltdal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Driftsleder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27875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Anne Lise Dreyer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Steigen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Leder sykehjem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390961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Julianne Elvebakk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Sørfold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043737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984459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Elisabeth Smihaug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Nordlandsykehuset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Sykepleier i smittevern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415572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997972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1" i="0" u="none" strike="noStrike">
                          <a:effectLst/>
                          <a:latin typeface="Arial" panose="020B0604020202020204" pitchFamily="34" charset="0"/>
                        </a:rPr>
                        <a:t>Gjester:</a:t>
                      </a:r>
                      <a:endParaRPr lang="nb-NO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810079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Tone Hoff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Rødøy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Leder helsetjenesten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422862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Anne Skeie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>
                          <a:effectLst/>
                          <a:latin typeface="Arial" panose="020B0604020202020204" pitchFamily="34" charset="0"/>
                        </a:rPr>
                        <a:t>Rødøy kommune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b="0" i="0" u="none" strike="noStrike" dirty="0">
                          <a:effectLst/>
                          <a:latin typeface="Arial" panose="020B0604020202020204" pitchFamily="34" charset="0"/>
                        </a:rPr>
                        <a:t>Helse– og omsorgssjef</a:t>
                      </a:r>
                    </a:p>
                  </a:txBody>
                  <a:tcPr marL="5599" marR="5599" marT="55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324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0812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751CB9-7B25-4EB8-9A6F-82F822549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317383-CF3B-4B02-9512-BECBEF636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D4C7A0-6DF2-4F2D-A45D-F11158297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F3943D-BCB6-4B31-809D-A00568648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373A6F-2E1F-4613-8E1D-D68057D29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01200"/>
            <a:ext cx="3707477" cy="562497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A320F66-8432-4632-BD46-9F9224251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5"/>
            <a:ext cx="3409783" cy="1300365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Slik er Digipro-helse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E62DE51-701A-4616-8C15-AF4BB308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2177142"/>
            <a:ext cx="3409782" cy="3823607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  <a:hlinkClick r:id="rId2"/>
              </a:rPr>
              <a:t>www.digipro-helse.no</a:t>
            </a:r>
            <a:endParaRPr lang="nb-NO">
              <a:solidFill>
                <a:srgbClr val="FFFFFF"/>
              </a:solidFill>
            </a:endParaRPr>
          </a:p>
          <a:p>
            <a:endParaRPr lang="nb-NO">
              <a:solidFill>
                <a:srgbClr val="FFFFFF"/>
              </a:solidFill>
            </a:endParaRPr>
          </a:p>
        </p:txBody>
      </p:sp>
      <p:pic>
        <p:nvPicPr>
          <p:cNvPr id="5" name="Bilde 4" descr="Et bilde som inneholder person, mann, stående, kvinne&#10;&#10;Automatisk generert beskrivelse">
            <a:hlinkClick r:id="rId2"/>
            <a:extLst>
              <a:ext uri="{FF2B5EF4-FFF2-40B4-BE49-F238E27FC236}">
                <a16:creationId xmlns:a16="http://schemas.microsoft.com/office/drawing/2014/main" id="{99130E26-031F-4EA8-B7D5-B72BA21613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95" y="1474199"/>
            <a:ext cx="7119072" cy="4751980"/>
          </a:xfrm>
          <a:prstGeom prst="rect">
            <a:avLst/>
          </a:prstGeom>
        </p:spPr>
      </p:pic>
      <p:pic>
        <p:nvPicPr>
          <p:cNvPr id="11" name="Plassholder for innhold 3">
            <a:extLst>
              <a:ext uri="{FF2B5EF4-FFF2-40B4-BE49-F238E27FC236}">
                <a16:creationId xmlns:a16="http://schemas.microsoft.com/office/drawing/2014/main" id="{028C825B-AF17-4437-8747-025D371B3A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319" y="365125"/>
            <a:ext cx="977643" cy="97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16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4B97489CEAFD4CB61B98401A8E2EE9" ma:contentTypeVersion="11" ma:contentTypeDescription="Opprett et nytt dokument." ma:contentTypeScope="" ma:versionID="b1041cd34955038b33f4b98fbcd56735">
  <xsd:schema xmlns:xsd="http://www.w3.org/2001/XMLSchema" xmlns:xs="http://www.w3.org/2001/XMLSchema" xmlns:p="http://schemas.microsoft.com/office/2006/metadata/properties" xmlns:ns3="9ee35df0-6794-4423-ae8f-95273d09ad52" xmlns:ns4="fe7cc3ee-c8b9-4281-b56a-a42423d7d066" targetNamespace="http://schemas.microsoft.com/office/2006/metadata/properties" ma:root="true" ma:fieldsID="c12cf32cddadb4f6aaf995735581f5fa" ns3:_="" ns4:_="">
    <xsd:import namespace="9ee35df0-6794-4423-ae8f-95273d09ad52"/>
    <xsd:import namespace="fe7cc3ee-c8b9-4281-b56a-a42423d7d0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35df0-6794-4423-ae8f-95273d09a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cc3ee-c8b9-4281-b56a-a42423d7d06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E5F0A8-BBDB-48EE-BCE8-24722BD9CF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35df0-6794-4423-ae8f-95273d09ad52"/>
    <ds:schemaRef ds:uri="fe7cc3ee-c8b9-4281-b56a-a42423d7d0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0C8755-7E46-4DDD-9C43-3C586269B4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A001CA-9DE4-44B3-B1CC-1CC6954D183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e7cc3ee-c8b9-4281-b56a-a42423d7d066"/>
    <ds:schemaRef ds:uri="http://schemas.microsoft.com/office/2006/documentManagement/types"/>
    <ds:schemaRef ds:uri="9ee35df0-6794-4423-ae8f-95273d09ad52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286</Words>
  <Application>Microsoft Office PowerPoint</Application>
  <PresentationFormat>Widescreen</PresentationFormat>
  <Paragraphs>114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Tw Cen MT</vt:lpstr>
      <vt:lpstr>Wingdings 2</vt:lpstr>
      <vt:lpstr>DividendVTI</vt:lpstr>
      <vt:lpstr>Smittevern</vt:lpstr>
      <vt:lpstr>Smittevern og Infeksjonskontrollprogram</vt:lpstr>
      <vt:lpstr>Grunnleggende smittevernsrutiner i Digipro Helse</vt:lpstr>
      <vt:lpstr>Hvordan vi jobber</vt:lpstr>
      <vt:lpstr>Smitteverns gruppe 2019</vt:lpstr>
      <vt:lpstr>Slik er Digipro-helse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Smittevern</dc:title>
  <dc:creator>ørjan kristensen</dc:creator>
  <cp:lastModifiedBy>ørjan kristensen</cp:lastModifiedBy>
  <cp:revision>1</cp:revision>
  <dcterms:created xsi:type="dcterms:W3CDTF">2019-11-21T13:55:13Z</dcterms:created>
  <dcterms:modified xsi:type="dcterms:W3CDTF">2019-11-21T13:59:11Z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0x0101003A4B97489CEAFD4CB61B98401A8E2EE9</vt:lpwstr>
  </property>
</Properties>
</file>