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1FF3B6-604B-47F7-848F-65F07CB52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0F1B88F-689E-4A03-8F68-F692C9C5B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691FC0-6D6F-4538-92D1-4F4644DF6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0048F2-42D6-450A-A2EE-12591D3A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55119B-E26A-4F96-94A2-2FEC3D06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01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781D3F-B00F-4B76-AA29-0AD92FE57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C122F76-631F-4A35-8D2E-F05ED7F7A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3332EBF-A378-4FF6-88E9-6A149384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225E8EE-4374-43CE-8109-CFC696D7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89E775-13D2-44BA-AEF0-9FC53B539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48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7C2068C1-56AD-444A-8A8F-7F1856536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D3380F2-D1DF-4D7F-93E8-B3E14B50E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CD2D3A-5265-4DED-AE54-EFF26491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AD1321-0B6A-4457-90B1-2E01F35B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C6F94F-13DF-4667-AE66-2E397F9E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65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8C8B1-0C1C-4D87-A06F-80AC3AA50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5E531D-645F-4894-87B0-67F9EE4AC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D133BF-AA3A-47DE-A26A-B18F4F18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49CE26-CA6F-4C99-93B2-E95D94E6B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62E041-D7C9-4311-9CCF-3BF0B907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79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74CD78-F0DC-4E61-A14C-CB496274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2D71AC-1E67-4291-AB7B-024A8AD15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1956A6-D195-4332-BFE1-6114A92E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85C15A-404B-4175-8B8F-DEB590DD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37F0BB-28BC-48D4-B6AD-298C62D7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5B4F40-3745-42CC-91A9-5FAC2573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A5FCD2-643B-4342-BB87-FCAD25ABF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C810945-CF0D-455E-B061-A9F2287A1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FDC8A0-0250-44AF-9B47-F26D6B2C2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236BDDB-CE3C-487D-902E-2DBB9363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3F0D177-E8C9-4E3E-A500-F27942B9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411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4E37F5-8996-4B1D-B6E9-6DD824C9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D3FBD6C-3EB0-4666-AE54-1B2CD956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9A31D3-08E1-4BFD-B0D2-D1404DEBE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17F77E01-745B-4276-A3FA-30C588C4B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DFD45B-5D1B-4569-8851-B80577357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DB2E8C8-F751-445D-AE96-77D8B6612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C201031-E6BE-4955-B8A9-EEFC725A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95A6240-CBFC-48D8-9BB9-E2EDFD9C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9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60DED3-A52D-4EB7-87A2-EF5D15D6D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D1CA9E2-BAC1-49E7-AFE0-9C2194956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D16029C-696D-4251-B73A-3599B1F8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EC64A15-7803-45E6-AFA0-039E5562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9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8801288-26A0-4E19-A662-FD0A1805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75BC5F2-7352-47D6-A6FA-F265AFF5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0AC1973-1323-4B56-BB1A-9AA1197D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29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9A7868-32D0-4C05-9BDF-689EC038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AB2570-D027-4090-A3A7-F9BB2FCB3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A8FC070-92F1-482D-B0C2-B9BE8CC20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806D15D-E8E8-4C14-8091-1D71675A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8B74655-6420-4471-A973-C125BA51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5DEE84B-890E-4BD1-8F90-42D97D1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03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2ABB08-935F-4231-BA7F-E9103FF7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180DAF9-2177-4220-8872-21F8B3759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CDA19CB-76DD-4809-BCB9-BF9DDFC7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B83B30D-AEE7-46CC-B242-A3E0AAB4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FC426A-BDFC-47E6-91AA-51072098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5392339-641F-4267-949B-24F753FC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780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980BDC4-C768-4760-A590-04769851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3389AB-8951-4ADE-A593-E0C8A973C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AD3BAD-550E-40E1-800E-124C6689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AB5B-0A41-4A19-A3FE-B9370DA0298E}" type="datetimeFigureOut">
              <a:rPr lang="nb-NO" smtClean="0"/>
              <a:t>16.09.2020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8083B00-A58C-48B4-BBC0-59D5197AB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93C6713-2D12-41B3-906A-66C7C687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AB8FA-968D-431B-8D80-0A08FA0CA60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2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pro-helse.no/desinfeksjonsrom-skyllerom.513132.no.html" TargetMode="External"/><Relationship Id="rId13" Type="http://schemas.openxmlformats.org/officeDocument/2006/relationships/hyperlink" Target="https://www.digipro-helse.no/mobil-og-nettbrett.450548.no.html" TargetMode="External"/><Relationship Id="rId18" Type="http://schemas.openxmlformats.org/officeDocument/2006/relationships/hyperlink" Target="https://www.digipro-helse.no/trygg-injeksjonspraksis-og-beskyttelse-mot-stikkskader.450554.no.html" TargetMode="External"/><Relationship Id="rId3" Type="http://schemas.openxmlformats.org/officeDocument/2006/relationships/hyperlink" Target="https://www.digipro-helse.no/avfallshaandtering-ved-smitte.450541.no.html" TargetMode="External"/><Relationship Id="rId7" Type="http://schemas.openxmlformats.org/officeDocument/2006/relationships/hyperlink" Target="https://www.digipro-helse.no/desinfeksjon-av-instrumenter-og-medisinsk-flergangsutstyr.475464.no.html" TargetMode="External"/><Relationship Id="rId12" Type="http://schemas.openxmlformats.org/officeDocument/2006/relationships/hyperlink" Target="https://www.digipro-helse.no/isolering.486014.no.html" TargetMode="External"/><Relationship Id="rId17" Type="http://schemas.openxmlformats.org/officeDocument/2006/relationships/hyperlink" Target="https://www.digipro-helse.no/tekstilhaandtering.450553.no.html" TargetMode="External"/><Relationship Id="rId2" Type="http://schemas.openxmlformats.org/officeDocument/2006/relationships/hyperlink" Target="https://www.digipro-helse.no/arbeidsantrekk.450540.no.html" TargetMode="External"/><Relationship Id="rId16" Type="http://schemas.openxmlformats.org/officeDocument/2006/relationships/hyperlink" Target="https://www.digipro-helse.no/stikkskade-stikkuhell-paa-sproeyter-og-andre-blodeksponeringer.450552.no.html" TargetMode="Externa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igipro-helse.no/desinfeksjon-av-hud.450544.no.html" TargetMode="External"/><Relationship Id="rId11" Type="http://schemas.openxmlformats.org/officeDocument/2006/relationships/hyperlink" Target="https://www.digipro-helse.no/haandtering-av-pasientnaert-utstyr.450547.no.html" TargetMode="External"/><Relationship Id="rId5" Type="http://schemas.openxmlformats.org/officeDocument/2006/relationships/hyperlink" Target="https://www.digipro-helse.no/desinfeksjon-av-overflater.450543.no.html" TargetMode="External"/><Relationship Id="rId15" Type="http://schemas.openxmlformats.org/officeDocument/2006/relationships/hyperlink" Target="https://www.digipro-helse.no/renhold-ved-smitte.450551.no.html" TargetMode="External"/><Relationship Id="rId10" Type="http://schemas.openxmlformats.org/officeDocument/2006/relationships/hyperlink" Target="https://www.digipro-helse.no/haandhygiene.450546.no.html" TargetMode="External"/><Relationship Id="rId19" Type="http://schemas.openxmlformats.org/officeDocument/2006/relationships/hyperlink" Target="https://www.digipro-helse.no/toeylager.450555.no.html" TargetMode="External"/><Relationship Id="rId4" Type="http://schemas.openxmlformats.org/officeDocument/2006/relationships/hyperlink" Target="https://www.digipro-helse.no/bruk-av-beskyttelsesutstyr-hansker-frakk-munnbind-og-oeyebeskyttelse.450542.no.html" TargetMode="External"/><Relationship Id="rId9" Type="http://schemas.openxmlformats.org/officeDocument/2006/relationships/hyperlink" Target="https://www.digipro-helse.no/hostehygiene.450545.no.html" TargetMode="External"/><Relationship Id="rId14" Type="http://schemas.openxmlformats.org/officeDocument/2006/relationships/hyperlink" Target="https://www.digipro-helse.no/pasientplassering.450550.no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kgrunn, Utenomjordisk, Sykdom, Patogen, Grønnskolling">
            <a:extLst>
              <a:ext uri="{FF2B5EF4-FFF2-40B4-BE49-F238E27FC236}">
                <a16:creationId xmlns:a16="http://schemas.microsoft.com/office/drawing/2014/main" id="{B7BA80C0-D419-4867-B7F5-861139973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1" b="247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2FF5E00-D389-4B02-B9B4-A54D99502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b-NO" sz="4000" kern="1400" spc="-5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Smittevern </a:t>
            </a:r>
            <a:br>
              <a:rPr lang="nb-NO" sz="4000" kern="1400" spc="-5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4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24.09.20</a:t>
            </a:r>
            <a:endParaRPr lang="nb-NO" sz="40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F314A9E-3878-41F7-A148-0F8CC25CE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181601"/>
            <a:ext cx="4330262" cy="522514"/>
          </a:xfrm>
        </p:spPr>
        <p:txBody>
          <a:bodyPr>
            <a:normAutofit/>
          </a:bodyPr>
          <a:lstStyle/>
          <a:p>
            <a:r>
              <a:rPr lang="nb-NO" sz="2000" dirty="0"/>
              <a:t>Kvalitetsutviklingsdag helseuka høst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2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CAA39B-9740-480D-A76A-7A181FF7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nb-NO" sz="4000"/>
              <a:t>Plan for dagen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B1C199-18C6-4951-8B83-3AA87C80B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04657" cy="43034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09.30 -  10.00 	Kort presentasjon av oss selv.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10.00 – 11.00  	Gjennomgang av kapittel 		grunnleggende 			smittevernsrutiner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11.00 – 11.10 	Pause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11.10 – 11.50 	Fortsettelse av grunnleggende 		smittevernsrutiner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11.50 – 12.35 	</a:t>
            </a:r>
            <a:r>
              <a:rPr lang="nb-NO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Lunch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12.40 – 13.20 	MRSA, ESBL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13.20 – 13.30	Pause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13.30 -14.30  	Korna, og risikoanalyse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14.30 – 14.45 	Pause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nb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14.45 – 16.00 	Fortsettelse og oppsummering</a:t>
            </a:r>
            <a:endParaRPr lang="nb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100" dirty="0"/>
          </a:p>
        </p:txBody>
      </p:sp>
      <p:pic>
        <p:nvPicPr>
          <p:cNvPr id="2052" name="Picture 4" descr="Business, Idé, Vekst, Forretningsidé, Konseptet">
            <a:extLst>
              <a:ext uri="{FF2B5EF4-FFF2-40B4-BE49-F238E27FC236}">
                <a16:creationId xmlns:a16="http://schemas.microsoft.com/office/drawing/2014/main" id="{A92BE731-C75F-490A-BDDD-A5E5B3F78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332" b="-2"/>
          <a:stretch/>
        </p:blipFill>
        <p:spPr bwMode="auto">
          <a:xfrm>
            <a:off x="5371709" y="1341120"/>
            <a:ext cx="6804584" cy="49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1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6BF6EC-D487-460F-9091-27F61D03C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33"/>
            <a:ext cx="5120114" cy="1692794"/>
          </a:xfrm>
        </p:spPr>
        <p:txBody>
          <a:bodyPr>
            <a:normAutofit/>
          </a:bodyPr>
          <a:lstStyle/>
          <a:p>
            <a:r>
              <a:rPr lang="nb-NO" sz="1600" b="1" dirty="0"/>
              <a:t>Grunnleggende rutiner</a:t>
            </a:r>
            <a:br>
              <a:rPr lang="nb-NO" sz="1600" dirty="0"/>
            </a:br>
            <a:r>
              <a:rPr lang="nb-NO" sz="1600" dirty="0">
                <a:effectLst/>
              </a:rPr>
              <a:t>Det er risiko for smitte og infeksjoner i alle helseforetak, institusjoner, boliger og legekontor. Risikoen er faglig vurdert og prosedyrer er laget for å hindre smitte og infeksjoner.</a:t>
            </a:r>
            <a:br>
              <a:rPr lang="nb-NO" sz="1600" dirty="0">
                <a:effectLst/>
              </a:rPr>
            </a:br>
            <a:br>
              <a:rPr lang="nb-NO" sz="1600" dirty="0">
                <a:effectLst/>
              </a:rPr>
            </a:br>
            <a:r>
              <a:rPr lang="nb-NO" sz="1600" dirty="0" err="1">
                <a:effectLst/>
              </a:rPr>
              <a:t>jmf</a:t>
            </a:r>
            <a:r>
              <a:rPr lang="nb-NO" sz="1600" dirty="0">
                <a:effectLst/>
              </a:rPr>
              <a:t>. Forskrift om smittevern i </a:t>
            </a:r>
            <a:r>
              <a:rPr lang="nb-NO" sz="1600" dirty="0" err="1">
                <a:effectLst/>
              </a:rPr>
              <a:t>helse-og</a:t>
            </a:r>
            <a:r>
              <a:rPr lang="nb-NO" sz="1600" dirty="0">
                <a:effectLst/>
              </a:rPr>
              <a:t> omsorgstjenesten</a:t>
            </a:r>
            <a:br>
              <a:rPr lang="nb-NO" sz="1400" dirty="0">
                <a:effectLst/>
              </a:rPr>
            </a:br>
            <a:endParaRPr lang="nb-NO" sz="1400" dirty="0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3B6C52-3EC6-4F1C-8EBC-778FBE77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 numCol="4">
            <a:normAutofit/>
          </a:bodyPr>
          <a:lstStyle/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2"/>
              </a:rPr>
              <a:t>Arbeidsantrekk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3"/>
              </a:rPr>
              <a:t>Avfallshåndtering ved smitte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4"/>
              </a:rPr>
              <a:t>Bruk av beskyttelsesutstyr (hansker, frakk, munnbind og øyebeskyttelse)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5"/>
              </a:rPr>
              <a:t>Desinfeksjon av overflater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6"/>
              </a:rPr>
              <a:t>Desinfeksjon av hud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7"/>
              </a:rPr>
              <a:t>Desinfeksjon av instrumenter og medisinsk flergangsutstyr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8"/>
              </a:rPr>
              <a:t>Desinfeksjonsrom (skyllerom)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9"/>
              </a:rPr>
              <a:t>Hostehygiene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0"/>
              </a:rPr>
              <a:t>Håndhygiene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1"/>
              </a:rPr>
              <a:t>Håndtering av pasientnært utstyr</a:t>
            </a: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2"/>
              </a:rPr>
              <a:t>Isolering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3"/>
              </a:rPr>
              <a:t>Mobil og nettbrett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4"/>
              </a:rPr>
              <a:t>Pasientplassering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5"/>
              </a:rPr>
              <a:t>Renhold ved smitte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6"/>
              </a:rPr>
              <a:t>Stikkskade, stikkuhell på sprøyter og andre blodeksponeringer</a:t>
            </a:r>
            <a:br>
              <a:rPr lang="nb-NO" sz="1300" b="0" i="0" u="none" strike="noStrike">
                <a:effectLst/>
                <a:latin typeface="Helvetica Neue"/>
              </a:rPr>
            </a:b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7"/>
              </a:rPr>
              <a:t>Tekstilhåndtering</a:t>
            </a: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8"/>
              </a:rPr>
              <a:t>Trygg injeksjonspraksis og beskyttelse mot stikkskader</a:t>
            </a:r>
            <a:endParaRPr lang="nb-NO" sz="1300" b="0" i="0">
              <a:effectLst/>
              <a:latin typeface="Helvetica Neue"/>
            </a:endParaRPr>
          </a:p>
          <a:p>
            <a:pPr marL="0" indent="0">
              <a:buNone/>
            </a:pPr>
            <a:r>
              <a:rPr lang="nb-NO" sz="1300" b="0" i="0" u="none" strike="noStrike">
                <a:effectLst/>
                <a:latin typeface="Helvetica Neue"/>
                <a:hlinkClick r:id="rId19"/>
              </a:rPr>
              <a:t>Tøylager</a:t>
            </a:r>
            <a:endParaRPr lang="nb-NO" sz="1300" b="0" i="0">
              <a:effectLst/>
              <a:latin typeface="Helvetica Neue"/>
            </a:endParaRPr>
          </a:p>
        </p:txBody>
      </p:sp>
      <p:pic>
        <p:nvPicPr>
          <p:cNvPr id="4098" name="Picture 2" descr="Coronavirus, Hygiene, Virus, Bakterier, Mikroorganismer">
            <a:extLst>
              <a:ext uri="{FF2B5EF4-FFF2-40B4-BE49-F238E27FC236}">
                <a16:creationId xmlns:a16="http://schemas.microsoft.com/office/drawing/2014/main" id="{33D6B02E-A6F6-429B-92A9-29AA9A0A5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" r="237"/>
          <a:stretch/>
        </p:blipFill>
        <p:spPr bwMode="auto"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91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Bakterier, Patogen, Infeksjon, Grønt, Mikrober">
            <a:extLst>
              <a:ext uri="{FF2B5EF4-FFF2-40B4-BE49-F238E27FC236}">
                <a16:creationId xmlns:a16="http://schemas.microsoft.com/office/drawing/2014/main" id="{013088E9-7F90-4750-9BBF-DD06C159D5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6" r="-1" b="12996"/>
          <a:stretch/>
        </p:blipFill>
        <p:spPr bwMode="auto">
          <a:xfrm>
            <a:off x="606719" y="-1"/>
            <a:ext cx="115852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617877-EC50-4F84-A90F-66B51447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3953501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ESBL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E4C27B6-DB04-4891-AF97-BA1671B17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irus, Mikroskop, Infeksjon, Sykdom, Døden, Medisinske">
            <a:extLst>
              <a:ext uri="{FF2B5EF4-FFF2-40B4-BE49-F238E27FC236}">
                <a16:creationId xmlns:a16="http://schemas.microsoft.com/office/drawing/2014/main" id="{61E16799-2174-4B5E-AA75-35D6120D9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r="34610"/>
          <a:stretch/>
        </p:blipFill>
        <p:spPr bwMode="auto">
          <a:xfrm>
            <a:off x="606719" y="-1"/>
            <a:ext cx="1158528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5291BBC-8942-4F4B-9E27-0FA41E06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84" y="1152144"/>
            <a:ext cx="3953501" cy="30723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>
                <a:solidFill>
                  <a:schemeClr val="bg1"/>
                </a:solidFill>
              </a:rPr>
              <a:t>MRSA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E0EAE70-C355-42D1-BF00-CA8A17A74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E6E58C95-A3F9-4C87-B9A5-32A7A75DD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7B08CDDF-E602-4C1B-A248-A43292EB5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6298B977-8F47-48C6-8454-11EF9478E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06A6FB8E-FB47-44B7-810F-B88B4CCA06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818DB8DB-4D04-42C0-BE68-842A9F29A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DBCFEA99-52A4-4E8E-B9C9-3D39B0E3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A6C0BB10-7324-4D11-A497-57A85CDB6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D7440F2E-8192-4FDF-AE8F-2833B7F403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B9F7DA6A-1872-4697-A567-20A0115A0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98BC1544-07ED-411D-880C-58CB11491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BA70D948-9946-455F-8155-D274F01DA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807FCDBA-F7E3-4836-8253-15D212128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6A9BF83-5C67-44B0-883C-82BCAA192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4BA7F92-7961-489E-83BD-5518EB1E9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56ADE108-5AE8-4ACF-88B9-28A0B125B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5B2D25F-B666-4F19-816A-24456EAF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A7D581F0-987F-45C5-A849-CC1B4122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F388E533-92C3-428E-B078-81D6E1F2D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68AEED3-AAB1-48A9-8FC3-C68AE6675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0A6CA6BC-FFA6-4C34-B200-6F61EE17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3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0AB03-57A9-4E72-803C-0749582E2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Verktøy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CB395A-E9A9-4441-BE2C-3454E9EA6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2303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210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 Neue</vt:lpstr>
      <vt:lpstr>Office-tema</vt:lpstr>
      <vt:lpstr>Smittevern  24.09.20</vt:lpstr>
      <vt:lpstr>Plan for dagen</vt:lpstr>
      <vt:lpstr>Grunnleggende rutiner Det er risiko for smitte og infeksjoner i alle helseforetak, institusjoner, boliger og legekontor. Risikoen er faglig vurdert og prosedyrer er laget for å hindre smitte og infeksjoner.  jmf. Forskrift om smittevern i helse-og omsorgstjenesten </vt:lpstr>
      <vt:lpstr>ESBL</vt:lpstr>
      <vt:lpstr>MRSA</vt:lpstr>
      <vt:lpstr>Verktøy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Smittevern  24.09.20</dc:title>
  <dc:creator>Ørjan Kristensen</dc:creator>
  <cp:lastModifiedBy>Ørjan Kristensen</cp:lastModifiedBy>
  <cp:revision>2</cp:revision>
  <dcterms:created xsi:type="dcterms:W3CDTF">2020-09-16T08:53:00Z</dcterms:created>
  <dcterms:modified xsi:type="dcterms:W3CDTF">2020-09-16T08:55:07Z</dcterms:modified>
</cp:coreProperties>
</file>