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4"/>
  </p:sldMasterIdLst>
  <p:sldIdLst>
    <p:sldId id="256" r:id="rId5"/>
    <p:sldId id="257" r:id="rId6"/>
    <p:sldId id="258" r:id="rId7"/>
    <p:sldId id="262" r:id="rId8"/>
    <p:sldId id="259" r:id="rId9"/>
    <p:sldId id="260" r:id="rId10"/>
    <p:sldId id="261" r:id="rId11"/>
    <p:sldId id="263" r:id="rId1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iddels stil 4 – utheving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0" y="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Ørjan Kristensen" userId="f4a56457-1615-48bb-b59c-0d37462033e1" providerId="ADAL" clId="{6A9E773A-069A-4FFE-94EC-FCC4A7AD5FA3}"/>
    <pc:docChg chg="modSld">
      <pc:chgData name="Ørjan Kristensen" userId="f4a56457-1615-48bb-b59c-0d37462033e1" providerId="ADAL" clId="{6A9E773A-069A-4FFE-94EC-FCC4A7AD5FA3}" dt="2020-01-13T09:12:36.471" v="19" actId="6549"/>
      <pc:docMkLst>
        <pc:docMk/>
      </pc:docMkLst>
      <pc:sldChg chg="modSp">
        <pc:chgData name="Ørjan Kristensen" userId="f4a56457-1615-48bb-b59c-0d37462033e1" providerId="ADAL" clId="{6A9E773A-069A-4FFE-94EC-FCC4A7AD5FA3}" dt="2020-01-13T09:12:36.471" v="19" actId="6549"/>
        <pc:sldMkLst>
          <pc:docMk/>
          <pc:sldMk cId="3445666351" sldId="257"/>
        </pc:sldMkLst>
        <pc:graphicFrameChg chg="modGraphic">
          <ac:chgData name="Ørjan Kristensen" userId="f4a56457-1615-48bb-b59c-0d37462033e1" providerId="ADAL" clId="{6A9E773A-069A-4FFE-94EC-FCC4A7AD5FA3}" dt="2020-01-13T09:12:36.471" v="19" actId="6549"/>
          <ac:graphicFrameMkLst>
            <pc:docMk/>
            <pc:sldMk cId="3445666351" sldId="257"/>
            <ac:graphicFrameMk id="23" creationId="{49C28630-89AC-4DCA-B4EA-66369A8F0784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1/13/2020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08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1/13/2020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90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1/13/2020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067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1/13/2020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102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1/13/2020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215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1/13/2020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650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1/13/2020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43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1/13/2020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039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1/13/2020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931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828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874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0010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704" r:id="rId5"/>
    <p:sldLayoutId id="2147483698" r:id="rId6"/>
    <p:sldLayoutId id="2147483699" r:id="rId7"/>
    <p:sldLayoutId id="2147483700" r:id="rId8"/>
    <p:sldLayoutId id="2147483703" r:id="rId9"/>
    <p:sldLayoutId id="2147483701" r:id="rId10"/>
    <p:sldLayoutId id="214748370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7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91F98A1-3023-43EA-8677-127A785F31D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1882" b="7723"/>
          <a:stretch/>
        </p:blipFill>
        <p:spPr>
          <a:xfrm>
            <a:off x="-32" y="10"/>
            <a:ext cx="12192031" cy="4915066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0B4FB531-34DA-4777-9BD5-5B885DC38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4915076"/>
            <a:ext cx="12188952" cy="1942924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52215F95-5599-435D-9C88-5455946314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8675" y="5120639"/>
            <a:ext cx="7137263" cy="1280161"/>
          </a:xfrm>
        </p:spPr>
        <p:txBody>
          <a:bodyPr anchor="ctr">
            <a:normAutofit/>
          </a:bodyPr>
          <a:lstStyle/>
          <a:p>
            <a:pPr algn="r"/>
            <a:r>
              <a:rPr lang="nb-NO" sz="4800">
                <a:solidFill>
                  <a:srgbClr val="FFFFFF"/>
                </a:solidFill>
              </a:rPr>
              <a:t>Digipro- helse 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BD7D789A-7B3F-4272-95A9-CE587F59D1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89580" y="5120639"/>
            <a:ext cx="3073745" cy="1280160"/>
          </a:xfrm>
        </p:spPr>
        <p:txBody>
          <a:bodyPr anchor="ctr">
            <a:normAutofit/>
          </a:bodyPr>
          <a:lstStyle/>
          <a:p>
            <a:r>
              <a:rPr lang="nb-NO" sz="1500">
                <a:solidFill>
                  <a:srgbClr val="FFFFFF"/>
                </a:solidFill>
              </a:rPr>
              <a:t>Plan for 2020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5B557D3-D7B4-404B-84A1-9BD182BE5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16200000">
            <a:off x="7532813" y="5760720"/>
            <a:ext cx="118872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Bilde 5">
            <a:extLst>
              <a:ext uri="{FF2B5EF4-FFF2-40B4-BE49-F238E27FC236}">
                <a16:creationId xmlns:a16="http://schemas.microsoft.com/office/drawing/2014/main" id="{2266DFE9-691F-4950-A68E-06E58716F5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5419" y="5733182"/>
            <a:ext cx="803501" cy="803501"/>
          </a:xfrm>
          <a:prstGeom prst="rect">
            <a:avLst/>
          </a:prstGeom>
        </p:spPr>
      </p:pic>
      <p:pic>
        <p:nvPicPr>
          <p:cNvPr id="8" name="Bilde 7" descr="Et bilde som inneholder tegning, lys&#10;&#10;Automatisk generert beskrivelse">
            <a:extLst>
              <a:ext uri="{FF2B5EF4-FFF2-40B4-BE49-F238E27FC236}">
                <a16:creationId xmlns:a16="http://schemas.microsoft.com/office/drawing/2014/main" id="{83F9403D-C5E8-46A0-8FD7-E7DD62A9D7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66" y="4937822"/>
            <a:ext cx="382735" cy="478419"/>
          </a:xfrm>
          <a:prstGeom prst="rect">
            <a:avLst/>
          </a:prstGeom>
        </p:spPr>
      </p:pic>
      <p:pic>
        <p:nvPicPr>
          <p:cNvPr id="12" name="Bilde 11" descr="Et bilde som inneholder tegning&#10;&#10;Automatisk generert beskrivelse">
            <a:extLst>
              <a:ext uri="{FF2B5EF4-FFF2-40B4-BE49-F238E27FC236}">
                <a16:creationId xmlns:a16="http://schemas.microsoft.com/office/drawing/2014/main" id="{5AB2778C-03FA-4A73-9A6D-614E0D649DD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801" y="4937822"/>
            <a:ext cx="381749" cy="477186"/>
          </a:xfrm>
          <a:prstGeom prst="rect">
            <a:avLst/>
          </a:prstGeom>
        </p:spPr>
      </p:pic>
      <p:pic>
        <p:nvPicPr>
          <p:cNvPr id="14" name="Bilde 13" descr="Et bilde som inneholder tegning&#10;&#10;Automatisk generert beskrivelse">
            <a:extLst>
              <a:ext uri="{FF2B5EF4-FFF2-40B4-BE49-F238E27FC236}">
                <a16:creationId xmlns:a16="http://schemas.microsoft.com/office/drawing/2014/main" id="{10F7A76E-5E9C-476E-8FDA-A51211D328C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7051" y="4937823"/>
            <a:ext cx="381748" cy="477185"/>
          </a:xfrm>
          <a:prstGeom prst="rect">
            <a:avLst/>
          </a:prstGeom>
        </p:spPr>
      </p:pic>
      <p:pic>
        <p:nvPicPr>
          <p:cNvPr id="19" name="Bilde 18" descr="Et bilde som inneholder tegning, lys&#10;&#10;Automatisk generert beskrivelse">
            <a:extLst>
              <a:ext uri="{FF2B5EF4-FFF2-40B4-BE49-F238E27FC236}">
                <a16:creationId xmlns:a16="http://schemas.microsoft.com/office/drawing/2014/main" id="{FDF7135E-5452-46D0-8B93-CBE6CFA34AB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91" y="4937823"/>
            <a:ext cx="398547" cy="477185"/>
          </a:xfrm>
          <a:prstGeom prst="rect">
            <a:avLst/>
          </a:prstGeom>
        </p:spPr>
      </p:pic>
      <p:pic>
        <p:nvPicPr>
          <p:cNvPr id="24" name="Bilde 23" descr="Et bilde som inneholder tegning&#10;&#10;Automatisk generert beskrivelse">
            <a:extLst>
              <a:ext uri="{FF2B5EF4-FFF2-40B4-BE49-F238E27FC236}">
                <a16:creationId xmlns:a16="http://schemas.microsoft.com/office/drawing/2014/main" id="{355E9CDB-62B4-49C3-AD09-A7D1084CBB6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012" y="4937822"/>
            <a:ext cx="387056" cy="483820"/>
          </a:xfrm>
          <a:prstGeom prst="rect">
            <a:avLst/>
          </a:prstGeom>
        </p:spPr>
      </p:pic>
      <p:pic>
        <p:nvPicPr>
          <p:cNvPr id="26" name="Bilde 25" descr="Et bilde som inneholder tegning&#10;&#10;Automatisk generert beskrivelse">
            <a:extLst>
              <a:ext uri="{FF2B5EF4-FFF2-40B4-BE49-F238E27FC236}">
                <a16:creationId xmlns:a16="http://schemas.microsoft.com/office/drawing/2014/main" id="{CB0BC630-283B-4633-A2DE-18AEE2F9436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9742" y="4937822"/>
            <a:ext cx="380732" cy="477185"/>
          </a:xfrm>
          <a:prstGeom prst="rect">
            <a:avLst/>
          </a:prstGeom>
        </p:spPr>
      </p:pic>
      <p:pic>
        <p:nvPicPr>
          <p:cNvPr id="29" name="Bilde 28">
            <a:extLst>
              <a:ext uri="{FF2B5EF4-FFF2-40B4-BE49-F238E27FC236}">
                <a16:creationId xmlns:a16="http://schemas.microsoft.com/office/drawing/2014/main" id="{77203BD8-A28C-4EC2-9559-23C87525B57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7113" y="4937822"/>
            <a:ext cx="381748" cy="477185"/>
          </a:xfrm>
          <a:prstGeom prst="rect">
            <a:avLst/>
          </a:prstGeom>
        </p:spPr>
      </p:pic>
      <p:pic>
        <p:nvPicPr>
          <p:cNvPr id="32" name="Bilde 31" descr="Et bilde som inneholder klokke, tegning, skilt&#10;&#10;Automatisk generert beskrivelse">
            <a:extLst>
              <a:ext uri="{FF2B5EF4-FFF2-40B4-BE49-F238E27FC236}">
                <a16:creationId xmlns:a16="http://schemas.microsoft.com/office/drawing/2014/main" id="{6D8D525F-0954-4273-9B37-DCBCDDE1D9B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6148" y="4935120"/>
            <a:ext cx="386069" cy="482587"/>
          </a:xfrm>
          <a:prstGeom prst="rect">
            <a:avLst/>
          </a:prstGeom>
        </p:spPr>
      </p:pic>
      <p:pic>
        <p:nvPicPr>
          <p:cNvPr id="34" name="Bilde 33" descr="Et bilde som inneholder tegning, tallerken, klokke, skilt&#10;&#10;Automatisk generert beskrivelse">
            <a:extLst>
              <a:ext uri="{FF2B5EF4-FFF2-40B4-BE49-F238E27FC236}">
                <a16:creationId xmlns:a16="http://schemas.microsoft.com/office/drawing/2014/main" id="{F7FCBD79-4A8B-4649-A956-4AC2E0AC236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4913" y="4935120"/>
            <a:ext cx="381748" cy="477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010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39B4056F-1959-4627-A683-77F6C0603F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8D7349B-C9FA-4FCE-A1FF-948F460A3A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4554906"/>
            <a:ext cx="12188952" cy="2303094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7CF1F19A-EF89-49E8-B863-1C4355E81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998" y="4905301"/>
            <a:ext cx="4988879" cy="1554485"/>
          </a:xfrm>
        </p:spPr>
        <p:txBody>
          <a:bodyPr anchor="ctr">
            <a:normAutofit/>
          </a:bodyPr>
          <a:lstStyle/>
          <a:p>
            <a:pPr algn="r"/>
            <a:r>
              <a:rPr lang="nb-NO" sz="4000">
                <a:solidFill>
                  <a:srgbClr val="FFFFFF"/>
                </a:solidFill>
              </a:rPr>
              <a:t>Helseuka Vår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5646586-8E5D-4A2B-BDA9-01CE28AC89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0770" y="5247564"/>
            <a:ext cx="0" cy="873457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4B8EB152-9140-4233-8CCA-1E05203B7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4301" y="4905300"/>
            <a:ext cx="5493699" cy="1554485"/>
          </a:xfrm>
        </p:spPr>
        <p:txBody>
          <a:bodyPr anchor="ctr">
            <a:normAutofit/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pic>
        <p:nvPicPr>
          <p:cNvPr id="13" name="Bilde 12">
            <a:extLst>
              <a:ext uri="{FF2B5EF4-FFF2-40B4-BE49-F238E27FC236}">
                <a16:creationId xmlns:a16="http://schemas.microsoft.com/office/drawing/2014/main" id="{1C2D779F-EDAB-4711-AD55-6766291568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5419" y="5733182"/>
            <a:ext cx="803501" cy="803501"/>
          </a:xfrm>
          <a:prstGeom prst="rect">
            <a:avLst/>
          </a:prstGeom>
        </p:spPr>
      </p:pic>
      <p:graphicFrame>
        <p:nvGraphicFramePr>
          <p:cNvPr id="23" name="Plassholder for innhold 5">
            <a:extLst>
              <a:ext uri="{FF2B5EF4-FFF2-40B4-BE49-F238E27FC236}">
                <a16:creationId xmlns:a16="http://schemas.microsoft.com/office/drawing/2014/main" id="{49C28630-89AC-4DCA-B4EA-66369A8F07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7935060"/>
              </p:ext>
            </p:extLst>
          </p:nvPr>
        </p:nvGraphicFramePr>
        <p:xfrm>
          <a:off x="633999" y="681123"/>
          <a:ext cx="10925105" cy="3484165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895817">
                  <a:extLst>
                    <a:ext uri="{9D8B030D-6E8A-4147-A177-3AD203B41FA5}">
                      <a16:colId xmlns:a16="http://schemas.microsoft.com/office/drawing/2014/main" val="853578958"/>
                    </a:ext>
                  </a:extLst>
                </a:gridCol>
                <a:gridCol w="1583686">
                  <a:extLst>
                    <a:ext uri="{9D8B030D-6E8A-4147-A177-3AD203B41FA5}">
                      <a16:colId xmlns:a16="http://schemas.microsoft.com/office/drawing/2014/main" val="302577498"/>
                    </a:ext>
                  </a:extLst>
                </a:gridCol>
                <a:gridCol w="1698421">
                  <a:extLst>
                    <a:ext uri="{9D8B030D-6E8A-4147-A177-3AD203B41FA5}">
                      <a16:colId xmlns:a16="http://schemas.microsoft.com/office/drawing/2014/main" val="1513211818"/>
                    </a:ext>
                  </a:extLst>
                </a:gridCol>
                <a:gridCol w="1627099">
                  <a:extLst>
                    <a:ext uri="{9D8B030D-6E8A-4147-A177-3AD203B41FA5}">
                      <a16:colId xmlns:a16="http://schemas.microsoft.com/office/drawing/2014/main" val="3810532248"/>
                    </a:ext>
                  </a:extLst>
                </a:gridCol>
                <a:gridCol w="1625548">
                  <a:extLst>
                    <a:ext uri="{9D8B030D-6E8A-4147-A177-3AD203B41FA5}">
                      <a16:colId xmlns:a16="http://schemas.microsoft.com/office/drawing/2014/main" val="2910253572"/>
                    </a:ext>
                  </a:extLst>
                </a:gridCol>
                <a:gridCol w="1895344">
                  <a:extLst>
                    <a:ext uri="{9D8B030D-6E8A-4147-A177-3AD203B41FA5}">
                      <a16:colId xmlns:a16="http://schemas.microsoft.com/office/drawing/2014/main" val="1544371824"/>
                    </a:ext>
                  </a:extLst>
                </a:gridCol>
                <a:gridCol w="1599190">
                  <a:extLst>
                    <a:ext uri="{9D8B030D-6E8A-4147-A177-3AD203B41FA5}">
                      <a16:colId xmlns:a16="http://schemas.microsoft.com/office/drawing/2014/main" val="2852365313"/>
                    </a:ext>
                  </a:extLst>
                </a:gridCol>
              </a:tblGrid>
              <a:tr h="2474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400">
                          <a:effectLst/>
                        </a:rPr>
                        <a:t>Dato</a:t>
                      </a:r>
                      <a:endParaRPr lang="nb-N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15" marR="67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400">
                          <a:effectLst/>
                        </a:rPr>
                        <a:t>07.02</a:t>
                      </a:r>
                      <a:endParaRPr lang="nb-N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15" marR="67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400">
                          <a:effectLst/>
                        </a:rPr>
                        <a:t>10.02</a:t>
                      </a:r>
                      <a:endParaRPr lang="nb-N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15" marR="67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400">
                          <a:effectLst/>
                        </a:rPr>
                        <a:t>11.02</a:t>
                      </a:r>
                      <a:endParaRPr lang="nb-N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15" marR="67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400">
                          <a:effectLst/>
                        </a:rPr>
                        <a:t>12.02</a:t>
                      </a:r>
                      <a:endParaRPr lang="nb-N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15" marR="67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400">
                          <a:effectLst/>
                        </a:rPr>
                        <a:t>13.02</a:t>
                      </a:r>
                      <a:endParaRPr lang="nb-N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15" marR="67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400">
                          <a:effectLst/>
                        </a:rPr>
                        <a:t>14.02</a:t>
                      </a:r>
                      <a:endParaRPr lang="nb-N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15" marR="67615" marT="0" marB="0"/>
                </a:tc>
                <a:extLst>
                  <a:ext uri="{0D108BD9-81ED-4DB2-BD59-A6C34878D82A}">
                    <a16:rowId xmlns:a16="http://schemas.microsoft.com/office/drawing/2014/main" val="1995384485"/>
                  </a:ext>
                </a:extLst>
              </a:tr>
              <a:tr h="3773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>
                          <a:effectLst/>
                        </a:rPr>
                        <a:t>Tema</a:t>
                      </a:r>
                      <a:endParaRPr lang="nb-N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15" marR="67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>
                          <a:effectLst/>
                        </a:rPr>
                        <a:t>KAD/ØHD</a:t>
                      </a:r>
                      <a:endParaRPr lang="nb-N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15" marR="67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>
                          <a:effectLst/>
                        </a:rPr>
                        <a:t>Demens</a:t>
                      </a:r>
                      <a:endParaRPr lang="nb-N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15" marR="67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>
                          <a:effectLst/>
                        </a:rPr>
                        <a:t>Lindrende behandling</a:t>
                      </a:r>
                      <a:endParaRPr lang="nb-N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15" marR="67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>
                          <a:effectLst/>
                        </a:rPr>
                        <a:t>Legemiddel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>
                          <a:effectLst/>
                        </a:rPr>
                        <a:t>håndtering</a:t>
                      </a:r>
                      <a:endParaRPr lang="nb-N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15" marR="67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>
                          <a:effectLst/>
                        </a:rPr>
                        <a:t>Velferdsteknologiens ABC</a:t>
                      </a:r>
                      <a:endParaRPr lang="nb-N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15" marR="67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>
                          <a:effectLst/>
                        </a:rPr>
                        <a:t>VAR</a:t>
                      </a:r>
                      <a:endParaRPr lang="nb-N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15" marR="67615" marT="0" marB="0"/>
                </a:tc>
                <a:extLst>
                  <a:ext uri="{0D108BD9-81ED-4DB2-BD59-A6C34878D82A}">
                    <a16:rowId xmlns:a16="http://schemas.microsoft.com/office/drawing/2014/main" val="1027456958"/>
                  </a:ext>
                </a:extLst>
              </a:tr>
              <a:tr h="16037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>
                          <a:effectLst/>
                        </a:rPr>
                        <a:t>Innhold</a:t>
                      </a:r>
                      <a:endParaRPr lang="nb-N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15" marR="67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>
                          <a:effectLst/>
                        </a:rPr>
                        <a:t>Gjennomgang av kapittel KAD/ØHD behov og utfordringer. Ansvar i kommunen.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>
                          <a:effectLst/>
                        </a:rPr>
                        <a:t> </a:t>
                      </a:r>
                      <a:endParaRPr lang="nb-N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15" marR="67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>
                          <a:effectLst/>
                        </a:rPr>
                        <a:t>Gjennomgang av kapittel Demens, behov og utfordringer. </a:t>
                      </a:r>
                      <a:br>
                        <a:rPr lang="nb-NO" sz="1100">
                          <a:effectLst/>
                        </a:rPr>
                      </a:br>
                      <a:r>
                        <a:rPr lang="nb-NO" sz="1100">
                          <a:effectLst/>
                        </a:rPr>
                        <a:t>Ansvar i kommunen.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>
                          <a:effectLst/>
                        </a:rPr>
                        <a:t>Tvang §4a/ ny lovgivning.</a:t>
                      </a:r>
                      <a:endParaRPr lang="nb-N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15" marR="67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>
                          <a:effectLst/>
                        </a:rPr>
                        <a:t>Gjennomgang av kapittel Lindrende behandling, behov og utfordringer. Ansvar i kommunen.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>
                          <a:effectLst/>
                        </a:rPr>
                        <a:t>Sykehus inviteres til felles fagdag.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>
                          <a:effectLst/>
                        </a:rPr>
                        <a:t> </a:t>
                      </a:r>
                      <a:endParaRPr lang="nb-N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15" marR="67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>
                          <a:effectLst/>
                        </a:rPr>
                        <a:t>Gjennomgang </a:t>
                      </a:r>
                      <a:r>
                        <a:rPr lang="nb-NO" sz="1100" dirty="0">
                          <a:effectLst/>
                        </a:rPr>
                        <a:t>av kapittel, med Farmasøyt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 dirty="0">
                          <a:effectLst/>
                        </a:rPr>
                        <a:t>Ansvar i kommunen.</a:t>
                      </a:r>
                      <a:endParaRPr lang="nb-N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15" marR="67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>
                          <a:effectLst/>
                        </a:rPr>
                        <a:t>Eget opplegg med egen påmelding</a:t>
                      </a:r>
                      <a:endParaRPr lang="nb-N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15" marR="67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>
                          <a:effectLst/>
                        </a:rPr>
                        <a:t>Møte for de som kommunen setter som systemansvarlige møtes til felles opplæringsdag.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>
                          <a:effectLst/>
                        </a:rPr>
                        <a:t>Benyttes i sammenheng med Digipro-helse.</a:t>
                      </a:r>
                      <a:endParaRPr lang="nb-N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15" marR="67615" marT="0" marB="0"/>
                </a:tc>
                <a:extLst>
                  <a:ext uri="{0D108BD9-81ED-4DB2-BD59-A6C34878D82A}">
                    <a16:rowId xmlns:a16="http://schemas.microsoft.com/office/drawing/2014/main" val="2328301983"/>
                  </a:ext>
                </a:extLst>
              </a:tr>
              <a:tr h="12533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>
                          <a:effectLst/>
                        </a:rPr>
                        <a:t>Deltakere</a:t>
                      </a:r>
                      <a:endParaRPr lang="nb-N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15" marR="67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>
                          <a:effectLst/>
                        </a:rPr>
                        <a:t>Fagsykepleier, avd. leder og leger knyttet opp mot KAD.</a:t>
                      </a:r>
                      <a:endParaRPr lang="nb-N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15" marR="67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 dirty="0">
                          <a:effectLst/>
                        </a:rPr>
                        <a:t>Hukommelses-team og ledere for enheter med demens som fokus.</a:t>
                      </a:r>
                      <a:endParaRPr lang="nb-N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15" marR="67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 dirty="0">
                          <a:effectLst/>
                        </a:rPr>
                        <a:t>Kreftsykepleier,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 dirty="0">
                          <a:effectLst/>
                        </a:rPr>
                        <a:t>sykepleiere med fokus lindrende behandling, fagskole-udannede med fokus lindrende behandling.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 dirty="0">
                          <a:effectLst/>
                        </a:rPr>
                        <a:t> </a:t>
                      </a:r>
                      <a:endParaRPr lang="nb-N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15" marR="67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>
                          <a:effectLst/>
                        </a:rPr>
                        <a:t>Fagsykepleier, avd. leder og virksomhets-ledere, sykepleiere og lege.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>
                          <a:effectLst/>
                        </a:rPr>
                        <a:t> </a:t>
                      </a:r>
                      <a:endParaRPr lang="nb-N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15" marR="67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>
                          <a:effectLst/>
                        </a:rPr>
                        <a:t> </a:t>
                      </a:r>
                      <a:endParaRPr lang="nb-N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15" marR="67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br>
                        <a:rPr lang="nb-NO" sz="1100" dirty="0">
                          <a:effectLst/>
                        </a:rPr>
                      </a:br>
                      <a:r>
                        <a:rPr lang="nb-NO" sz="1100" dirty="0">
                          <a:effectLst/>
                        </a:rPr>
                        <a:t>Alle som jobber pasientnært.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 dirty="0">
                          <a:effectLst/>
                        </a:rPr>
                        <a:t> </a:t>
                      </a:r>
                      <a:endParaRPr lang="nb-N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15" marR="67615" marT="0" marB="0"/>
                </a:tc>
                <a:extLst>
                  <a:ext uri="{0D108BD9-81ED-4DB2-BD59-A6C34878D82A}">
                    <a16:rowId xmlns:a16="http://schemas.microsoft.com/office/drawing/2014/main" val="2585884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5666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18">
            <a:extLst>
              <a:ext uri="{FF2B5EF4-FFF2-40B4-BE49-F238E27FC236}">
                <a16:creationId xmlns:a16="http://schemas.microsoft.com/office/drawing/2014/main" id="{39B4056F-1959-4627-A683-77F6C0603F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id="{D8D7349B-C9FA-4FCE-A1FF-948F460A3A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4554906"/>
            <a:ext cx="12188952" cy="2303094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F8F02E69-358C-40B1-8E81-89442508F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998" y="4905301"/>
            <a:ext cx="4988879" cy="1554485"/>
          </a:xfrm>
        </p:spPr>
        <p:txBody>
          <a:bodyPr anchor="ctr">
            <a:normAutofit/>
          </a:bodyPr>
          <a:lstStyle/>
          <a:p>
            <a:pPr algn="r"/>
            <a:r>
              <a:rPr lang="nb-NO" sz="4000">
                <a:solidFill>
                  <a:srgbClr val="FFFFFF"/>
                </a:solidFill>
              </a:rPr>
              <a:t>Helsuka Høst</a:t>
            </a:r>
          </a:p>
        </p:txBody>
      </p:sp>
      <p:cxnSp>
        <p:nvCxnSpPr>
          <p:cNvPr id="31" name="Straight Connector 22">
            <a:extLst>
              <a:ext uri="{FF2B5EF4-FFF2-40B4-BE49-F238E27FC236}">
                <a16:creationId xmlns:a16="http://schemas.microsoft.com/office/drawing/2014/main" id="{55646586-8E5D-4A2B-BDA9-01CE28AC89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0770" y="5247564"/>
            <a:ext cx="0" cy="873457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B638721-7BFC-4DFB-892E-F9A0FFFC1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4301" y="4905300"/>
            <a:ext cx="5493699" cy="1554485"/>
          </a:xfrm>
        </p:spPr>
        <p:txBody>
          <a:bodyPr anchor="ctr">
            <a:normAutofit/>
          </a:bodyPr>
          <a:lstStyle/>
          <a:p>
            <a:endParaRPr lang="nb-NO">
              <a:solidFill>
                <a:srgbClr val="FFFFFF"/>
              </a:solidFill>
            </a:endParaRPr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3BB0FE9F-176B-49B3-B679-E85B31D524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5419" y="5733182"/>
            <a:ext cx="803501" cy="803501"/>
          </a:xfrm>
          <a:prstGeom prst="rect">
            <a:avLst/>
          </a:prstGeom>
        </p:spPr>
      </p:pic>
      <p:graphicFrame>
        <p:nvGraphicFramePr>
          <p:cNvPr id="5" name="Plassholder for innhold 5">
            <a:extLst>
              <a:ext uri="{FF2B5EF4-FFF2-40B4-BE49-F238E27FC236}">
                <a16:creationId xmlns:a16="http://schemas.microsoft.com/office/drawing/2014/main" id="{E52514C9-FCB5-4C56-8ED4-3A336E9A4F1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2490825"/>
              </p:ext>
            </p:extLst>
          </p:nvPr>
        </p:nvGraphicFramePr>
        <p:xfrm>
          <a:off x="633999" y="749599"/>
          <a:ext cx="10925104" cy="3344923"/>
        </p:xfrm>
        <a:graphic>
          <a:graphicData uri="http://schemas.openxmlformats.org/drawingml/2006/table">
            <a:tbl>
              <a:tblPr firstRow="1" firstCol="1" bandRow="1">
                <a:noFill/>
                <a:tableStyleId>{16D9F66E-5EB9-4882-86FB-DCBF35E3C3E4}</a:tableStyleId>
              </a:tblPr>
              <a:tblGrid>
                <a:gridCol w="1148006">
                  <a:extLst>
                    <a:ext uri="{9D8B030D-6E8A-4147-A177-3AD203B41FA5}">
                      <a16:colId xmlns:a16="http://schemas.microsoft.com/office/drawing/2014/main" val="853578958"/>
                    </a:ext>
                  </a:extLst>
                </a:gridCol>
                <a:gridCol w="2245563">
                  <a:extLst>
                    <a:ext uri="{9D8B030D-6E8A-4147-A177-3AD203B41FA5}">
                      <a16:colId xmlns:a16="http://schemas.microsoft.com/office/drawing/2014/main" val="302577498"/>
                    </a:ext>
                  </a:extLst>
                </a:gridCol>
                <a:gridCol w="2245563">
                  <a:extLst>
                    <a:ext uri="{9D8B030D-6E8A-4147-A177-3AD203B41FA5}">
                      <a16:colId xmlns:a16="http://schemas.microsoft.com/office/drawing/2014/main" val="1513211818"/>
                    </a:ext>
                  </a:extLst>
                </a:gridCol>
                <a:gridCol w="2568701">
                  <a:extLst>
                    <a:ext uri="{9D8B030D-6E8A-4147-A177-3AD203B41FA5}">
                      <a16:colId xmlns:a16="http://schemas.microsoft.com/office/drawing/2014/main" val="3810532248"/>
                    </a:ext>
                  </a:extLst>
                </a:gridCol>
                <a:gridCol w="2717271">
                  <a:extLst>
                    <a:ext uri="{9D8B030D-6E8A-4147-A177-3AD203B41FA5}">
                      <a16:colId xmlns:a16="http://schemas.microsoft.com/office/drawing/2014/main" val="2910253572"/>
                    </a:ext>
                  </a:extLst>
                </a:gridCol>
              </a:tblGrid>
              <a:tr h="4828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b-NO" sz="1300" b="1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511" marR="110706" marT="110706" marB="110706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b-NO" sz="1300" b="1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511" marR="110706" marT="110706" marB="110706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b-NO" sz="1300" b="1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511" marR="110706" marT="110706" marB="110706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b-NO" sz="1300" b="1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511" marR="110706" marT="110706" marB="110706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b-NO" sz="1300" b="1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511" marR="110706" marT="110706" marB="110706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5384485"/>
                  </a:ext>
                </a:extLst>
              </a:tr>
              <a:tr h="6746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300" b="1">
                          <a:solidFill>
                            <a:srgbClr val="FFFFFF"/>
                          </a:solidFill>
                          <a:effectLst/>
                        </a:rPr>
                        <a:t>Tema</a:t>
                      </a:r>
                      <a:endParaRPr lang="nb-NO" sz="1300" b="1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511" marR="110706" marT="110706" marB="110706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3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Smittevern</a:t>
                      </a:r>
                    </a:p>
                  </a:txBody>
                  <a:tcPr marL="184511" marR="110706" marT="110706" marB="110706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3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Pasientsikkerhet</a:t>
                      </a:r>
                      <a:endParaRPr lang="nb-NO" sz="13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511" marR="110706" marT="110706" marB="110706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3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Tildeling, saksbehandling</a:t>
                      </a:r>
                    </a:p>
                  </a:txBody>
                  <a:tcPr marL="184511" marR="110706" marT="110706" marB="110706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3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Koordinerende enhet, helhetlig pasietnforløp</a:t>
                      </a:r>
                    </a:p>
                  </a:txBody>
                  <a:tcPr marL="184511" marR="110706" marT="110706" marB="110706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456958"/>
                  </a:ext>
                </a:extLst>
              </a:tr>
              <a:tr h="10943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300" b="1">
                          <a:solidFill>
                            <a:srgbClr val="FFFFFF"/>
                          </a:solidFill>
                          <a:effectLst/>
                        </a:rPr>
                        <a:t>Innhold</a:t>
                      </a:r>
                      <a:endParaRPr lang="nb-NO" sz="1300" b="1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511" marR="110706" marT="110706" marB="110706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3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Gjennomgang av kapittel behov og utfordringer. Ansvar i kommunen.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3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nb-NO" sz="13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511" marR="110706" marT="110706" marB="110706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3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Gjennomgang av kapittel behov og utfordringer. Ansvar i kommunen.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sz="13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511" marR="110706" marT="110706" marB="110706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3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Gjennomgang av kapittel behov og utfordringer. Ansvar i kommunen.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3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nb-NO" sz="13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511" marR="110706" marT="110706" marB="110706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3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Gjennomgang av kapittel behov og utfordringer. Ansvar i kommunen.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b-NO" sz="13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511" marR="110706" marT="110706" marB="110706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8301983"/>
                  </a:ext>
                </a:extLst>
              </a:tr>
              <a:tr h="10930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300" b="1">
                          <a:solidFill>
                            <a:srgbClr val="FFFFFF"/>
                          </a:solidFill>
                          <a:effectLst/>
                        </a:rPr>
                        <a:t>Deltakere</a:t>
                      </a:r>
                      <a:endParaRPr lang="nb-NO" sz="1300" b="1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511" marR="110706" marT="110706" marB="110706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3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Fagsykepleier, avd. leder og virksomhets-ledere, sykepleiere og lege.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3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nb-NO" sz="13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511" marR="110706" marT="110706" marB="110706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3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Fagsykepleier, avd. leder og virksomhets-ledere, sykepleiere og lege.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3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nb-NO" sz="13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511" marR="110706" marT="110706" marB="110706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3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Fagsykepleier, avd. leder og virksomhets-ledere, sykepleiere og lege.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3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nb-NO" sz="13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511" marR="110706" marT="110706" marB="110706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3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Fagsykepleier, avd. leder og virksomhets-ledere, sykepleiere og lege.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3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nb-NO" sz="13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511" marR="110706" marT="110706" marB="110706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884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3559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0AF4F2BA-3C03-4E2C-8ABC-0949B61B3C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lassholder for innhold 4" descr="Et bilde som inneholder person, kvinne, holder, mann&#10;&#10;Automatisk generert beskrivelse">
            <a:extLst>
              <a:ext uri="{FF2B5EF4-FFF2-40B4-BE49-F238E27FC236}">
                <a16:creationId xmlns:a16="http://schemas.microsoft.com/office/drawing/2014/main" id="{59FA199F-48F6-4F0E-AFBD-9CB12C001C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2C83AA31-8272-4DF7-B091-163EDAE1D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8000" dirty="0" err="1">
                <a:solidFill>
                  <a:srgbClr val="FFFFFF"/>
                </a:solidFill>
              </a:rPr>
              <a:t>Prosjektsøknadene</a:t>
            </a:r>
            <a:endParaRPr lang="en-US" sz="8000" dirty="0">
              <a:solidFill>
                <a:srgbClr val="FFFFFF"/>
              </a:solidFill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07787ED-5EDC-4C54-AD87-55B60D0FE3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B40A8CA7-7D5A-43B0-A1A0-B558ECA9E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7" name="Bilde 16">
            <a:extLst>
              <a:ext uri="{FF2B5EF4-FFF2-40B4-BE49-F238E27FC236}">
                <a16:creationId xmlns:a16="http://schemas.microsoft.com/office/drawing/2014/main" id="{50FCB8CF-A406-4062-83F9-65A7D74275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5419" y="5733182"/>
            <a:ext cx="803501" cy="803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2146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FD52759-6F9D-48D3-8CD3-C5067E0B7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nb-NO" dirty="0"/>
              <a:t>Psykisk helse og rus</a:t>
            </a:r>
          </a:p>
        </p:txBody>
      </p:sp>
      <p:graphicFrame>
        <p:nvGraphicFramePr>
          <p:cNvPr id="19" name="Plassholder for innhold 3">
            <a:extLst>
              <a:ext uri="{FF2B5EF4-FFF2-40B4-BE49-F238E27FC236}">
                <a16:creationId xmlns:a16="http://schemas.microsoft.com/office/drawing/2014/main" id="{168DBE38-9B55-4126-884D-AD242E713A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6911903"/>
              </p:ext>
            </p:extLst>
          </p:nvPr>
        </p:nvGraphicFramePr>
        <p:xfrm>
          <a:off x="1096963" y="2165291"/>
          <a:ext cx="10058404" cy="3652531"/>
        </p:xfrm>
        <a:graphic>
          <a:graphicData uri="http://schemas.openxmlformats.org/drawingml/2006/table">
            <a:tbl>
              <a:tblPr firstRow="1" firstCol="1" bandRow="1">
                <a:noFill/>
                <a:tableStyleId>{5C22544A-7EE6-4342-B048-85BDC9FD1C3A}</a:tableStyleId>
              </a:tblPr>
              <a:tblGrid>
                <a:gridCol w="1127020">
                  <a:extLst>
                    <a:ext uri="{9D8B030D-6E8A-4147-A177-3AD203B41FA5}">
                      <a16:colId xmlns:a16="http://schemas.microsoft.com/office/drawing/2014/main" val="2900603292"/>
                    </a:ext>
                  </a:extLst>
                </a:gridCol>
                <a:gridCol w="1494619">
                  <a:extLst>
                    <a:ext uri="{9D8B030D-6E8A-4147-A177-3AD203B41FA5}">
                      <a16:colId xmlns:a16="http://schemas.microsoft.com/office/drawing/2014/main" val="2488277938"/>
                    </a:ext>
                  </a:extLst>
                </a:gridCol>
                <a:gridCol w="1478238">
                  <a:extLst>
                    <a:ext uri="{9D8B030D-6E8A-4147-A177-3AD203B41FA5}">
                      <a16:colId xmlns:a16="http://schemas.microsoft.com/office/drawing/2014/main" val="1247945598"/>
                    </a:ext>
                  </a:extLst>
                </a:gridCol>
                <a:gridCol w="1478238">
                  <a:extLst>
                    <a:ext uri="{9D8B030D-6E8A-4147-A177-3AD203B41FA5}">
                      <a16:colId xmlns:a16="http://schemas.microsoft.com/office/drawing/2014/main" val="719939337"/>
                    </a:ext>
                  </a:extLst>
                </a:gridCol>
                <a:gridCol w="1523813">
                  <a:extLst>
                    <a:ext uri="{9D8B030D-6E8A-4147-A177-3AD203B41FA5}">
                      <a16:colId xmlns:a16="http://schemas.microsoft.com/office/drawing/2014/main" val="1504380012"/>
                    </a:ext>
                  </a:extLst>
                </a:gridCol>
                <a:gridCol w="1478238">
                  <a:extLst>
                    <a:ext uri="{9D8B030D-6E8A-4147-A177-3AD203B41FA5}">
                      <a16:colId xmlns:a16="http://schemas.microsoft.com/office/drawing/2014/main" val="2931599635"/>
                    </a:ext>
                  </a:extLst>
                </a:gridCol>
                <a:gridCol w="1478238">
                  <a:extLst>
                    <a:ext uri="{9D8B030D-6E8A-4147-A177-3AD203B41FA5}">
                      <a16:colId xmlns:a16="http://schemas.microsoft.com/office/drawing/2014/main" val="3281724491"/>
                    </a:ext>
                  </a:extLst>
                </a:gridCol>
              </a:tblGrid>
              <a:tr h="7273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400" b="0" cap="all" spc="150">
                          <a:solidFill>
                            <a:schemeClr val="lt1"/>
                          </a:solidFill>
                          <a:effectLst/>
                        </a:rPr>
                        <a:t>Måned</a:t>
                      </a:r>
                      <a:endParaRPr lang="nb-NO" sz="1400" b="0" cap="all" spc="15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5053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400" b="0" cap="all" spc="150">
                          <a:solidFill>
                            <a:schemeClr val="lt1"/>
                          </a:solidFill>
                          <a:effectLst/>
                        </a:rPr>
                        <a:t>Januar</a:t>
                      </a:r>
                      <a:endParaRPr lang="nb-NO" sz="1400" b="0" cap="all" spc="15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5053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400" b="0" cap="all" spc="150">
                          <a:solidFill>
                            <a:schemeClr val="lt1"/>
                          </a:solidFill>
                          <a:effectLst/>
                        </a:rPr>
                        <a:t>Mars</a:t>
                      </a:r>
                      <a:endParaRPr lang="nb-NO" sz="1400" b="0" cap="all" spc="15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5053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400" b="0" cap="all" spc="150">
                          <a:solidFill>
                            <a:schemeClr val="lt1"/>
                          </a:solidFill>
                          <a:effectLst/>
                        </a:rPr>
                        <a:t>Juni</a:t>
                      </a:r>
                      <a:endParaRPr lang="nb-NO" sz="1400" b="0" cap="all" spc="15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5053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400" b="0" cap="all" spc="150">
                          <a:solidFill>
                            <a:schemeClr val="lt1"/>
                          </a:solidFill>
                          <a:effectLst/>
                        </a:rPr>
                        <a:t>Oktober</a:t>
                      </a:r>
                      <a:endParaRPr lang="nb-NO" sz="1400" b="0" cap="all" spc="15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5053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400" b="0" cap="all" spc="150">
                          <a:solidFill>
                            <a:schemeClr val="lt1"/>
                          </a:solidFill>
                          <a:effectLst/>
                        </a:rPr>
                        <a:t>Desember</a:t>
                      </a:r>
                      <a:endParaRPr lang="nb-NO" sz="1400" b="0" cap="all" spc="15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5053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400" b="0" cap="all" spc="150" dirty="0">
                          <a:solidFill>
                            <a:schemeClr val="lt1"/>
                          </a:solidFill>
                          <a:effectLst/>
                        </a:rPr>
                        <a:t>Januar (21)</a:t>
                      </a:r>
                      <a:endParaRPr lang="nb-NO" sz="1400" b="0" cap="all" spc="15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5053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564637"/>
                  </a:ext>
                </a:extLst>
              </a:tr>
              <a:tr h="4671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b="1" cap="none" spc="0">
                          <a:solidFill>
                            <a:schemeClr val="tx1"/>
                          </a:solidFill>
                          <a:effectLst/>
                        </a:rPr>
                        <a:t>Dato:</a:t>
                      </a:r>
                      <a:endParaRPr lang="nb-NO" sz="1200" b="1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  <a:t> 24 januar</a:t>
                      </a:r>
                      <a:endParaRPr lang="nb-NO" sz="12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  <a:t>23-24</a:t>
                      </a:r>
                      <a:endParaRPr lang="nb-NO" sz="12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  <a:t>3-4</a:t>
                      </a:r>
                      <a:endParaRPr lang="nb-NO" sz="12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  <a:t>6-7</a:t>
                      </a:r>
                      <a:endParaRPr lang="nb-NO" sz="12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  <a:t>2-3</a:t>
                      </a:r>
                      <a:endParaRPr lang="nb-NO" sz="12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  <a:t>19-20</a:t>
                      </a:r>
                      <a:endParaRPr lang="nb-NO" sz="12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0757027"/>
                  </a:ext>
                </a:extLst>
              </a:tr>
              <a:tr h="4671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b="1" cap="none" spc="0">
                          <a:solidFill>
                            <a:schemeClr val="tx1"/>
                          </a:solidFill>
                          <a:effectLst/>
                        </a:rPr>
                        <a:t>Sted</a:t>
                      </a:r>
                      <a:endParaRPr lang="nb-NO" sz="1200" b="1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  <a:t>Fauske</a:t>
                      </a:r>
                      <a:endParaRPr lang="nb-NO" sz="12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  <a:t>Fauske</a:t>
                      </a:r>
                      <a:endParaRPr lang="nb-NO" sz="12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  <a:t>Fauske</a:t>
                      </a:r>
                      <a:endParaRPr lang="nb-NO" sz="12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  <a:t>Fauske</a:t>
                      </a:r>
                      <a:endParaRPr lang="nb-NO" sz="12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  <a:t>Fauske</a:t>
                      </a:r>
                      <a:endParaRPr lang="nb-NO" sz="12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  <a:t>Fauske</a:t>
                      </a:r>
                      <a:endParaRPr lang="nb-NO" sz="12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8942842"/>
                  </a:ext>
                </a:extLst>
              </a:tr>
              <a:tr h="6636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b="1" cap="none" spc="0">
                          <a:solidFill>
                            <a:schemeClr val="tx1"/>
                          </a:solidFill>
                          <a:effectLst/>
                        </a:rPr>
                        <a:t>Dag 1</a:t>
                      </a:r>
                      <a:endParaRPr lang="nb-NO" sz="1200" b="1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  <a:t>Psykisk helse og rus</a:t>
                      </a:r>
                      <a:endParaRPr lang="nb-NO" sz="12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  <a:t>Psykisk helse og rus</a:t>
                      </a:r>
                      <a:endParaRPr lang="nb-NO" sz="12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  <a:t>Psykisk helse og rus</a:t>
                      </a:r>
                      <a:endParaRPr lang="nb-NO" sz="12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  <a:t>Psykisk helse og rus</a:t>
                      </a:r>
                      <a:endParaRPr lang="nb-NO" sz="12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  <a:t>Psykisk helse og rus</a:t>
                      </a:r>
                      <a:endParaRPr lang="nb-NO" sz="12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  <a:t>Psykisk helse og rus</a:t>
                      </a:r>
                      <a:endParaRPr lang="nb-NO" sz="12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4162533"/>
                  </a:ext>
                </a:extLst>
              </a:tr>
              <a:tr h="8600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b="1" cap="none" spc="0">
                          <a:solidFill>
                            <a:schemeClr val="tx1"/>
                          </a:solidFill>
                          <a:effectLst/>
                        </a:rPr>
                        <a:t>Dag 2</a:t>
                      </a:r>
                      <a:endParaRPr lang="nb-NO" sz="1200" b="1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  <a:t>Fauske ansvarlig for dagen</a:t>
                      </a:r>
                      <a:endParaRPr lang="nb-NO" sz="12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  <a:t>Hamarøy ansvarlig for dagen</a:t>
                      </a:r>
                      <a:endParaRPr lang="nb-NO" sz="12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  <a:t>Steigen ansvarlig for dagen</a:t>
                      </a:r>
                      <a:endParaRPr lang="nb-NO" sz="12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  <a:t>Sørfold ansvarlig for dagen</a:t>
                      </a:r>
                      <a:endParaRPr lang="nb-NO" sz="12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  <a:t>Beiarn</a:t>
                      </a:r>
                      <a:b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  <a:t>ansvarlig for dagen</a:t>
                      </a:r>
                      <a:endParaRPr lang="nb-NO" sz="12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  <a:t>Gildeskål</a:t>
                      </a:r>
                      <a:b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  <a:t>ansvarlig for dagen</a:t>
                      </a:r>
                      <a:endParaRPr lang="nb-NO" sz="12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0954532"/>
                  </a:ext>
                </a:extLst>
              </a:tr>
              <a:tr h="4671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b="1" cap="none" spc="0">
                          <a:solidFill>
                            <a:schemeClr val="tx1"/>
                          </a:solidFill>
                          <a:effectLst/>
                        </a:rPr>
                        <a:t>Sted</a:t>
                      </a:r>
                      <a:endParaRPr lang="nb-NO" sz="1200" b="1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  <a:t>Fauske hotell</a:t>
                      </a:r>
                      <a:endParaRPr lang="nb-NO" sz="12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  <a:t>Fauske hotell</a:t>
                      </a:r>
                      <a:endParaRPr lang="nb-NO" sz="12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  <a:t>Fauske hotell</a:t>
                      </a:r>
                      <a:endParaRPr lang="nb-NO" sz="12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  <a:t>Fauske hotell</a:t>
                      </a:r>
                      <a:endParaRPr lang="nb-NO" sz="12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cap="none" spc="0">
                          <a:solidFill>
                            <a:schemeClr val="tx1"/>
                          </a:solidFill>
                          <a:effectLst/>
                        </a:rPr>
                        <a:t>Fauske hotell</a:t>
                      </a:r>
                      <a:endParaRPr lang="nb-NO" sz="12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cap="none" spc="0" dirty="0">
                          <a:solidFill>
                            <a:schemeClr val="tx1"/>
                          </a:solidFill>
                          <a:effectLst/>
                        </a:rPr>
                        <a:t>Fauske hotell</a:t>
                      </a:r>
                      <a:endParaRPr lang="nb-NO" sz="12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1937" marR="121937" marT="121937" marB="1219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4900953"/>
                  </a:ext>
                </a:extLst>
              </a:tr>
            </a:tbl>
          </a:graphicData>
        </a:graphic>
      </p:graphicFrame>
      <p:pic>
        <p:nvPicPr>
          <p:cNvPr id="11" name="Bilde 10">
            <a:extLst>
              <a:ext uri="{FF2B5EF4-FFF2-40B4-BE49-F238E27FC236}">
                <a16:creationId xmlns:a16="http://schemas.microsoft.com/office/drawing/2014/main" id="{C2BDF0E3-FC42-4227-82DF-087BA3B98E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5419" y="5733182"/>
            <a:ext cx="803501" cy="803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351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990D0034-F768-41E7-85D4-F38C4DE85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9813B38A-7901-43AD-A74E-9453C9A8B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4786" y="516836"/>
            <a:ext cx="3100136" cy="1960234"/>
          </a:xfrm>
        </p:spPr>
        <p:txBody>
          <a:bodyPr>
            <a:normAutofit/>
          </a:bodyPr>
          <a:lstStyle/>
          <a:p>
            <a:r>
              <a:rPr lang="nb-NO" sz="4400">
                <a:solidFill>
                  <a:srgbClr val="285F67"/>
                </a:solidFill>
              </a:rPr>
              <a:t>Smittevern legekontor</a:t>
            </a:r>
          </a:p>
        </p:txBody>
      </p:sp>
      <p:pic>
        <p:nvPicPr>
          <p:cNvPr id="10" name="Bilde 9" descr="Et bilde som inneholder sitter, regn&#10;&#10;Automatisk generert beskrivelse">
            <a:extLst>
              <a:ext uri="{FF2B5EF4-FFF2-40B4-BE49-F238E27FC236}">
                <a16:creationId xmlns:a16="http://schemas.microsoft.com/office/drawing/2014/main" id="{EC7BE771-1AF7-4BC2-AC83-A0DB94489AC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41" r="14410" b="-1"/>
          <a:stretch/>
        </p:blipFill>
        <p:spPr>
          <a:xfrm>
            <a:off x="-1" y="10"/>
            <a:ext cx="8111272" cy="6857990"/>
          </a:xfrm>
          <a:prstGeom prst="rect">
            <a:avLst/>
          </a:prstGeom>
        </p:spPr>
      </p:pic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A0A5CF6-407C-4691-8122-49DF69D00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730145" y="2633962"/>
            <a:ext cx="292608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5D285A3-9EC6-4647-9CB6-A534E40423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14786" y="2790855"/>
            <a:ext cx="3084844" cy="331176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nb-NO" sz="900" b="1"/>
              <a:t>Deltakere:</a:t>
            </a:r>
          </a:p>
          <a:p>
            <a:pPr>
              <a:lnSpc>
                <a:spcPct val="100000"/>
              </a:lnSpc>
            </a:pPr>
            <a:r>
              <a:rPr lang="nb-NO" sz="900"/>
              <a:t>Beiarn, Bodø, Fauske, Meløy, Hamarøy, Gildeskål, Rødøy, Saltdal, Steigen og Sørfold.</a:t>
            </a:r>
          </a:p>
          <a:p>
            <a:pPr>
              <a:lnSpc>
                <a:spcPct val="100000"/>
              </a:lnSpc>
            </a:pPr>
            <a:r>
              <a:rPr lang="nb-NO" sz="900" b="1"/>
              <a:t>Behov:</a:t>
            </a:r>
          </a:p>
          <a:p>
            <a:pPr>
              <a:lnSpc>
                <a:spcPct val="100000"/>
              </a:lnSpc>
            </a:pPr>
            <a:r>
              <a:rPr lang="nb-NO" sz="900"/>
              <a:t>Samkjøre smittevernsrutiner og smittevernplan for kommunen. Legekontorene har behov for å oppdatere rutiner og øke kompetanse i henhold til nye pasientgrupper. I flere år har kommunehelsetjenesten benyttet seg av smitteverns rutiner utarbeidet felles for institusjon. Dette har vært en suksess både faglig og økonomisk. </a:t>
            </a:r>
            <a:br>
              <a:rPr lang="nb-NO" sz="900"/>
            </a:br>
            <a:endParaRPr lang="nb-NO" sz="900"/>
          </a:p>
          <a:p>
            <a:pPr>
              <a:lnSpc>
                <a:spcPct val="100000"/>
              </a:lnSpc>
            </a:pPr>
            <a:r>
              <a:rPr lang="nb-NO" sz="900"/>
              <a:t>Fokuset for å ha gode rutiner rundt eks. MRSA, VRE, ESBL, NORO mv. på legekontor har vært tydelig i flere år, men etter felles møte med kommuneoverlege forumet i Salten, høsten 2019. ble vi enige om å satse på et felles prosjekt for å få like og digitale rutiner til legekontorene. </a:t>
            </a:r>
          </a:p>
          <a:p>
            <a:pPr>
              <a:lnSpc>
                <a:spcPct val="100000"/>
              </a:lnSpc>
            </a:pPr>
            <a:endParaRPr lang="nb-NO" sz="900" dirty="0"/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CDBF31F5-20D1-425E-832F-EAB4454F6A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5419" y="5733182"/>
            <a:ext cx="803501" cy="803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860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67B74F2B-9534-4540-96B0-5C8E958B9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4B7F8215-3CF6-4755-8176-4417335AD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2074" y="286603"/>
            <a:ext cx="5983605" cy="1450757"/>
          </a:xfrm>
        </p:spPr>
        <p:txBody>
          <a:bodyPr>
            <a:normAutofit/>
          </a:bodyPr>
          <a:lstStyle/>
          <a:p>
            <a:r>
              <a:rPr lang="nb-NO"/>
              <a:t>Velferdsteknologi</a:t>
            </a:r>
            <a:endParaRPr lang="nb-NO" dirty="0"/>
          </a:p>
        </p:txBody>
      </p:sp>
      <p:pic>
        <p:nvPicPr>
          <p:cNvPr id="11" name="Bilde 10" descr="Et bilde som inneholder glass, fugl&#10;&#10;Automatisk generert beskrivelse">
            <a:extLst>
              <a:ext uri="{FF2B5EF4-FFF2-40B4-BE49-F238E27FC236}">
                <a16:creationId xmlns:a16="http://schemas.microsoft.com/office/drawing/2014/main" id="{8B4C932F-2914-4632-9F51-8117A0CA495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17" r="18598"/>
          <a:stretch/>
        </p:blipFill>
        <p:spPr>
          <a:xfrm>
            <a:off x="20" y="10"/>
            <a:ext cx="4580077" cy="6857990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3BECB2B-2CFA-412C-880F-C4B6097493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42903" y="1917852"/>
            <a:ext cx="59436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C593A3D8-B48A-4D0C-9012-8D6B7F05F8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2074" y="2108201"/>
            <a:ext cx="5983606" cy="454711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nb-NO" sz="1100" b="1" dirty="0"/>
              <a:t>DPIA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nb-NO" sz="1200" dirty="0"/>
              <a:t>Når den behandlingsansvarlige skal vurdere om en vurdering av personvernkonsekvenser er nødvendig, bør de gjøre følgende:</a:t>
            </a:r>
            <a:br>
              <a:rPr lang="nb-NO" sz="1200" dirty="0"/>
            </a:br>
            <a:r>
              <a:rPr lang="nb-NO" sz="1200" dirty="0"/>
              <a:t>Sjekk om den aktuelle behandlingen står på Datatilsynets liste over behandlingsaktiviteter som alltid krever vurdering.</a:t>
            </a:r>
            <a:br>
              <a:rPr lang="nb-NO" sz="1200" dirty="0"/>
            </a:br>
            <a:r>
              <a:rPr lang="nb-NO" sz="1200" dirty="0"/>
              <a:t>Hvis ikke, gjennomfør en vurdering av om behandlingen vil medføre høy risiko for fysiske personers rettigheter og friheter.</a:t>
            </a:r>
            <a:br>
              <a:rPr lang="nb-NO" sz="1200" dirty="0"/>
            </a:br>
            <a:br>
              <a:rPr lang="nb-NO" sz="1200" dirty="0"/>
            </a:br>
            <a:r>
              <a:rPr lang="nb-NO" sz="1200" dirty="0"/>
              <a:t>Der en DPIA har blitt gjennomført og risikoen endrer seg underveis, må den behandlingsansvarlige vurdere om behandlingen fremdeles er i tråd med vurderingen som har blitt gjennomført.</a:t>
            </a:r>
            <a:br>
              <a:rPr lang="nb-NO" sz="1200" dirty="0"/>
            </a:br>
            <a:br>
              <a:rPr lang="nb-NO" sz="1200" dirty="0"/>
            </a:br>
            <a:r>
              <a:rPr lang="nb-NO" sz="1200" dirty="0"/>
              <a:t>Det finnes ulike metoder for å gjennomføre en vurdering av personvernkonsekvenser (DPIA), men de har noen felles kriterier.</a:t>
            </a:r>
            <a:br>
              <a:rPr lang="nb-NO" sz="1200" dirty="0"/>
            </a:br>
            <a:r>
              <a:rPr lang="nb-NO" sz="1200" dirty="0"/>
              <a:t>I forordningen fastsettes noen minimumskriterier for hva en vurdering av personvernkonsekvenser skal inneholde (artikkel 35 nr. 7):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nb-NO" sz="1200" dirty="0"/>
              <a:t>a) En systematisk beskrivelse av de planlagte behandlingsaktivitetene og formålene med behandlingen.</a:t>
            </a:r>
            <a:br>
              <a:rPr lang="nb-NO" sz="1200" dirty="0"/>
            </a:br>
            <a:r>
              <a:rPr lang="nb-NO" sz="1200" dirty="0"/>
              <a:t>b) En vurdering av om behandlingsaktivitetene er nødvendige og står i et rimelig forhold til formålene.</a:t>
            </a:r>
            <a:br>
              <a:rPr lang="nb-NO" sz="1200" dirty="0"/>
            </a:br>
            <a:r>
              <a:rPr lang="nb-NO" sz="1200" dirty="0"/>
              <a:t>c) En vurdering av risikoene for de registrertes rettigheter og friheter</a:t>
            </a:r>
            <a:br>
              <a:rPr lang="nb-NO" sz="1200" dirty="0"/>
            </a:br>
            <a:r>
              <a:rPr lang="nb-NO" sz="1200" dirty="0"/>
              <a:t>d) De planlagte tiltakene for å håndtere risikoene og for å påvise at forordningen overholdes.</a:t>
            </a:r>
            <a:endParaRPr lang="nb-NO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nb-NO" sz="800" dirty="0"/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7152EE2B-D859-4703-8161-CE14A52841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5419" y="5733182"/>
            <a:ext cx="803501" cy="803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140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548B4202-DCD5-4F8C-B481-743A989A9D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3F5E93F3-2F27-4F0A-B76D-8F3AC48F0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999" y="4550230"/>
            <a:ext cx="10909073" cy="95790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>
                <a:solidFill>
                  <a:schemeClr val="tx1">
                    <a:lumMod val="85000"/>
                    <a:lumOff val="15000"/>
                  </a:schemeClr>
                </a:solidFill>
              </a:rPr>
              <a:t>Meløy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006BABA-E982-40DC-8425-F4701999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999" y="5782457"/>
            <a:ext cx="10925101" cy="46053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cap="all" spc="200">
                <a:solidFill>
                  <a:schemeClr val="tx1">
                    <a:lumMod val="85000"/>
                    <a:lumOff val="15000"/>
                  </a:schemeClr>
                </a:solidFill>
              </a:rPr>
              <a:t>IK-mat? </a:t>
            </a:r>
          </a:p>
        </p:txBody>
      </p:sp>
      <p:pic>
        <p:nvPicPr>
          <p:cNvPr id="5" name="Bilde 4" descr="Et bilde som inneholder bord, mat, frukt, banan&#10;&#10;Automatisk generert beskrivelse">
            <a:extLst>
              <a:ext uri="{FF2B5EF4-FFF2-40B4-BE49-F238E27FC236}">
                <a16:creationId xmlns:a16="http://schemas.microsoft.com/office/drawing/2014/main" id="{966BEFBD-F806-4B9A-95F2-21EE4521D78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010" r="-1" b="15155"/>
          <a:stretch/>
        </p:blipFill>
        <p:spPr>
          <a:xfrm>
            <a:off x="635457" y="640080"/>
            <a:ext cx="10916463" cy="3602736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7F57F6B-E621-4E40-A34D-2FE12902A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1086" y="5645296"/>
            <a:ext cx="105156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8EE702CF-91CE-4661-ACBF-3C8160D1B4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2208596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AnalogousFromLightSeedRightStep">
      <a:dk1>
        <a:srgbClr val="000000"/>
      </a:dk1>
      <a:lt1>
        <a:srgbClr val="FFFFFF"/>
      </a:lt1>
      <a:dk2>
        <a:srgbClr val="223A3C"/>
      </a:dk2>
      <a:lt2>
        <a:srgbClr val="E2E4E8"/>
      </a:lt2>
      <a:accent1>
        <a:srgbClr val="B59E7A"/>
      </a:accent1>
      <a:accent2>
        <a:srgbClr val="A3A470"/>
      </a:accent2>
      <a:accent3>
        <a:srgbClr val="95A77E"/>
      </a:accent3>
      <a:accent4>
        <a:srgbClr val="7FAE77"/>
      </a:accent4>
      <a:accent5>
        <a:srgbClr val="82AB8D"/>
      </a:accent5>
      <a:accent6>
        <a:srgbClr val="76AD9C"/>
      </a:accent6>
      <a:hlink>
        <a:srgbClr val="6682AC"/>
      </a:hlink>
      <a:folHlink>
        <a:srgbClr val="7F7F7F"/>
      </a:folHlink>
    </a:clrScheme>
    <a:fontScheme name="Retrospect">
      <a:majorFont>
        <a:latin typeface="Avenir Next LT Pro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venir Next LT Pro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A4B97489CEAFD4CB61B98401A8E2EE9" ma:contentTypeVersion="11" ma:contentTypeDescription="Opprett et nytt dokument." ma:contentTypeScope="" ma:versionID="b1041cd34955038b33f4b98fbcd56735">
  <xsd:schema xmlns:xsd="http://www.w3.org/2001/XMLSchema" xmlns:xs="http://www.w3.org/2001/XMLSchema" xmlns:p="http://schemas.microsoft.com/office/2006/metadata/properties" xmlns:ns3="9ee35df0-6794-4423-ae8f-95273d09ad52" xmlns:ns4="fe7cc3ee-c8b9-4281-b56a-a42423d7d066" targetNamespace="http://schemas.microsoft.com/office/2006/metadata/properties" ma:root="true" ma:fieldsID="c12cf32cddadb4f6aaf995735581f5fa" ns3:_="" ns4:_="">
    <xsd:import namespace="9ee35df0-6794-4423-ae8f-95273d09ad52"/>
    <xsd:import namespace="fe7cc3ee-c8b9-4281-b56a-a42423d7d06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e35df0-6794-4423-ae8f-95273d09ad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7cc3ee-c8b9-4281-b56a-a42423d7d06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Hash for deling av tip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B29B117-3B83-4B40-B0E9-2F7D5C7E19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e35df0-6794-4423-ae8f-95273d09ad52"/>
    <ds:schemaRef ds:uri="fe7cc3ee-c8b9-4281-b56a-a42423d7d0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70B6712-3DE6-4A60-9C68-B0BED418F7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8E44826-6D06-4196-9EF2-5D4010494592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fe7cc3ee-c8b9-4281-b56a-a42423d7d066"/>
    <ds:schemaRef ds:uri="9ee35df0-6794-4423-ae8f-95273d09ad52"/>
    <ds:schemaRef ds:uri="http://purl.org/dc/terms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727</Words>
  <Application>Microsoft Office PowerPoint</Application>
  <PresentationFormat>Widescreen</PresentationFormat>
  <Paragraphs>123</Paragraphs>
  <Slides>8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3" baseType="lpstr">
      <vt:lpstr>Arial</vt:lpstr>
      <vt:lpstr>Avenir Next LT Pro</vt:lpstr>
      <vt:lpstr>Avenir Next LT Pro Light</vt:lpstr>
      <vt:lpstr>Calibri</vt:lpstr>
      <vt:lpstr>RetrospectVTI</vt:lpstr>
      <vt:lpstr>Digipro- helse </vt:lpstr>
      <vt:lpstr>Helseuka Vår</vt:lpstr>
      <vt:lpstr>Helsuka Høst</vt:lpstr>
      <vt:lpstr>Prosjektsøknadene</vt:lpstr>
      <vt:lpstr>Psykisk helse og rus</vt:lpstr>
      <vt:lpstr>Smittevern legekontor</vt:lpstr>
      <vt:lpstr>Velferdsteknologi</vt:lpstr>
      <vt:lpstr>Meløy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Digipro- helse </dc:title>
  <dc:creator>ørjan kristensen</dc:creator>
  <cp:lastModifiedBy>ørjan kristensen</cp:lastModifiedBy>
  <cp:revision>2</cp:revision>
  <dcterms:created xsi:type="dcterms:W3CDTF">2020-01-13T09:01:19Z</dcterms:created>
  <dcterms:modified xsi:type="dcterms:W3CDTF">2020-01-13T09:12:41Z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0x0101003A4B97489CEAFD4CB61B98401A8E2EE9</vt:lpwstr>
  </property>
</Properties>
</file>