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12"/>
  </p:notesMasterIdLst>
  <p:sldIdLst>
    <p:sldId id="256" r:id="rId5"/>
    <p:sldId id="263" r:id="rId6"/>
    <p:sldId id="262" r:id="rId7"/>
    <p:sldId id="266" r:id="rId8"/>
    <p:sldId id="269" r:id="rId9"/>
    <p:sldId id="270" r:id="rId10"/>
    <p:sldId id="272" r:id="rId11"/>
  </p:sldIdLst>
  <p:sldSz cx="9144000" cy="5143500" type="screen16x9"/>
  <p:notesSz cx="6858000" cy="9144000"/>
  <p:embeddedFontLst>
    <p:embeddedFont>
      <p:font typeface="Inter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91a49c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b91a49c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Legge inn nytt skjema</a:t>
            </a:r>
          </a:p>
        </p:txBody>
      </p:sp>
    </p:spTree>
    <p:extLst>
      <p:ext uri="{BB962C8B-B14F-4D97-AF65-F5344CB8AC3E}">
        <p14:creationId xmlns:p14="http://schemas.microsoft.com/office/powerpoint/2010/main" val="170198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, brødtekst og bilde">
  <p:cSld name="TITLE_AND_TWO_COLUMNS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469575"/>
            <a:ext cx="3999900" cy="30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71" name="Google Shape;71;p18"/>
          <p:cNvSpPr>
            <a:spLocks noGrp="1"/>
          </p:cNvSpPr>
          <p:nvPr>
            <p:ph type="pic" idx="2"/>
          </p:nvPr>
        </p:nvSpPr>
        <p:spPr>
          <a:xfrm>
            <a:off x="4918575" y="780425"/>
            <a:ext cx="3549600" cy="35496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72" name="Google Shape;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grønn">
  <p:cSld name="SECTION_HEADER_1_1"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  <p:sp>
        <p:nvSpPr>
          <p:cNvPr id="42" name="Google Shape;42;p11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rød">
  <p:cSld name="SECTION_HEADER_1_1_1">
    <p:bg>
      <p:bgPr>
        <a:solidFill>
          <a:schemeClr val="accent4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oransje">
  <p:cSld name="SECTION_HEADER_1_1_1_1">
    <p:bg>
      <p:bgPr>
        <a:solidFill>
          <a:schemeClr val="accent5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gul">
  <p:cSld name="SECTION_HEADER_1_1_1_1_1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  <p:sp>
        <p:nvSpPr>
          <p:cNvPr id="54" name="Google Shape;54;p14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lilla">
  <p:cSld name="SECTION_HEADER_1_1_1_1_1_1">
    <p:bg>
      <p:bgPr>
        <a:solidFill>
          <a:srgbClr val="C468A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  <p:sp>
        <p:nvSpPr>
          <p:cNvPr id="58" name="Google Shape;58;p15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lang="nb-NO" noProof="0"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lang="nb-NO" noProof="0"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lang="nb-NO" noProof="0"/>
          </a:p>
        </p:txBody>
      </p:sp>
      <p:pic>
        <p:nvPicPr>
          <p:cNvPr id="67" name="Google Shape;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lang="nb-NO" noProof="0"/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lang="nb-NO" noProof="0"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lang="nb-NO" noProof="0"/>
          </a:p>
        </p:txBody>
      </p:sp>
      <p:pic>
        <p:nvPicPr>
          <p:cNvPr id="79" name="Google Shape;7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lang="nb-NO" noProof="0"/>
          </a:p>
        </p:txBody>
      </p:sp>
      <p:pic>
        <p:nvPicPr>
          <p:cNvPr id="86" name="Google Shape;8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blå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34284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713600" y="17148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427200" y="0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427200" y="34284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6" y="1713000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713594" y="3426600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713594" y="-1825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27194" y="1713000"/>
            <a:ext cx="1713600" cy="171724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  <p:sp>
        <p:nvSpPr>
          <p:cNvPr id="99" name="Google Shape;99;p23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nb-NO" noProof="0"/>
          </a:p>
        </p:txBody>
      </p:sp>
      <p:pic>
        <p:nvPicPr>
          <p:cNvPr id="101" name="Google Shape;1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448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07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80476"/>
            <a:ext cx="2957773" cy="14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grønn">
  <p:cSld name="SECTION_TITLE_AND_DESCRIPTION_3">
    <p:bg>
      <p:bgPr>
        <a:solidFill>
          <a:schemeClr val="accent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4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04" name="Google Shape;104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2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  <p:sp>
        <p:nvSpPr>
          <p:cNvPr id="115" name="Google Shape;115;p24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nb-NO" noProof="0"/>
          </a:p>
        </p:txBody>
      </p:sp>
      <p:pic>
        <p:nvPicPr>
          <p:cNvPr id="117" name="Google Shape;1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rød">
  <p:cSld name="SECTION_TITLE_AND_DESCRIPTION_3_1">
    <p:bg>
      <p:bgPr>
        <a:solidFill>
          <a:schemeClr val="accent4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5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20" name="Google Shape;120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5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5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5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5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  <p:sp>
        <p:nvSpPr>
          <p:cNvPr id="131" name="Google Shape;131;p25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nb-NO" noProof="0"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oransje">
  <p:cSld name="SECTION_TITLE_AND_DESCRIPTION_3_1_1">
    <p:bg>
      <p:bgPr>
        <a:solidFill>
          <a:schemeClr val="accent5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6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36" name="Google Shape;136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6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6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6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146" name="Google Shape;146;p26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  <p:sp>
        <p:nvSpPr>
          <p:cNvPr id="147" name="Google Shape;147;p26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nb-NO" noProof="0"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gul">
  <p:cSld name="SECTION_TITLE_AND_DESCRIPTION_3_1_1_1">
    <p:bg>
      <p:bgPr>
        <a:solidFill>
          <a:schemeClr val="accent6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7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52" name="Google Shape;152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7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7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7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7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  <p:sp>
        <p:nvSpPr>
          <p:cNvPr id="163" name="Google Shape;163;p27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nb-NO" noProof="0"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lilla">
  <p:cSld name="SECTION_TITLE_AND_DESCRIPTION_3_1_1_1_1">
    <p:bg>
      <p:bgPr>
        <a:solidFill>
          <a:srgbClr val="C468A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8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68" name="Google Shape;168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8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8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8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8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  <p:sp>
        <p:nvSpPr>
          <p:cNvPr id="179" name="Google Shape;179;p28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nb-NO" noProof="0"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blå">
  <p:cSld name="SECTION_TITLE_AND_DESCRIPTION_2">
    <p:bg>
      <p:bgPr>
        <a:solidFill>
          <a:schemeClr val="accen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34284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713600" y="17148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427200" y="0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427200" y="34284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6" y="1713000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713594" y="3426600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713594" y="-1825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27194" y="1713000"/>
            <a:ext cx="1713600" cy="171724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  <p:sp>
        <p:nvSpPr>
          <p:cNvPr id="194" name="Google Shape;194;p29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grønn">
  <p:cSld name="SECTION_TITLE_AND_DESCRIPTION_2_1">
    <p:bg>
      <p:bgPr>
        <a:solidFill>
          <a:schemeClr val="accent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0"/>
          <p:cNvGrpSpPr/>
          <p:nvPr userDrawn="1"/>
        </p:nvGrpSpPr>
        <p:grpSpPr>
          <a:xfrm>
            <a:off x="-12878" y="-3"/>
            <a:ext cx="5147242" cy="5143506"/>
            <a:chOff x="-6439" y="-3"/>
            <a:chExt cx="5147242" cy="5143506"/>
          </a:xfrm>
        </p:grpSpPr>
        <p:pic>
          <p:nvPicPr>
            <p:cNvPr id="200" name="Google Shape;200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-6439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0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07161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0"/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30"/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30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oogle Shape;202;p30">
              <a:extLst>
                <a:ext uri="{FF2B5EF4-FFF2-40B4-BE49-F238E27FC236}">
                  <a16:creationId xmlns:a16="http://schemas.microsoft.com/office/drawing/2014/main" id="{B7E39E86-7651-CFAF-A5D6-270F97EA98CE}"/>
                </a:ext>
              </a:extLst>
            </p:cNvPr>
            <p:cNvPicPr preferRelativeResize="0"/>
            <p:nvPr userDrawn="1"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-3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Google Shape;203;p30">
              <a:extLst>
                <a:ext uri="{FF2B5EF4-FFF2-40B4-BE49-F238E27FC236}">
                  <a16:creationId xmlns:a16="http://schemas.microsoft.com/office/drawing/2014/main" id="{EDF35FD7-361B-D6C3-C6B2-87EE2FC81095}"/>
                </a:ext>
              </a:extLst>
            </p:cNvPr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204;p30">
              <a:extLst>
                <a:ext uri="{FF2B5EF4-FFF2-40B4-BE49-F238E27FC236}">
                  <a16:creationId xmlns:a16="http://schemas.microsoft.com/office/drawing/2014/main" id="{CCBF085C-ACA2-8BF0-FF18-8625424D157F}"/>
                </a:ext>
              </a:extLst>
            </p:cNvPr>
            <p:cNvPicPr preferRelativeResize="0"/>
            <p:nvPr userDrawn="1"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05;p30">
              <a:extLst>
                <a:ext uri="{FF2B5EF4-FFF2-40B4-BE49-F238E27FC236}">
                  <a16:creationId xmlns:a16="http://schemas.microsoft.com/office/drawing/2014/main" id="{A22AC780-D402-3F93-4F2B-FCDCAEF748BB}"/>
                </a:ext>
              </a:extLst>
            </p:cNvPr>
            <p:cNvPicPr preferRelativeResize="0"/>
            <p:nvPr userDrawn="1"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06;p30">
              <a:extLst>
                <a:ext uri="{FF2B5EF4-FFF2-40B4-BE49-F238E27FC236}">
                  <a16:creationId xmlns:a16="http://schemas.microsoft.com/office/drawing/2014/main" id="{B5372B9D-75BA-9693-5BFF-DD0EF6F90B9D}"/>
                </a:ext>
              </a:extLst>
            </p:cNvPr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07;p30">
              <a:extLst>
                <a:ext uri="{FF2B5EF4-FFF2-40B4-BE49-F238E27FC236}">
                  <a16:creationId xmlns:a16="http://schemas.microsoft.com/office/drawing/2014/main" id="{FBD96E63-70AD-61D2-1059-E6D876AB8D7C}"/>
                </a:ext>
              </a:extLst>
            </p:cNvPr>
            <p:cNvPicPr preferRelativeResize="0"/>
            <p:nvPr userDrawn="1"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89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08;p30">
              <a:extLst>
                <a:ext uri="{FF2B5EF4-FFF2-40B4-BE49-F238E27FC236}">
                  <a16:creationId xmlns:a16="http://schemas.microsoft.com/office/drawing/2014/main" id="{C136F8CE-137F-D351-CAD7-7E8858C1AC27}"/>
                </a:ext>
              </a:extLst>
            </p:cNvPr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30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rød">
  <p:cSld name="SECTION_TITLE_AND_DESCRIPTION_2_1_1">
    <p:bg>
      <p:bgPr>
        <a:solidFill>
          <a:schemeClr val="accent4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31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216" name="Google Shape;216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31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1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1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1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31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oransje">
  <p:cSld name="SECTION_TITLE_AND_DESCRIPTION_2_1_1_1">
    <p:bg>
      <p:bgPr>
        <a:solidFill>
          <a:schemeClr val="accent5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7" name="Google Shape;227;p32"/>
          <p:cNvGrpSpPr/>
          <p:nvPr/>
        </p:nvGrpSpPr>
        <p:grpSpPr>
          <a:xfrm>
            <a:off x="-6439" y="0"/>
            <a:ext cx="5140803" cy="5143503"/>
            <a:chOff x="0" y="0"/>
            <a:chExt cx="5140803" cy="5143503"/>
          </a:xfrm>
        </p:grpSpPr>
        <p:pic>
          <p:nvPicPr>
            <p:cNvPr id="228" name="Google Shape;228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2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32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2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32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225" name="Google Shape;225;p32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gul">
  <p:cSld name="SECTION_TITLE_AND_DESCRIPTION_2_1_1_1_1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1" name="Google Shape;241;p33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242" name="Google Shape;242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33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3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3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3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239" name="Google Shape;239;p33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LE_1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448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lang="nb-NO" noProof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07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lang="nb-NO" noProof="0"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80476"/>
            <a:ext cx="2957773" cy="14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lilla">
  <p:cSld name="SECTION_TITLE_AND_DESCRIPTION_2_1_1_1_1_1">
    <p:bg>
      <p:bgPr>
        <a:solidFill>
          <a:srgbClr val="C468A6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55" name="Google Shape;255;p34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256" name="Google Shape;256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3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3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lang="nb-NO" noProof="0"/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nb-NO" noProof="0"/>
              <a:t>xx%</a:t>
            </a:r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nb-NO" noProof="0"/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tende lysbilde">
  <p:cSld name="CUSTOM"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5650" y="1376550"/>
            <a:ext cx="4832701" cy="23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grønn">
  <p:cSld name="SECTION_HEADER_2">
    <p:bg>
      <p:bgPr>
        <a:solidFill>
          <a:schemeClr val="accent3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rød">
  <p:cSld name="SECTION_HEADER_2_1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oransje">
  <p:cSld name="SECTION_HEADER_2_1_1">
    <p:bg>
      <p:bgPr>
        <a:solidFill>
          <a:schemeClr val="accent5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gul">
  <p:cSld name="SECTION_HEADER_2_1_1_1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lilla">
  <p:cSld name="SECTION_HEADER_2_1_1_1_1">
    <p:bg>
      <p:bgPr>
        <a:solidFill>
          <a:srgbClr val="C468A6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blå">
  <p:cSld name="SECTION_HEADER_1">
    <p:bg>
      <p:bgPr>
        <a:solidFill>
          <a:schemeClr val="accen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nb-NO" noProof="0"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lang="nb-NO" noProof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 lang="nb-NO"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48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4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prohelse.sharepoint.com/sites/Dokumentsamarbeid/Delte%20dokumenter/Palliativ%20arbeid/2024/Samling%2023.04.24/Pakkeforl%C3%B8phjem%20Behovskartlegging+v3.docx?web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hyperlink" Target="https://digiprohelse.sharepoint.com/:w:/s/Dokumentsamarbeid/EdkTcUYyemdJpaHkkKMdbG0BStRgYCORCUkiDNH45Fx3rQ?e=FxWpGf" TargetMode="External"/><Relationship Id="rId4" Type="http://schemas.openxmlformats.org/officeDocument/2006/relationships/hyperlink" Target="https://www.digipro-helse.no/pakkeforloep-hjem-for-pasienter-med-kreft.597654.no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andskonferansenipalliasjon.no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ctrTitle"/>
          </p:nvPr>
        </p:nvSpPr>
        <p:spPr>
          <a:xfrm>
            <a:off x="311708" y="448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Nettverk - Lindrende behandling</a:t>
            </a:r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subTitle" idx="1"/>
          </p:nvPr>
        </p:nvSpPr>
        <p:spPr>
          <a:xfrm>
            <a:off x="311700" y="2807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Fauske Hotell 23.04.24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7C285E-B982-3229-2AAD-F9B63998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254B08-9CAB-658E-09F7-9770AE455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69575"/>
            <a:ext cx="3999900" cy="3228900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Status i egen kommune</a:t>
            </a:r>
          </a:p>
          <a:p>
            <a:r>
              <a:rPr lang="nb-NO"/>
              <a:t> Pakkeforløp hjem</a:t>
            </a:r>
          </a:p>
          <a:p>
            <a:pPr lvl="1"/>
            <a:r>
              <a:rPr lang="nb-NO"/>
              <a:t>Innspill fra </a:t>
            </a:r>
            <a:r>
              <a:rPr lang="nb-NO" err="1"/>
              <a:t>Helseuka</a:t>
            </a:r>
            <a:endParaRPr lang="nb-NO"/>
          </a:p>
          <a:p>
            <a:endParaRPr lang="nb-NO"/>
          </a:p>
          <a:p>
            <a:r>
              <a:rPr lang="nb-NO"/>
              <a:t>Utarbeide prosedyre for hjemmedød</a:t>
            </a:r>
          </a:p>
          <a:p>
            <a:pPr lvl="1"/>
            <a:r>
              <a:rPr lang="nb-NO"/>
              <a:t>Fokus kommunenes ansvar</a:t>
            </a:r>
          </a:p>
          <a:p>
            <a:pPr lvl="1"/>
            <a:r>
              <a:rPr lang="nb-NO"/>
              <a:t>Pårørendes ansvar</a:t>
            </a:r>
          </a:p>
          <a:p>
            <a:pPr lvl="1"/>
            <a:r>
              <a:rPr lang="nb-NO"/>
              <a:t>Leges ansvar</a:t>
            </a:r>
          </a:p>
          <a:p>
            <a:pPr lvl="1"/>
            <a:r>
              <a:rPr lang="nb-NO"/>
              <a:t>Plan B, Institusjon</a:t>
            </a:r>
          </a:p>
          <a:p>
            <a:endParaRPr lang="nb-NO"/>
          </a:p>
          <a:p>
            <a:r>
              <a:rPr lang="nb-NO"/>
              <a:t>Tilhørende prosedyre som</a:t>
            </a:r>
          </a:p>
          <a:p>
            <a:pPr lvl="1"/>
            <a:r>
              <a:rPr lang="nb-NO"/>
              <a:t>Forventet dødsfall</a:t>
            </a:r>
          </a:p>
          <a:p>
            <a:pPr lvl="1"/>
            <a:r>
              <a:rPr lang="nb-NO"/>
              <a:t>Fastvakt i livets sluttfase</a:t>
            </a:r>
          </a:p>
          <a:p>
            <a:pPr lvl="1"/>
            <a:endParaRPr lang="nb-NO"/>
          </a:p>
          <a:p>
            <a:r>
              <a:rPr lang="nb-NO"/>
              <a:t>Prosjektsøknad</a:t>
            </a:r>
          </a:p>
          <a:p>
            <a:r>
              <a:rPr lang="nb-NO"/>
              <a:t>Landskonferansen i </a:t>
            </a:r>
            <a:r>
              <a:rPr lang="nb-NO" err="1"/>
              <a:t>palliasjon</a:t>
            </a:r>
            <a:r>
              <a:rPr lang="nb-NO"/>
              <a:t> </a:t>
            </a:r>
          </a:p>
        </p:txBody>
      </p:sp>
      <p:pic>
        <p:nvPicPr>
          <p:cNvPr id="6" name="Plassholder for bilde 5" descr="Et bilde som inneholder sirkel, skjermbilde, kunst, design&#10;&#10;Automatisk generert beskrivelse">
            <a:extLst>
              <a:ext uri="{FF2B5EF4-FFF2-40B4-BE49-F238E27FC236}">
                <a16:creationId xmlns:a16="http://schemas.microsoft.com/office/drawing/2014/main" id="{383B518B-982F-7FC6-A36D-B659544B869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97" b="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479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C5BE14-EBDE-DE8A-ECC8-5EF07B1B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Status i egen kommune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27055-EDF3-3D01-24F0-A06523125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/>
              <a:t>Status og aktuelle utfordringer i din kommune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pic>
        <p:nvPicPr>
          <p:cNvPr id="6" name="Plassholder for bilde 5" descr="Et bilde som inneholder dessert&#10;&#10;Automatisk generert beskrivelse">
            <a:extLst>
              <a:ext uri="{FF2B5EF4-FFF2-40B4-BE49-F238E27FC236}">
                <a16:creationId xmlns:a16="http://schemas.microsoft.com/office/drawing/2014/main" id="{41A4DEF5-DF4F-A384-10B9-7B41461941B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977" b="1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66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275374-6925-786F-A82C-87F354AC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err="1"/>
              <a:t>Pakkerforløp</a:t>
            </a:r>
            <a:r>
              <a:rPr lang="nb-NO"/>
              <a:t> hjem for pasienter med kreft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5238F5-2879-08D7-96CB-AF7251323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Revidert skjema</a:t>
            </a:r>
          </a:p>
          <a:p>
            <a:r>
              <a:rPr lang="nb-NO"/>
              <a:t>Innspill fra </a:t>
            </a:r>
            <a:r>
              <a:rPr lang="nb-NO" err="1"/>
              <a:t>Helseuka</a:t>
            </a:r>
            <a:endParaRPr lang="nb-NO"/>
          </a:p>
          <a:p>
            <a:endParaRPr lang="nb-NO"/>
          </a:p>
          <a:p>
            <a:r>
              <a:rPr lang="nb-NO"/>
              <a:t>Gjennomgang av endringer i </a:t>
            </a:r>
            <a:r>
              <a:rPr lang="nb-NO">
                <a:hlinkClick r:id="rId3"/>
              </a:rPr>
              <a:t>skjema</a:t>
            </a:r>
            <a:r>
              <a:rPr lang="nb-NO"/>
              <a:t> og </a:t>
            </a:r>
            <a:r>
              <a:rPr lang="nb-NO">
                <a:hlinkClick r:id="rId4"/>
              </a:rPr>
              <a:t>prosedyre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AC4C54-A6E8-D271-9BDB-A626D082D6E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hlinkClick r:id="rId5"/>
            <a:extLst>
              <a:ext uri="{FF2B5EF4-FFF2-40B4-BE49-F238E27FC236}">
                <a16:creationId xmlns:a16="http://schemas.microsoft.com/office/drawing/2014/main" id="{9F0DD92F-DFE8-62A9-F0AA-AEEA6F02B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909" y="1017725"/>
            <a:ext cx="4848091" cy="35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6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24C39A-1C51-151D-F215-1E9EF392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8" y="287595"/>
            <a:ext cx="8500461" cy="685800"/>
          </a:xfrm>
        </p:spPr>
        <p:txBody>
          <a:bodyPr>
            <a:normAutofit/>
          </a:bodyPr>
          <a:lstStyle/>
          <a:p>
            <a:r>
              <a:rPr lang="nb-NO"/>
              <a:t>Prosedyre </a:t>
            </a:r>
            <a:r>
              <a:rPr lang="nb-NO" err="1"/>
              <a:t>hjemmedød</a:t>
            </a: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8FB1668-74FF-154F-D8C4-52FF24CC6F24}"/>
              </a:ext>
            </a:extLst>
          </p:cNvPr>
          <p:cNvSpPr txBox="1"/>
          <p:nvPr/>
        </p:nvSpPr>
        <p:spPr>
          <a:xfrm>
            <a:off x="472440" y="1333500"/>
            <a:ext cx="3771900" cy="33239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endParaRPr lang="nb-NO">
              <a:latin typeface="Inter" panose="020B0604020202020204" charset="0"/>
              <a:ea typeface="Inter" panose="020B0604020202020204" charset="0"/>
            </a:endParaRPr>
          </a:p>
          <a:p>
            <a:r>
              <a:rPr lang="nb-NO">
                <a:latin typeface="Inter" panose="020B0604020202020204" charset="0"/>
                <a:ea typeface="Inter" panose="020B0604020202020204" charset="0"/>
              </a:rPr>
              <a:t>Hvordan gjør vi det hos oss?</a:t>
            </a:r>
          </a:p>
          <a:p>
            <a:endParaRPr lang="nb-NO">
              <a:latin typeface="Inter" panose="020B0604020202020204" charset="0"/>
              <a:ea typeface="Inter" panose="020B0604020202020204" charset="0"/>
            </a:endParaRPr>
          </a:p>
          <a:p>
            <a:endParaRPr lang="nb-NO">
              <a:latin typeface="Inter" panose="020B0604020202020204" charset="0"/>
              <a:ea typeface="Inter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solidFill>
                  <a:schemeClr val="dk1"/>
                </a:solidFill>
                <a:latin typeface="Inter"/>
                <a:ea typeface="Inter"/>
                <a:sym typeface="Inter"/>
              </a:rPr>
              <a:t>Kommunenes</a:t>
            </a:r>
            <a:r>
              <a:rPr lang="nb-NO">
                <a:latin typeface="Inter" panose="020B0604020202020204" charset="0"/>
                <a:ea typeface="Inter" panose="020B0604020202020204" charset="0"/>
              </a:rPr>
              <a:t> 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Inter" panose="020B0604020202020204" charset="0"/>
                <a:ea typeface="Inter" panose="020B0604020202020204" charset="0"/>
              </a:rPr>
              <a:t>Pårørendes 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Inter" panose="020B0604020202020204" charset="0"/>
                <a:ea typeface="Inter" panose="020B0604020202020204" charset="0"/>
              </a:rPr>
              <a:t>Leges ansvar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Inter" panose="020B0604020202020204" charset="0"/>
                <a:ea typeface="Inter" panose="020B0604020202020204" charset="0"/>
              </a:rPr>
              <a:t>Plan B, Institusjon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latin typeface="Inter" panose="020B0604020202020204" charset="0"/>
              <a:ea typeface="Inter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Inter" panose="020B0604020202020204" charset="0"/>
                <a:ea typeface="Inter" panose="020B0604020202020204" charset="0"/>
              </a:rPr>
              <a:t>Når er det faglig forsvarlig å dø hjemme?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Inter" panose="020B0604020202020204" charset="0"/>
                <a:ea typeface="Inter" panose="020B0604020202020204" charset="0"/>
              </a:rPr>
              <a:t>Har man lov til å si nei?</a:t>
            </a:r>
          </a:p>
          <a:p>
            <a:endParaRPr lang="nb-NO">
              <a:latin typeface="Inter" panose="020B0604020202020204" charset="0"/>
              <a:ea typeface="Inter" panose="020B0604020202020204" charset="0"/>
            </a:endParaRPr>
          </a:p>
          <a:p>
            <a:r>
              <a:rPr lang="nb-NO">
                <a:latin typeface="Inter" panose="020B0604020202020204" charset="0"/>
                <a:ea typeface="Inter" panose="020B0604020202020204" charset="0"/>
              </a:rPr>
              <a:t>Gruppearbeid med felles gjennomgang</a:t>
            </a:r>
          </a:p>
          <a:p>
            <a:endParaRPr lang="nb-NO"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7" name="Bilde 6" descr="Et bilde som inneholder vinter, plante, høst, utendørs&#10;&#10;Automatisk generert beskrivelse">
            <a:extLst>
              <a:ext uri="{FF2B5EF4-FFF2-40B4-BE49-F238E27FC236}">
                <a16:creationId xmlns:a16="http://schemas.microsoft.com/office/drawing/2014/main" id="{31E35E87-FF30-0B21-FF0D-387AD0C58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349" y="1508760"/>
            <a:ext cx="4171950" cy="27813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1073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070A27-42F5-4C01-7C96-06766CF9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err="1"/>
              <a:t>Prosjketplan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DADD00-266E-4833-F45A-1DCA5AC5E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Status Prosjektplan</a:t>
            </a:r>
          </a:p>
          <a:p>
            <a:r>
              <a:rPr lang="nb-NO" dirty="0"/>
              <a:t>Veien videre</a:t>
            </a:r>
          </a:p>
        </p:txBody>
      </p:sp>
      <p:pic>
        <p:nvPicPr>
          <p:cNvPr id="6" name="Plassholder for bilde 5" descr="Et bilde som inneholder håndskrift, kontorforsyninger, skrivesaker, penn&#10;&#10;Automatisk generert beskrivelse">
            <a:extLst>
              <a:ext uri="{FF2B5EF4-FFF2-40B4-BE49-F238E27FC236}">
                <a16:creationId xmlns:a16="http://schemas.microsoft.com/office/drawing/2014/main" id="{56F8D206-76DF-3ED8-0EBD-B6FEA83F35A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6529" r="16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545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3BE4F9-EAE8-66A6-56D7-01B921DB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Landskonferansen i </a:t>
            </a:r>
            <a:r>
              <a:rPr lang="nb-NO" err="1"/>
              <a:t>palliasjon</a:t>
            </a:r>
            <a:r>
              <a:rPr lang="nb-NO"/>
              <a:t>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6DE1C4-A4C5-D95E-D9A9-83C3E52C3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hlinkClick r:id="rId2"/>
              </a:rPr>
              <a:t>Landskonferansen i </a:t>
            </a:r>
            <a:r>
              <a:rPr lang="nb-NO" err="1">
                <a:hlinkClick r:id="rId2"/>
              </a:rPr>
              <a:t>palliasjon</a:t>
            </a:r>
            <a:r>
              <a:rPr lang="nb-NO">
                <a:hlinkClick r:id="rId2"/>
              </a:rPr>
              <a:t> – «Et åpent vindu mot verden».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D4C091-3143-4DD2-7EBA-22928E96D37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 descr="Et bilde som inneholder tekst, sky, skjermbilde, himmel&#10;&#10;Automatisk generert beskrivelse">
            <a:hlinkClick r:id="rId2"/>
            <a:extLst>
              <a:ext uri="{FF2B5EF4-FFF2-40B4-BE49-F238E27FC236}">
                <a16:creationId xmlns:a16="http://schemas.microsoft.com/office/drawing/2014/main" id="{3FBA5987-44D3-1F66-AC3A-F983949B3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400" y="1152475"/>
            <a:ext cx="3890366" cy="26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85471"/>
      </p:ext>
    </p:extLst>
  </p:cSld>
  <p:clrMapOvr>
    <a:masterClrMapping/>
  </p:clrMapOvr>
</p:sld>
</file>

<file path=ppt/theme/theme1.xml><?xml version="1.0" encoding="utf-8"?>
<a:theme xmlns:a="http://schemas.openxmlformats.org/drawingml/2006/main" name="Digipro Helse">
  <a:themeElements>
    <a:clrScheme name="Simple Light">
      <a:dk1>
        <a:srgbClr val="10373F"/>
      </a:dk1>
      <a:lt1>
        <a:srgbClr val="FCF5EC"/>
      </a:lt1>
      <a:dk2>
        <a:srgbClr val="2A555D"/>
      </a:dk2>
      <a:lt2>
        <a:srgbClr val="CACACA"/>
      </a:lt2>
      <a:accent1>
        <a:srgbClr val="00B4CE"/>
      </a:accent1>
      <a:accent2>
        <a:srgbClr val="088DAB"/>
      </a:accent2>
      <a:accent3>
        <a:srgbClr val="4BB166"/>
      </a:accent3>
      <a:accent4>
        <a:srgbClr val="E62738"/>
      </a:accent4>
      <a:accent5>
        <a:srgbClr val="F59F40"/>
      </a:accent5>
      <a:accent6>
        <a:srgbClr val="FFD744"/>
      </a:accent6>
      <a:hlink>
        <a:srgbClr val="C468A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pro Helse_ PP-mal" id="{3048EFE4-E0B3-41F8-8ABC-CF7E74504DA5}" vid="{76CACE42-763D-4BA3-AC47-C35867A948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65DE6E77807458D3D39DB109C7909" ma:contentTypeVersion="14" ma:contentTypeDescription="Opprett et nytt dokument." ma:contentTypeScope="" ma:versionID="2386d136ce16ce4c312e88ca5253447d">
  <xsd:schema xmlns:xsd="http://www.w3.org/2001/XMLSchema" xmlns:xs="http://www.w3.org/2001/XMLSchema" xmlns:p="http://schemas.microsoft.com/office/2006/metadata/properties" xmlns:ns2="2a8d9e46-68b7-4daf-8524-ee9df136561e" xmlns:ns3="31d70792-c3d0-41ce-998c-5cdcb8de4784" targetNamespace="http://schemas.microsoft.com/office/2006/metadata/properties" ma:root="true" ma:fieldsID="13792bbc7d1f83d0a874b6eb23debe23" ns2:_="" ns3:_="">
    <xsd:import namespace="2a8d9e46-68b7-4daf-8524-ee9df136561e"/>
    <xsd:import namespace="31d70792-c3d0-41ce-998c-5cdcb8de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9e46-68b7-4daf-8524-ee9df1365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071e24f-690c-4753-86e1-bc08de8e0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0792-c3d0-41ce-998c-5cdcb8de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4a7cdb-2fbf-4536-9e48-5ec808c694c9}" ma:internalName="TaxCatchAll" ma:showField="CatchAllData" ma:web="31d70792-c3d0-41ce-998c-5cdcb8de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d9e46-68b7-4daf-8524-ee9df136561e">
      <Terms xmlns="http://schemas.microsoft.com/office/infopath/2007/PartnerControls"/>
    </lcf76f155ced4ddcb4097134ff3c332f>
    <TaxCatchAll xmlns="31d70792-c3d0-41ce-998c-5cdcb8de4784" xsi:nil="true"/>
    <SharedWithUsers xmlns="31d70792-c3d0-41ce-998c-5cdcb8de478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3B45902-07E0-4C6B-8492-D63D72F120B8}">
  <ds:schemaRefs>
    <ds:schemaRef ds:uri="2a8d9e46-68b7-4daf-8524-ee9df136561e"/>
    <ds:schemaRef ds:uri="31d70792-c3d0-41ce-998c-5cdcb8de47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0A75BC-E618-449D-883F-FE98C6F44D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AE325A-8252-4905-A420-EE1669A7837F}">
  <ds:schemaRefs>
    <ds:schemaRef ds:uri="31d70792-c3d0-41ce-998c-5cdcb8de4784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a8d9e46-68b7-4daf-8524-ee9df136561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138</Words>
  <Application>Microsoft Office PowerPoint</Application>
  <PresentationFormat>Skjermfremvisning (16:9)</PresentationFormat>
  <Paragraphs>46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Inter SemiBold</vt:lpstr>
      <vt:lpstr>Arial</vt:lpstr>
      <vt:lpstr>Inter</vt:lpstr>
      <vt:lpstr>Digipro Helse</vt:lpstr>
      <vt:lpstr>Nettverk - Lindrende behandling</vt:lpstr>
      <vt:lpstr>Agenda</vt:lpstr>
      <vt:lpstr>Status i egen kommune</vt:lpstr>
      <vt:lpstr>Pakkerforløp hjem for pasienter med kreft</vt:lpstr>
      <vt:lpstr>Prosedyre hjemmedød</vt:lpstr>
      <vt:lpstr>Prosjketplan</vt:lpstr>
      <vt:lpstr>Landskonferansen i palliasjon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Marthe Petra Størkersen</dc:creator>
  <cp:lastModifiedBy>Hans-Richard Bråthen</cp:lastModifiedBy>
  <cp:revision>2</cp:revision>
  <dcterms:modified xsi:type="dcterms:W3CDTF">2024-04-24T06:59:47Z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0x0101005CB65DE6E77807458D3D39DB109C7909</vt:lpwstr>
  </property>
  <property fmtid="{D5CDD505-2E9C-101B-9397-08002B2CF9AE}" pid="3" name="Order">
    <vt:r8>545100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