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51" r:id="rId5"/>
    <p:sldId id="418" r:id="rId6"/>
    <p:sldId id="402" r:id="rId7"/>
    <p:sldId id="421" r:id="rId8"/>
    <p:sldId id="423" r:id="rId9"/>
    <p:sldId id="419" r:id="rId10"/>
    <p:sldId id="422" r:id="rId11"/>
    <p:sldId id="425" r:id="rId12"/>
    <p:sldId id="42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1180A2"/>
    <a:srgbClr val="8EA83B"/>
    <a:srgbClr val="7A9AA6"/>
    <a:srgbClr val="A89C7A"/>
    <a:srgbClr val="4E4D4E"/>
    <a:srgbClr val="396970"/>
    <a:srgbClr val="203D3E"/>
    <a:srgbClr val="35656D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CCC73-C1AE-424F-A838-175F68652040}" v="29" dt="2024-02-06T14:48:12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91ECB-BC8A-1846-B10B-8867BA859284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60EB-2B53-0B4C-A40B-DFFBC6BB91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91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Hadde møte med USHT. Hamarøy deltok. Ingen ledere fra andre kommuner. Kan søke til neste år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94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Ta med </a:t>
            </a:r>
            <a:r>
              <a:rPr lang="nb-NO" err="1"/>
              <a:t>pkt</a:t>
            </a:r>
            <a:r>
              <a:rPr lang="nb-NO"/>
              <a:t> fra </a:t>
            </a:r>
            <a:r>
              <a:rPr lang="nb-NO" err="1"/>
              <a:t>helsenorge</a:t>
            </a:r>
            <a:endParaRPr lang="nb-NO"/>
          </a:p>
          <a:p>
            <a:r>
              <a:rPr lang="nb-NO"/>
              <a:t>Ny </a:t>
            </a:r>
            <a:r>
              <a:rPr lang="nb-NO" err="1"/>
              <a:t>prosedure</a:t>
            </a:r>
            <a:r>
              <a:rPr lang="nb-NO"/>
              <a:t> lindrende?</a:t>
            </a:r>
          </a:p>
          <a:p>
            <a:r>
              <a:rPr lang="nb-NO"/>
              <a:t>Seksualitet og kreft?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1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685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8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11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22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84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149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54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60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37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17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8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82FB-D78E-4F8F-AA04-331575F88F58}" type="datetimeFigureOut">
              <a:rPr lang="nb-NO" smtClean="0"/>
              <a:t>06.02.2024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48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giprohelse.sharepoint.com/sites/Dokumentsamarbeid/Delte%20dokumenter/Palliativ%20arbeid/2023/Samling%2014.11.23/Pakkeforl&#248;p%20hjem%20Behovs-kartlegging%20v2.docx?web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igipro-helse.no/seksuell-helse.574023.no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norge.no/sex-og-samliv/kreft-og-seksualit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kreftforeningen.no/content/uploads/2023/02/kreft-og-seksualitet-kvinner-A5-jan22-web.pdf" TargetMode="External"/><Relationship Id="rId4" Type="http://schemas.openxmlformats.org/officeDocument/2006/relationships/hyperlink" Target="https://kreftforeningen.no/rad-og-rettigheter/kreft-og-seksualitet/seksualitet-kropp-og-selvbild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digipro-web.no/nettverk-for-faggruppen-lindrende-behandling.597582.no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tekst, innendørs, elektronikk, skjermbilde&#10;&#10;Automatisk generert beskrivelse">
            <a:extLst>
              <a:ext uri="{FF2B5EF4-FFF2-40B4-BE49-F238E27FC236}">
                <a16:creationId xmlns:a16="http://schemas.microsoft.com/office/drawing/2014/main" id="{3121DD24-42A0-53F9-E6C6-900114586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b="569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855A9F1-0EA9-5537-EDDF-8EFD0932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nb-NO" sz="6000">
                <a:solidFill>
                  <a:srgbClr val="FFFFFF"/>
                </a:solidFill>
              </a:rPr>
              <a:t>Digipro Helse AS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922459-B3F8-9DE5-9B16-701ACC98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0">
                <a:solidFill>
                  <a:srgbClr val="FFFFFF"/>
                </a:solidFill>
                <a:effectLst/>
                <a:latin typeface="+mj-lt"/>
              </a:rPr>
              <a:t>Målsetting</a:t>
            </a:r>
          </a:p>
          <a:p>
            <a:pPr marL="0" indent="0">
              <a:buNone/>
            </a:pPr>
            <a:r>
              <a:rPr lang="nb-NO" sz="2200" b="1" i="0">
                <a:solidFill>
                  <a:srgbClr val="FFFFFF"/>
                </a:solidFill>
                <a:effectLst/>
                <a:latin typeface="+mj-lt"/>
              </a:rPr>
              <a:t>Gjøre hverdagen enklere for ansatte og ledere i helsetjenesten</a:t>
            </a:r>
          </a:p>
        </p:txBody>
      </p:sp>
    </p:spTree>
    <p:extLst>
      <p:ext uri="{BB962C8B-B14F-4D97-AF65-F5344CB8AC3E}">
        <p14:creationId xmlns:p14="http://schemas.microsoft.com/office/powerpoint/2010/main" val="146026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0A3F98-E77E-28BB-AB6B-176C24E1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BC827E-3A51-DA05-B58B-53F780543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Status i egen kommune</a:t>
            </a:r>
          </a:p>
          <a:p>
            <a:r>
              <a:rPr lang="nb-NO"/>
              <a:t>Digital opplæringspakke lindrende behandling og omsorg ved livets slutt</a:t>
            </a:r>
          </a:p>
          <a:p>
            <a:r>
              <a:rPr lang="nb-NO"/>
              <a:t>Seksuell helse</a:t>
            </a:r>
          </a:p>
          <a:p>
            <a:r>
              <a:rPr lang="nb-NO"/>
              <a:t>Gjennomgang av kartleggings skjema</a:t>
            </a:r>
          </a:p>
        </p:txBody>
      </p:sp>
      <p:pic>
        <p:nvPicPr>
          <p:cNvPr id="5" name="Bilde 4" descr="Et bilde som inneholder løvetann, plante, natur&#10;&#10;Automatisk generert beskrivelse">
            <a:extLst>
              <a:ext uri="{FF2B5EF4-FFF2-40B4-BE49-F238E27FC236}">
                <a16:creationId xmlns:a16="http://schemas.microsoft.com/office/drawing/2014/main" id="{D4B21594-EF27-79E5-C030-B2DAED3D6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6" r="15967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95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F8C4B5-42AD-5811-56B5-2D62F8F5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Status i egen kommune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D9E77C-0999-EB56-51D2-3DB06E64A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b-NO"/>
              <a:t>5 minutter per kommune</a:t>
            </a:r>
          </a:p>
        </p:txBody>
      </p:sp>
      <p:pic>
        <p:nvPicPr>
          <p:cNvPr id="1026" name="Picture 2" descr="Møte, Idémyldring, Virksomhet, Lagarbeid">
            <a:extLst>
              <a:ext uri="{FF2B5EF4-FFF2-40B4-BE49-F238E27FC236}">
                <a16:creationId xmlns:a16="http://schemas.microsoft.com/office/drawing/2014/main" id="{9055719C-7286-F2C5-7A29-C9F43572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r="6916" b="-1"/>
          <a:stretch/>
        </p:blipFill>
        <p:spPr bwMode="auto">
          <a:xfrm>
            <a:off x="591913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C6E4651-4FE9-36D0-7FEC-0E2645289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6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16C3E6-62E8-FA60-246C-59EBD5FC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393191"/>
            <a:ext cx="10603992" cy="1432433"/>
          </a:xfrm>
        </p:spPr>
        <p:txBody>
          <a:bodyPr>
            <a:normAutofit fontScale="90000"/>
          </a:bodyPr>
          <a:lstStyle/>
          <a:p>
            <a:r>
              <a:rPr lang="nb-NO">
                <a:ea typeface="+mn-lt"/>
                <a:cs typeface="+mn-lt"/>
              </a:rPr>
              <a:t>Digital opplæringspakke lindrende behandling og omsorg ved livets slutt</a:t>
            </a:r>
            <a:br>
              <a:rPr lang="nb-NO"/>
            </a:br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19A49B5D-71C3-9B07-7077-BECB18178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003" t="7077" r="11156" b="21562"/>
          <a:stretch/>
        </p:blipFill>
        <p:spPr>
          <a:xfrm>
            <a:off x="7177087" y="1627341"/>
            <a:ext cx="4705350" cy="3105150"/>
          </a:xfrm>
        </p:spPr>
      </p:pic>
      <p:pic>
        <p:nvPicPr>
          <p:cNvPr id="9" name="Bilde 8" descr="Et bilde som inneholder tekst, skjermbilde, person, Nettsted&#10;&#10;Automatisk generert beskrivelse">
            <a:extLst>
              <a:ext uri="{FF2B5EF4-FFF2-40B4-BE49-F238E27FC236}">
                <a16:creationId xmlns:a16="http://schemas.microsoft.com/office/drawing/2014/main" id="{39C2EF09-086A-FF25-999C-8BE229B1F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3429000"/>
            <a:ext cx="6248401" cy="2906559"/>
          </a:xfrm>
          <a:prstGeom prst="rect">
            <a:avLst/>
          </a:prstGeom>
        </p:spPr>
      </p:pic>
      <p:pic>
        <p:nvPicPr>
          <p:cNvPr id="3" name="Plassholder for innhold 3">
            <a:extLst>
              <a:ext uri="{FF2B5EF4-FFF2-40B4-BE49-F238E27FC236}">
                <a16:creationId xmlns:a16="http://schemas.microsoft.com/office/drawing/2014/main" id="{1B7571A1-6CAF-93BB-8419-A48E2EAE7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0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A24877-51C7-B544-AF89-252118FA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698"/>
            <a:ext cx="10515600" cy="863600"/>
          </a:xfrm>
        </p:spPr>
        <p:txBody>
          <a:bodyPr/>
          <a:lstStyle/>
          <a:p>
            <a:r>
              <a:rPr lang="nb-NO"/>
              <a:t>Revidert kartleggingsskjema</a:t>
            </a:r>
          </a:p>
        </p:txBody>
      </p:sp>
      <p:pic>
        <p:nvPicPr>
          <p:cNvPr id="5" name="Plassholder for innhold 4">
            <a:hlinkClick r:id="rId2"/>
            <a:extLst>
              <a:ext uri="{FF2B5EF4-FFF2-40B4-BE49-F238E27FC236}">
                <a16:creationId xmlns:a16="http://schemas.microsoft.com/office/drawing/2014/main" id="{BBDADCAB-03BA-2A22-8AB6-3B9165D5B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23" t="1867" r="3159" b="6588"/>
          <a:stretch/>
        </p:blipFill>
        <p:spPr>
          <a:xfrm>
            <a:off x="838200" y="1170298"/>
            <a:ext cx="7684798" cy="5381004"/>
          </a:xfrm>
        </p:spPr>
      </p:pic>
      <p:pic>
        <p:nvPicPr>
          <p:cNvPr id="3" name="Plassholder for innhold 3">
            <a:extLst>
              <a:ext uri="{FF2B5EF4-FFF2-40B4-BE49-F238E27FC236}">
                <a16:creationId xmlns:a16="http://schemas.microsoft.com/office/drawing/2014/main" id="{BBCC7EDD-6D59-1741-63F8-264CE409F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2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00E948-580D-051A-E501-EE8C9184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Seksuell helse- Hva betyr dette?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ECBCCB-4C5F-81EE-DDB6-CF3D7B471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Fra kartleggingsskjemaet:</a:t>
            </a:r>
          </a:p>
          <a:p>
            <a:r>
              <a:rPr lang="nb-NO"/>
              <a:t>Kontakt med partner</a:t>
            </a:r>
          </a:p>
          <a:p>
            <a:r>
              <a:rPr lang="nb-NO"/>
              <a:t>Endringer</a:t>
            </a:r>
          </a:p>
          <a:p>
            <a:r>
              <a:rPr lang="nb-NO"/>
              <a:t>Nærhet </a:t>
            </a:r>
          </a:p>
          <a:p>
            <a:r>
              <a:rPr lang="nb-NO"/>
              <a:t>Endret utseende </a:t>
            </a:r>
          </a:p>
          <a:p>
            <a:r>
              <a:rPr lang="nb-NO"/>
              <a:t>Hjelpemidler</a:t>
            </a:r>
          </a:p>
        </p:txBody>
      </p:sp>
      <p:pic>
        <p:nvPicPr>
          <p:cNvPr id="4" name="Picture 2" descr="Kjærlighet, Par, Familie, Kjærester">
            <a:extLst>
              <a:ext uri="{FF2B5EF4-FFF2-40B4-BE49-F238E27FC236}">
                <a16:creationId xmlns:a16="http://schemas.microsoft.com/office/drawing/2014/main" id="{BDBAC1DB-2CCB-C5BA-30BC-D913E200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r="6459" b="-1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5AD1A948-BA36-594A-56E1-21A081DF5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5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694B54-B39D-2623-8ED7-1380E989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22237"/>
            <a:ext cx="7124700" cy="1335659"/>
          </a:xfrm>
        </p:spPr>
        <p:txBody>
          <a:bodyPr/>
          <a:lstStyle/>
          <a:p>
            <a:r>
              <a:rPr lang="nb-NO"/>
              <a:t>Seksuell helse</a:t>
            </a:r>
          </a:p>
        </p:txBody>
      </p:sp>
      <p:pic>
        <p:nvPicPr>
          <p:cNvPr id="5" name="Plassholder for innhold 4">
            <a:hlinkClick r:id="rId2"/>
            <a:extLst>
              <a:ext uri="{FF2B5EF4-FFF2-40B4-BE49-F238E27FC236}">
                <a16:creationId xmlns:a16="http://schemas.microsoft.com/office/drawing/2014/main" id="{C2A28711-C83F-F605-660E-A1313915F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06" t="7775"/>
          <a:stretch/>
        </p:blipFill>
        <p:spPr>
          <a:xfrm>
            <a:off x="657223" y="1153095"/>
            <a:ext cx="11073879" cy="5582667"/>
          </a:xfrm>
        </p:spPr>
      </p:pic>
    </p:spTree>
    <p:extLst>
      <p:ext uri="{BB962C8B-B14F-4D97-AF65-F5344CB8AC3E}">
        <p14:creationId xmlns:p14="http://schemas.microsoft.com/office/powerpoint/2010/main" val="84050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2B53F2-E129-FEEF-F9EF-1A7D6E7F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09729"/>
            <a:ext cx="10515600" cy="851169"/>
          </a:xfrm>
        </p:spPr>
        <p:txBody>
          <a:bodyPr/>
          <a:lstStyle/>
          <a:p>
            <a:r>
              <a:rPr lang="nb-NO"/>
              <a:t>Ta inn i prosedyre seksuell helse? Ny?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E4F843-1445-E1E1-42FD-430B4AED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140178"/>
            <a:ext cx="11082528" cy="5608093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nb-NO" b="1" i="0">
                <a:solidFill>
                  <a:srgbClr val="000000"/>
                </a:solidFill>
                <a:effectLst/>
              </a:rPr>
              <a:t>Kreftbehandling</a:t>
            </a:r>
            <a:r>
              <a:rPr lang="nb-NO" b="0" i="0">
                <a:solidFill>
                  <a:srgbClr val="000000"/>
                </a:solidFill>
                <a:effectLst/>
              </a:rPr>
              <a:t> kan ha betydelige konsekvenser for </a:t>
            </a:r>
            <a:r>
              <a:rPr lang="nb-NO" b="1" i="0">
                <a:solidFill>
                  <a:srgbClr val="000000"/>
                </a:solidFill>
                <a:effectLst/>
              </a:rPr>
              <a:t>seksualitet</a:t>
            </a:r>
            <a:r>
              <a:rPr lang="nb-NO" b="0" i="0">
                <a:solidFill>
                  <a:srgbClr val="000000"/>
                </a:solidFill>
                <a:effectLst/>
              </a:rPr>
              <a:t> og </a:t>
            </a:r>
            <a:r>
              <a:rPr lang="nb-NO" b="1" i="0">
                <a:solidFill>
                  <a:srgbClr val="000000"/>
                </a:solidFill>
                <a:effectLst/>
              </a:rPr>
              <a:t>sexliv</a:t>
            </a:r>
            <a:r>
              <a:rPr lang="nb-NO" b="0" i="0">
                <a:solidFill>
                  <a:srgbClr val="000000"/>
                </a:solidFill>
                <a:effectLst/>
              </a:rPr>
              <a:t>, både for den som har kreft og for en eventuell partner. Her er noen viktige punkter:</a:t>
            </a:r>
          </a:p>
          <a:p>
            <a:pPr algn="l">
              <a:buFont typeface="+mj-lt"/>
              <a:buAutoNum type="arabicPeriod"/>
            </a:pPr>
            <a:r>
              <a:rPr lang="nb-NO" b="1" i="0">
                <a:solidFill>
                  <a:srgbClr val="000000"/>
                </a:solidFill>
                <a:effectLst/>
              </a:rPr>
              <a:t>Påvirkning av seksualiteten</a:t>
            </a:r>
            <a:r>
              <a:rPr lang="nb-NO" b="0" i="0">
                <a:solidFill>
                  <a:srgbClr val="000000"/>
                </a:solidFill>
                <a:effectLst/>
              </a:rPr>
              <a:t>: Kreftbehandling, inkludert kirurgi, cellegift, strålebehandling, hormonbehandling og immunterapi, kan påvirke seksualiteten negativt. Dette kan variere avhengig av behandlingstype og individuelle faktorer. Noen vanlige seksuelle utfordringer inkluderer smerter ved samleie, tørrhet i skjeden, endret ereksjonsevne og nedsatt seksuell lyst.</a:t>
            </a:r>
            <a:br>
              <a:rPr lang="nb-NO" b="0" i="0">
                <a:solidFill>
                  <a:srgbClr val="000000"/>
                </a:solidFill>
                <a:effectLst/>
              </a:rPr>
            </a:br>
            <a:endParaRPr lang="nb-NO" b="0" i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nb-NO" b="1" i="0">
                <a:solidFill>
                  <a:srgbClr val="000000"/>
                </a:solidFill>
                <a:effectLst/>
              </a:rPr>
              <a:t>Senskader etter behandling</a:t>
            </a:r>
            <a:r>
              <a:rPr lang="nb-NO" b="0" i="0">
                <a:solidFill>
                  <a:srgbClr val="000000"/>
                </a:solidFill>
                <a:effectLst/>
              </a:rPr>
              <a:t>: Etter at behandlingen er avsluttet, kan varige senskader påvirke seksualiteten. Dette kan inkludere fysiske og psykiske virkninger, som tretthet, angst, depresjon og endrede kroppsfunksjoner.</a:t>
            </a:r>
            <a:br>
              <a:rPr lang="nb-NO" b="0" i="0">
                <a:solidFill>
                  <a:srgbClr val="000000"/>
                </a:solidFill>
                <a:effectLst/>
              </a:rPr>
            </a:br>
            <a:endParaRPr lang="nb-NO" b="0" i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nb-NO" b="1" i="0">
                <a:solidFill>
                  <a:srgbClr val="000000"/>
                </a:solidFill>
                <a:effectLst/>
              </a:rPr>
              <a:t>Direkte, indirekte og sammensatte konsekvenser</a:t>
            </a:r>
            <a:r>
              <a:rPr lang="nb-NO" b="0" i="0">
                <a:solidFill>
                  <a:srgbClr val="000000"/>
                </a:solidFill>
                <a:effectLst/>
              </a:rPr>
              <a:t>: Seksuelle problemer etter kreft kan sorteres i tre kategorier: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b-NO" b="1" i="0">
                <a:solidFill>
                  <a:srgbClr val="000000"/>
                </a:solidFill>
                <a:effectLst/>
              </a:rPr>
              <a:t>Direkte konsekvenser</a:t>
            </a:r>
            <a:r>
              <a:rPr lang="nb-NO" b="0" i="0">
                <a:solidFill>
                  <a:srgbClr val="000000"/>
                </a:solidFill>
                <a:effectLst/>
              </a:rPr>
              <a:t>: Fysiske endringer som påvirker seksualiteten, for eksempel smerter og redusert lyst.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b-NO" b="1" i="0">
                <a:solidFill>
                  <a:srgbClr val="000000"/>
                </a:solidFill>
                <a:effectLst/>
              </a:rPr>
              <a:t>Indirekte konsekvenser</a:t>
            </a:r>
            <a:r>
              <a:rPr lang="nb-NO" b="0" i="0">
                <a:solidFill>
                  <a:srgbClr val="000000"/>
                </a:solidFill>
                <a:effectLst/>
              </a:rPr>
              <a:t>: Bivirkninger av behandlingen, som tretthet og kvalme, kan også påvirke seksualiteten.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b-NO" b="1" i="0">
                <a:solidFill>
                  <a:srgbClr val="000000"/>
                </a:solidFill>
                <a:effectLst/>
              </a:rPr>
              <a:t>Sammensatte konsekvenser</a:t>
            </a:r>
            <a:r>
              <a:rPr lang="nb-NO" b="0" i="0">
                <a:solidFill>
                  <a:srgbClr val="000000"/>
                </a:solidFill>
                <a:effectLst/>
              </a:rPr>
              <a:t>: Behandling mot andre plager kan både lindre og påvirke seksuell lyst.</a:t>
            </a:r>
            <a:br>
              <a:rPr lang="nb-NO" b="0" i="0">
                <a:solidFill>
                  <a:srgbClr val="000000"/>
                </a:solidFill>
                <a:effectLst/>
              </a:rPr>
            </a:br>
            <a:endParaRPr lang="nb-NO" b="0" i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nb-NO" b="1" i="0">
                <a:solidFill>
                  <a:srgbClr val="000000"/>
                </a:solidFill>
                <a:effectLst/>
              </a:rPr>
              <a:t>Sexologisk rådgivning</a:t>
            </a:r>
            <a:r>
              <a:rPr lang="nb-NO" b="0" i="0">
                <a:solidFill>
                  <a:srgbClr val="000000"/>
                </a:solidFill>
                <a:effectLst/>
              </a:rPr>
              <a:t>: Det finnes profesjonell hjelp tilgjengelig. Sexologisk rådgivning kan hjelpe deg og din partner med å takle seksuelle utfordringer knyttet til kreft.</a:t>
            </a:r>
            <a:br>
              <a:rPr lang="nb-NO" b="0" i="0">
                <a:solidFill>
                  <a:srgbClr val="000000"/>
                </a:solidFill>
                <a:effectLst/>
              </a:rPr>
            </a:br>
            <a:endParaRPr lang="nb-NO" b="0" i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nb-NO" b="0" i="0">
                <a:solidFill>
                  <a:srgbClr val="000000"/>
                </a:solidFill>
                <a:effectLst/>
              </a:rPr>
              <a:t>Kreftforeningen og </a:t>
            </a:r>
            <a:r>
              <a:rPr lang="nb-NO" b="0" i="0" err="1">
                <a:solidFill>
                  <a:srgbClr val="000000"/>
                </a:solidFill>
                <a:effectLst/>
              </a:rPr>
              <a:t>Helsenorge</a:t>
            </a:r>
            <a:r>
              <a:rPr lang="nb-NO" b="0" i="0">
                <a:solidFill>
                  <a:srgbClr val="000000"/>
                </a:solidFill>
                <a:effectLst/>
              </a:rPr>
              <a:t> tilbyr informasjon og råd om kreft og seksualitet. Du kan finne mer informasjon på følgende nettsteder: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nb-NO" b="0" i="0" err="1">
                <a:solidFill>
                  <a:srgbClr val="000000"/>
                </a:solidFill>
                <a:effectLst/>
                <a:hlinkClick r:id="rId3"/>
              </a:rPr>
              <a:t>Helsenorge</a:t>
            </a:r>
            <a:r>
              <a:rPr lang="nb-NO" b="0" i="0">
                <a:solidFill>
                  <a:srgbClr val="000000"/>
                </a:solidFill>
                <a:effectLst/>
                <a:hlinkClick r:id="rId3"/>
              </a:rPr>
              <a:t> - Kreft og seksualitet</a:t>
            </a:r>
            <a:endParaRPr lang="nb-NO" b="0" i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nb-NO" b="0" i="0">
                <a:solidFill>
                  <a:srgbClr val="000000"/>
                </a:solidFill>
                <a:effectLst/>
                <a:hlinkClick r:id="rId4"/>
              </a:rPr>
              <a:t>Kreftforeningen - Seksualitet, kropp og selvbilde</a:t>
            </a:r>
            <a:endParaRPr lang="nb-NO" b="0" i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nb-NO">
                <a:hlinkClick r:id="rId5"/>
              </a:rPr>
              <a:t>kreft-og-seksualitet-kvinner-A5-jan22-web.pdf (kreftforeningen.no)</a:t>
            </a:r>
            <a:endParaRPr lang="nb-NO"/>
          </a:p>
          <a:p>
            <a:pPr marL="742950" lvl="1" indent="-285750" algn="l">
              <a:buFont typeface="+mj-lt"/>
              <a:buAutoNum type="arabicPeriod"/>
            </a:pPr>
            <a:r>
              <a:rPr lang="nb-NO"/>
              <a:t>https://www.finnensexolog.no/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50A3E72-2BA9-4D0E-C9DC-746CDECAE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5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A95A34-2205-C96F-9957-767E18BA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Videre prosess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80C2E8-7915-31E6-45FA-C20374525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6909"/>
            <a:ext cx="5465618" cy="4930054"/>
          </a:xfrm>
          <a:effectLst>
            <a:softEdge rad="355600"/>
          </a:effectLst>
        </p:spPr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Samling 06.02.25 10.00-15.00 Fauske hotell</a:t>
            </a:r>
          </a:p>
          <a:p>
            <a:pPr marL="0" indent="0">
              <a:buNone/>
            </a:pPr>
            <a:endParaRPr lang="nb-NO"/>
          </a:p>
          <a:p>
            <a:pPr lvl="1"/>
            <a:r>
              <a:rPr lang="nb-NO" sz="2800"/>
              <a:t>Godta kalenderinvitasjonen</a:t>
            </a:r>
          </a:p>
          <a:p>
            <a:pPr lvl="1"/>
            <a:r>
              <a:rPr lang="nb-NO" sz="2800"/>
              <a:t>Program på </a:t>
            </a:r>
            <a:r>
              <a:rPr lang="nb-NO" sz="2800">
                <a:hlinkClick r:id="rId2"/>
              </a:rPr>
              <a:t>Digipro web</a:t>
            </a:r>
            <a:endParaRPr lang="nb-NO" sz="2800"/>
          </a:p>
          <a:p>
            <a:pPr lvl="1"/>
            <a:endParaRPr lang="nb-NO" sz="2800"/>
          </a:p>
        </p:txBody>
      </p:sp>
      <p:pic>
        <p:nvPicPr>
          <p:cNvPr id="3074" name="Picture 2" descr="Vei, Retning, Sti, Mål, Reise, Framover">
            <a:extLst>
              <a:ext uri="{FF2B5EF4-FFF2-40B4-BE49-F238E27FC236}">
                <a16:creationId xmlns:a16="http://schemas.microsoft.com/office/drawing/2014/main" id="{251717FD-0648-F03B-F57D-EBA590E85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r="6007" b="-1"/>
          <a:stretch/>
        </p:blipFill>
        <p:spPr bwMode="auto">
          <a:xfrm>
            <a:off x="6096000" y="1283601"/>
            <a:ext cx="5082019" cy="426771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5F1E65E-0AF8-4C41-A799-ABC8CD7A9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3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Ørjan ks snapp">
      <a:dk1>
        <a:srgbClr val="186B83"/>
      </a:dk1>
      <a:lt1>
        <a:srgbClr val="FFFFFF"/>
      </a:lt1>
      <a:dk2>
        <a:srgbClr val="28616E"/>
      </a:dk2>
      <a:lt2>
        <a:srgbClr val="E7E6E6"/>
      </a:lt2>
      <a:accent1>
        <a:srgbClr val="2F9BB1"/>
      </a:accent1>
      <a:accent2>
        <a:srgbClr val="FF26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D3C17D"/>
      </a:accent6>
      <a:hlink>
        <a:srgbClr val="156270"/>
      </a:hlink>
      <a:folHlink>
        <a:srgbClr val="00B4B7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sempel, Altahaug mal Digipro-Helse 23" id="{EEF4A7ED-D2F0-5840-B3F7-2D93AEC0102F}" vid="{7C07B132-B0FA-0D4F-A73B-FE10818B3C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d9e46-68b7-4daf-8524-ee9df136561e">
      <Terms xmlns="http://schemas.microsoft.com/office/infopath/2007/PartnerControls"/>
    </lcf76f155ced4ddcb4097134ff3c332f>
    <TaxCatchAll xmlns="31d70792-c3d0-41ce-998c-5cdcb8de47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65DE6E77807458D3D39DB109C7909" ma:contentTypeVersion="14" ma:contentTypeDescription="Opprett et nytt dokument." ma:contentTypeScope="" ma:versionID="2386d136ce16ce4c312e88ca5253447d">
  <xsd:schema xmlns:xsd="http://www.w3.org/2001/XMLSchema" xmlns:xs="http://www.w3.org/2001/XMLSchema" xmlns:p="http://schemas.microsoft.com/office/2006/metadata/properties" xmlns:ns2="2a8d9e46-68b7-4daf-8524-ee9df136561e" xmlns:ns3="31d70792-c3d0-41ce-998c-5cdcb8de4784" targetNamespace="http://schemas.microsoft.com/office/2006/metadata/properties" ma:root="true" ma:fieldsID="13792bbc7d1f83d0a874b6eb23debe23" ns2:_="" ns3:_="">
    <xsd:import namespace="2a8d9e46-68b7-4daf-8524-ee9df136561e"/>
    <xsd:import namespace="31d70792-c3d0-41ce-998c-5cdcb8de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9e46-68b7-4daf-8524-ee9df1365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071e24f-690c-4753-86e1-bc08de8e0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0792-c3d0-41ce-998c-5cdcb8de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4a7cdb-2fbf-4536-9e48-5ec808c694c9}" ma:internalName="TaxCatchAll" ma:showField="CatchAllData" ma:web="31d70792-c3d0-41ce-998c-5cdcb8de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3ED8A-E450-4F42-8133-27578528747D}">
  <ds:schemaRefs>
    <ds:schemaRef ds:uri="http://schemas.microsoft.com/office/2006/metadata/properties"/>
    <ds:schemaRef ds:uri="31d70792-c3d0-41ce-998c-5cdcb8de4784"/>
    <ds:schemaRef ds:uri="http://schemas.microsoft.com/office/2006/documentManagement/types"/>
    <ds:schemaRef ds:uri="http://purl.org/dc/dcmitype/"/>
    <ds:schemaRef ds:uri="http://purl.org/dc/terms/"/>
    <ds:schemaRef ds:uri="2a8d9e46-68b7-4daf-8524-ee9df136561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B2C07BD-C623-44F9-A14F-2EF8EC5AA1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E13339-D828-4090-A166-85E59FC1C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d9e46-68b7-4daf-8524-ee9df136561e"/>
    <ds:schemaRef ds:uri="31d70792-c3d0-41ce-998c-5cdcb8de4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helseuka høst Digipro-Helse 23</Template>
  <TotalTime>0</TotalTime>
  <Words>386</Words>
  <Application>Microsoft Office PowerPoint</Application>
  <PresentationFormat>Widescreen</PresentationFormat>
  <Paragraphs>46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Digipro Helse AS</vt:lpstr>
      <vt:lpstr>Agenda</vt:lpstr>
      <vt:lpstr>Status i egen kommune</vt:lpstr>
      <vt:lpstr>Digital opplæringspakke lindrende behandling og omsorg ved livets slutt </vt:lpstr>
      <vt:lpstr>Revidert kartleggingsskjema</vt:lpstr>
      <vt:lpstr>Seksuell helse- Hva betyr dette?</vt:lpstr>
      <vt:lpstr>Seksuell helse</vt:lpstr>
      <vt:lpstr>Ta inn i prosedyre seksuell helse? Ny? </vt:lpstr>
      <vt:lpstr>Videre prosess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Digipro Helse AS</dc:title>
  <dc:creator>Hans-Richard Bråthen</dc:creator>
  <cp:lastModifiedBy>Hans-Richard Bråthen</cp:lastModifiedBy>
  <cp:revision>2</cp:revision>
  <dcterms:created xsi:type="dcterms:W3CDTF">2023-08-28T11:55:44Z</dcterms:created>
  <dcterms:modified xsi:type="dcterms:W3CDTF">2024-02-06T14:48:12Z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0x0101005CB65DE6E77807458D3D39DB109C7909</vt:lpwstr>
  </property>
  <property fmtid="{D5CDD505-2E9C-101B-9397-08002B2CF9AE}" pid="3" name="MediaServiceImageTags">
    <vt:lpwstr/>
  </property>
</Properties>
</file>