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78" r:id="rId5"/>
    <p:sldId id="296" r:id="rId6"/>
    <p:sldId id="334" r:id="rId7"/>
    <p:sldId id="330" r:id="rId8"/>
    <p:sldId id="331" r:id="rId9"/>
    <p:sldId id="335" r:id="rId10"/>
    <p:sldId id="320" r:id="rId11"/>
    <p:sldId id="323" r:id="rId12"/>
    <p:sldId id="326" r:id="rId13"/>
    <p:sldId id="328" r:id="rId14"/>
    <p:sldId id="329" r:id="rId15"/>
    <p:sldId id="309" r:id="rId16"/>
    <p:sldId id="332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879"/>
    <a:srgbClr val="29545B"/>
    <a:srgbClr val="45818D"/>
    <a:srgbClr val="3090B0"/>
    <a:srgbClr val="41A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03"/>
  </p:normalViewPr>
  <p:slideViewPr>
    <p:cSldViewPr snapToGrid="0" showGuides="1">
      <p:cViewPr varScale="1">
        <p:scale>
          <a:sx n="105" d="100"/>
          <a:sy n="10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7E5A8-8B6D-7F4A-9442-BCC8542E7F47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55025-BE14-D243-9CEB-B68DABB89E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36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5025-BE14-D243-9CEB-B68DABB89EA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36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digiprohelse.sharepoint.com</a:t>
            </a:r>
            <a:r>
              <a:rPr lang="nb-NO" dirty="0"/>
              <a:t>/:w:/r/</a:t>
            </a:r>
            <a:r>
              <a:rPr lang="nb-NO" dirty="0" err="1"/>
              <a:t>sites</a:t>
            </a:r>
            <a:r>
              <a:rPr lang="nb-NO" dirty="0"/>
              <a:t>/Digipro-</a:t>
            </a:r>
            <a:r>
              <a:rPr lang="nb-NO" dirty="0" err="1"/>
              <a:t>helseAS</a:t>
            </a:r>
            <a:r>
              <a:rPr lang="nb-NO" dirty="0"/>
              <a:t>/_layouts/15/</a:t>
            </a:r>
            <a:r>
              <a:rPr lang="nb-NO" dirty="0" err="1"/>
              <a:t>Doc.aspx?sourcedoc</a:t>
            </a:r>
            <a:r>
              <a:rPr lang="nb-NO" dirty="0"/>
              <a:t>=%7BEE55F091-2E90-4103-8BE1-E1C1A48BAADC%7D&amp;file=Notater%20utvikling%20av%20kartlegging%20for%20barn%20og%20undgdom.docx&amp;action=</a:t>
            </a:r>
            <a:r>
              <a:rPr lang="nb-NO" dirty="0" err="1"/>
              <a:t>default&amp;mobileredirect</a:t>
            </a:r>
            <a:r>
              <a:rPr lang="nb-NO" dirty="0"/>
              <a:t>=true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5025-BE14-D243-9CEB-B68DABB89EA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29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88A0E1-8A9E-FBBA-DCB1-4D3CD4D1B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A4EEDE-9E29-F7BD-6457-0B023BF90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7F1457-F2AD-29F6-A299-4FE00606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7D7C23-37EC-EFB8-88FC-5454E104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F88934-45ED-2833-BE25-DEF0F735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6A38B-466C-1209-E385-A4D452FB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AB08043-AACD-4044-FB17-F4822BD63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49AED-DB41-03EA-EEF4-30E2FC26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4CBE4-0E7D-37FF-F9DB-E0A24E55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77D9C8-0CB9-7139-A1B6-0D0EE6BA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9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CAE33A9-6449-E3D1-E58F-91F5A9805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BBDFCEB-4F3C-2F33-1752-AD7F615EC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08FC03-7560-B360-1619-74202601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DB5E7B-8493-9D50-D7D7-81F26E06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9395FA-35AA-4D39-657D-9D8780FE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73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366452-5913-2100-FF7F-FE3FD7CF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2CAAD6-E206-4488-AB23-5C5EFD8E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DD98DE-9923-3416-32DA-19CEEEF5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16C221-2EE4-7AC2-D118-42D3CB4B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28C391-7EE4-AF9E-FDAF-B38B01B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33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6DF904-EF16-3D5B-2EC6-F671488E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BCE12B-0E8F-A0AB-4DD7-40B8FC97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44DF47-A1BA-3BBC-E785-966F4D7E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9C4D73-D8C9-AC70-BA4A-858A285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F70F73-0F8D-617C-9624-FCF71630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72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02FBF-B248-1B62-F433-D93212FF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40E26C-4FB8-7220-DE5B-1CEB0C4B2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12D962-C469-5168-FDE1-9439D688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0C0FD6-88F0-732F-FCC1-280085BE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14E8AEA-AD50-7841-6A72-190ADE87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D1054A-2B85-561D-5013-6AD91540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8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6C70D9-10AC-3C0D-40B4-73161EBF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6F3733-CB41-B567-56E2-ED2E278BF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C87C89-B79F-240A-DD03-5824A7131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C89DA41-43DB-BADA-A52E-7CCA60687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59BCC6-C89B-8D61-D88A-59F016EA8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87FC82E-49B9-358B-1930-E1976DAD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56D7B02-2AB6-DB91-809B-7EF08BB3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8D80AD-CECE-699E-8574-2CC6CE6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910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AEBC82-5E0C-981D-942E-29300506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1F0E89-11D2-6A00-2F16-69E48632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E0725-DF2B-AC0E-5022-BF36781D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2B1D6B-748E-E12E-E19C-CB24AA55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82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5ECE60A-56EC-3114-E46C-2C9D6F27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52D42C-228D-8D98-6ECE-45266994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075D09-B3FB-247E-B55C-994A009E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2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100C66-F7FC-F7E9-FD1B-2004D3F6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DDA21A-34E1-B2B5-A6DF-573589B2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068B8F-B7A4-5E06-496F-6C54FE92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62D045-0990-EA06-173A-EE8D14B0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1F0CAA-FD59-AFE8-588F-B76BC5E7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451400-4106-A180-F7F0-E7086F80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52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EDAC6-A60D-5F2A-423E-43631224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C57FA2-7E90-93B2-5D08-E614D1BE9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934FEA4-F96A-07A9-5C4E-564DE6E08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EF2257-A874-7956-FB90-CCEDCC64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217BAF-2494-5227-3BBB-54F06F7D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F6A5F1-D6B0-5F09-112D-3B131B51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6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2C70921-737E-055B-A44A-3935F0AF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B300D7-670D-EC04-AA01-52F4BF637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E27B8D-D24F-3166-399F-093C3049D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9FD8-17D8-4049-B138-0FC19EE7E12C}" type="datetimeFigureOut">
              <a:rPr lang="nb-NO" smtClean="0"/>
              <a:t>14.12.2023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1515D0-FB38-BEBD-EA80-5B76CB0D5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A38B3B-7BF3-C6EF-4A30-03ECF98A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0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igipro-helse.no/tuberkulosekontrollprogram.585841.n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rohelse.sharepoint.com/:w:/s/Dokumentsamarbeid/EWA0j-0LEl5Ojx0TpSabpCcBL4V2qjdfv_uLZ5Z7YFMB_Q?e=e7gJ6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igipro-helse.no/barnekoordinator.602951.n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352B2F0-717E-DB33-ADB6-96C81F08C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nb-NO" b="1">
                <a:solidFill>
                  <a:srgbClr val="29545B"/>
                </a:solidFill>
              </a:rPr>
              <a:t>Helsestasjon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73A893-B550-54A1-F2A1-3D33779EC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nb-NO">
                <a:solidFill>
                  <a:srgbClr val="29545B"/>
                </a:solidFill>
              </a:rPr>
              <a:t>7-8 .12  2023</a:t>
            </a:r>
          </a:p>
          <a:p>
            <a:pPr algn="l"/>
            <a:r>
              <a:rPr lang="nb-NO">
                <a:solidFill>
                  <a:srgbClr val="29545B"/>
                </a:solidFill>
                <a:cs typeface="Calibri"/>
              </a:rPr>
              <a:t>Thon Hotell nordlys</a:t>
            </a:r>
          </a:p>
          <a:p>
            <a:pPr algn="l"/>
            <a:endParaRPr lang="nb-NO">
              <a:solidFill>
                <a:srgbClr val="29545B"/>
              </a:solidFill>
              <a:cs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8206719-0F35-4972-C3DF-AA9B45684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69"/>
          <a:stretch/>
        </p:blipFill>
        <p:spPr>
          <a:xfrm>
            <a:off x="8048417" y="2129307"/>
            <a:ext cx="2183505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ller oppå en bok">
            <a:extLst>
              <a:ext uri="{FF2B5EF4-FFF2-40B4-BE49-F238E27FC236}">
                <a16:creationId xmlns:a16="http://schemas.microsoft.com/office/drawing/2014/main" id="{867517A8-D3AF-EBE3-1B59-B281E7CDF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2" r="36534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6381B9-2A27-B87C-27A7-38B31910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nb-NO" sz="3400"/>
              <a:t>Tuberkulosekontrollprogram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72C91D-1365-4AC3-9EFD-D8A93A04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nb-NO" sz="2000"/>
              <a:t>Eksempel</a:t>
            </a:r>
          </a:p>
          <a:p>
            <a:r>
              <a:rPr lang="nb-NO" sz="2000"/>
              <a:t>Gjennomgang av første utkast.</a:t>
            </a:r>
          </a:p>
          <a:p>
            <a:endParaRPr lang="nb-NO" sz="20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9BD7E7-D0C5-BD9C-D50A-6C5F08607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lassholder for innhold 6" descr="Et bilde som inneholder tekst, Font, skjermbilde, design&#10;&#10;Automatisk generert beskrivelse">
            <a:hlinkClick r:id="rId2"/>
            <a:extLst>
              <a:ext uri="{FF2B5EF4-FFF2-40B4-BE49-F238E27FC236}">
                <a16:creationId xmlns:a16="http://schemas.microsoft.com/office/drawing/2014/main" id="{D6B85813-2D93-8A5A-C822-AB6C47E96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3C8D19B-D1F5-59D3-6B28-6D54CBAE69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0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704095-A946-056E-9DE1-CD979D1A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407879"/>
                </a:solidFill>
              </a:rPr>
              <a:t>Kartlegging barn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ED8CE4-2D3A-26A0-7FDD-7CC5E706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b-NO" sz="2000">
                <a:solidFill>
                  <a:srgbClr val="407879"/>
                </a:solidFill>
              </a:rPr>
              <a:t>Nytt skjema</a:t>
            </a:r>
          </a:p>
          <a:p>
            <a:r>
              <a:rPr lang="nb-NO" sz="2000">
                <a:solidFill>
                  <a:srgbClr val="407879"/>
                </a:solidFill>
              </a:rPr>
              <a:t>Gjennomgang og tilbakemeldinger</a:t>
            </a:r>
          </a:p>
          <a:p>
            <a:endParaRPr lang="nb-NO" sz="2000">
              <a:solidFill>
                <a:srgbClr val="407879"/>
              </a:solidFill>
            </a:endParaRPr>
          </a:p>
          <a:p>
            <a:r>
              <a:rPr lang="nb-NO" sz="2000">
                <a:solidFill>
                  <a:srgbClr val="4078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Kartlegging+barn.docx</a:t>
            </a:r>
            <a:endParaRPr lang="nb-NO" sz="2000">
              <a:solidFill>
                <a:srgbClr val="407879"/>
              </a:solidFill>
            </a:endParaRPr>
          </a:p>
          <a:p>
            <a:endParaRPr lang="nb-NO" sz="2000">
              <a:solidFill>
                <a:srgbClr val="407879"/>
              </a:solidFill>
            </a:endParaRPr>
          </a:p>
          <a:p>
            <a:r>
              <a:rPr lang="nb-NO" sz="2000">
                <a:solidFill>
                  <a:srgbClr val="407879"/>
                </a:solidFill>
              </a:rPr>
              <a:t>Hva er det viktigste man må få </a:t>
            </a:r>
            <a:br>
              <a:rPr lang="nb-NO" sz="2000">
                <a:solidFill>
                  <a:srgbClr val="407879"/>
                </a:solidFill>
              </a:rPr>
            </a:br>
            <a:r>
              <a:rPr lang="nb-NO" sz="2000">
                <a:solidFill>
                  <a:srgbClr val="407879"/>
                </a:solidFill>
              </a:rPr>
              <a:t>frem med kartlegging av barn?</a:t>
            </a:r>
          </a:p>
          <a:p>
            <a:r>
              <a:rPr lang="nb-NO" sz="2000">
                <a:solidFill>
                  <a:srgbClr val="407879"/>
                </a:solidFill>
              </a:rPr>
              <a:t>Ønsker man </a:t>
            </a:r>
            <a:r>
              <a:rPr lang="nb-NO" sz="2000" err="1">
                <a:solidFill>
                  <a:srgbClr val="407879"/>
                </a:solidFill>
              </a:rPr>
              <a:t>iplos</a:t>
            </a:r>
            <a:r>
              <a:rPr lang="nb-NO" sz="2000">
                <a:solidFill>
                  <a:srgbClr val="407879"/>
                </a:solidFill>
              </a:rPr>
              <a:t> inn?</a:t>
            </a:r>
          </a:p>
          <a:p>
            <a:r>
              <a:rPr lang="nb-NO" sz="2000">
                <a:solidFill>
                  <a:srgbClr val="407879"/>
                </a:solidFill>
              </a:rPr>
              <a:t>Andre </a:t>
            </a:r>
            <a:r>
              <a:rPr lang="nb-NO" sz="2000" err="1">
                <a:solidFill>
                  <a:srgbClr val="407879"/>
                </a:solidFill>
              </a:rPr>
              <a:t>inspill</a:t>
            </a:r>
            <a:endParaRPr lang="nb-NO" sz="2000">
              <a:solidFill>
                <a:srgbClr val="407879"/>
              </a:solidFill>
            </a:endParaRPr>
          </a:p>
          <a:p>
            <a:r>
              <a:rPr lang="nb-NO" sz="2000">
                <a:solidFill>
                  <a:srgbClr val="407879"/>
                </a:solidFill>
              </a:rPr>
              <a:t>Lage formular som de kan svare i?</a:t>
            </a:r>
          </a:p>
          <a:p>
            <a:endParaRPr lang="nb-NO" sz="20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4FCADFD-C11F-33D6-55E1-A914EC7B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853" y="1687397"/>
            <a:ext cx="6854782" cy="430137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Bilde 5" descr="Et bilde som inneholder Medisinsk utstyr, nål, medisinsk, sprøyte&#10;&#10;Automatisk generert beskrivelse">
            <a:extLst>
              <a:ext uri="{FF2B5EF4-FFF2-40B4-BE49-F238E27FC236}">
                <a16:creationId xmlns:a16="http://schemas.microsoft.com/office/drawing/2014/main" id="{EE58B725-720A-BFC8-710E-69D24184B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9EA140-75E4-76E1-B341-1A001678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nb-NO" sz="3600"/>
              <a:t>Innspill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66F561E2-4615-1670-4F33-D5516175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nb-NO" sz="2000"/>
              <a:t>Rødøy	Skolehelsetjenesten- faglige retningslinjer</a:t>
            </a:r>
          </a:p>
          <a:p>
            <a:r>
              <a:rPr lang="nb-NO" sz="2000"/>
              <a:t>Sørfold	MFQ, kartlegging</a:t>
            </a:r>
          </a:p>
          <a:p>
            <a:r>
              <a:rPr lang="nb-NO" sz="2000"/>
              <a:t>Saltdal 	Samtykke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8BF0E41-1B4A-F03B-3481-751FA9DED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4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B9B9FA-BC9B-B7F0-404F-613A8F79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29545B"/>
                </a:solidFill>
              </a:rPr>
              <a:t>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B9B4E1-C573-8787-9448-81F676F0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57" y="1744641"/>
            <a:ext cx="6573951" cy="43493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nb-NO" sz="2000"/>
          </a:p>
          <a:p>
            <a:r>
              <a:rPr lang="nb-NO" sz="2000">
                <a:solidFill>
                  <a:srgbClr val="29545B"/>
                </a:solidFill>
              </a:rPr>
              <a:t>Status siden sist</a:t>
            </a:r>
            <a:endParaRPr lang="nb-NO" sz="2000">
              <a:solidFill>
                <a:srgbClr val="29545B"/>
              </a:solidFill>
              <a:cs typeface="Calibri"/>
            </a:endParaRPr>
          </a:p>
          <a:p>
            <a:r>
              <a:rPr lang="nb-NO" sz="2000">
                <a:solidFill>
                  <a:srgbClr val="29545B"/>
                </a:solidFill>
              </a:rPr>
              <a:t>Barnekoordinator</a:t>
            </a:r>
            <a:endParaRPr lang="nb-NO" sz="2000">
              <a:solidFill>
                <a:srgbClr val="29545B"/>
              </a:solidFill>
              <a:cs typeface="Calibri"/>
            </a:endParaRPr>
          </a:p>
          <a:p>
            <a:r>
              <a:rPr lang="nb-NO" sz="2000">
                <a:solidFill>
                  <a:srgbClr val="29545B"/>
                </a:solidFill>
              </a:rPr>
              <a:t>Tuberkulosekontrollprogram (arbeidsgruppe - )</a:t>
            </a:r>
            <a:endParaRPr lang="nb-NO" sz="2000">
              <a:solidFill>
                <a:srgbClr val="29545B"/>
              </a:solidFill>
              <a:cs typeface="Calibri"/>
            </a:endParaRPr>
          </a:p>
          <a:p>
            <a:r>
              <a:rPr lang="nb-NO" sz="2000">
                <a:solidFill>
                  <a:srgbClr val="29545B"/>
                </a:solidFill>
              </a:rPr>
              <a:t>Gjennomgang av aktuelle prosedyrer som skal inn i Digipro-helse</a:t>
            </a:r>
            <a:endParaRPr lang="nb-NO" sz="2000">
              <a:solidFill>
                <a:srgbClr val="29545B"/>
              </a:solidFill>
              <a:cs typeface="Calibri"/>
            </a:endParaRPr>
          </a:p>
          <a:p>
            <a:r>
              <a:rPr lang="nb-NO" sz="2000">
                <a:solidFill>
                  <a:srgbClr val="29545B"/>
                </a:solidFill>
              </a:rPr>
              <a:t>Strategi for videre arbeid med prosedyrer</a:t>
            </a:r>
            <a:endParaRPr lang="nb-NO" sz="2000">
              <a:solidFill>
                <a:srgbClr val="29545B"/>
              </a:solidFill>
              <a:cs typeface="Calibri"/>
            </a:endParaRPr>
          </a:p>
          <a:p>
            <a:r>
              <a:rPr lang="nb-NO" sz="2000" err="1">
                <a:solidFill>
                  <a:srgbClr val="29545B"/>
                </a:solidFill>
              </a:rPr>
              <a:t>Årshjul</a:t>
            </a:r>
            <a:r>
              <a:rPr lang="nb-NO" sz="2000">
                <a:solidFill>
                  <a:srgbClr val="29545B"/>
                </a:solidFill>
              </a:rPr>
              <a:t> 2024</a:t>
            </a:r>
            <a:endParaRPr lang="nb-NO" sz="2000">
              <a:solidFill>
                <a:srgbClr val="29545B"/>
              </a:solidFill>
              <a:cs typeface="Calibri"/>
            </a:endParaRPr>
          </a:p>
          <a:p>
            <a:r>
              <a:rPr lang="nb-NO" sz="2000">
                <a:solidFill>
                  <a:srgbClr val="29545B"/>
                </a:solidFill>
              </a:rPr>
              <a:t>OMNI modellen - Videre arbeid?</a:t>
            </a:r>
            <a:endParaRPr lang="nb-NO" sz="2000">
              <a:solidFill>
                <a:srgbClr val="29545B"/>
              </a:solidFill>
              <a:cs typeface="Calibri"/>
            </a:endParaRPr>
          </a:p>
          <a:p>
            <a:r>
              <a:rPr lang="nb-NO" sz="2000" b="0" i="0">
                <a:solidFill>
                  <a:srgbClr val="29545B"/>
                </a:solidFill>
                <a:effectLst/>
                <a:latin typeface="Inter"/>
              </a:rPr>
              <a:t>Kartlegging barn - Gjennomgang av kartleggingsskjema (behov for ny runde?)</a:t>
            </a:r>
          </a:p>
          <a:p>
            <a:r>
              <a:rPr lang="nb-NO" sz="2000">
                <a:solidFill>
                  <a:srgbClr val="29545B"/>
                </a:solidFill>
                <a:latin typeface="Inter"/>
              </a:rPr>
              <a:t>Digipro-web</a:t>
            </a:r>
            <a:endParaRPr lang="nb-NO" sz="2000">
              <a:solidFill>
                <a:srgbClr val="29545B"/>
              </a:solidFill>
            </a:endParaRPr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7" name="Graphic 6" descr="Avmerking">
            <a:extLst>
              <a:ext uri="{FF2B5EF4-FFF2-40B4-BE49-F238E27FC236}">
                <a16:creationId xmlns:a16="http://schemas.microsoft.com/office/drawing/2014/main" id="{345EE1F6-8A2B-4FC0-153A-968FEFE7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FA53510-8128-CF0C-1FA7-6BE368DA85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7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drikk, bord, Kopper og glass&#10;&#10;Automatisk generert beskrivelse">
            <a:extLst>
              <a:ext uri="{FF2B5EF4-FFF2-40B4-BE49-F238E27FC236}">
                <a16:creationId xmlns:a16="http://schemas.microsoft.com/office/drawing/2014/main" id="{824E575A-C9E5-5767-8088-8C9759243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1" r="197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26171A8-8A6E-330B-BE98-85D43B65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Status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A8B565-B101-D17B-C176-08ABCD15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nb-NO" sz="2000"/>
              <a:t>Hva er har skjedd siden sist.</a:t>
            </a:r>
          </a:p>
          <a:p>
            <a:r>
              <a:rPr lang="nb-NO" sz="2000"/>
              <a:t>Positive ting, utfordrende ting?</a:t>
            </a:r>
          </a:p>
          <a:p>
            <a:r>
              <a:rPr lang="nb-NO" sz="2000"/>
              <a:t>5 minutter pr kommune.</a:t>
            </a:r>
          </a:p>
          <a:p>
            <a:endParaRPr lang="nb-NO" sz="2000"/>
          </a:p>
          <a:p>
            <a:endParaRPr lang="nb-NO" sz="20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F95A1B0-E546-8906-A901-F2DAD58D4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2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løvetann, plante, natur&#10;&#10;Automatisk generert beskrivelse">
            <a:extLst>
              <a:ext uri="{FF2B5EF4-FFF2-40B4-BE49-F238E27FC236}">
                <a16:creationId xmlns:a16="http://schemas.microsoft.com/office/drawing/2014/main" id="{36672C63-CC19-6361-2D28-2EFE8C2E2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6EB0F3-6039-391B-04E5-DCBE8B62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 b="1" i="0">
                <a:effectLst/>
                <a:latin typeface="Inter"/>
              </a:rPr>
              <a:t>Fokus for 2023</a:t>
            </a:r>
            <a:br>
              <a:rPr lang="nb-NO" sz="4000" b="1" i="0">
                <a:effectLst/>
                <a:latin typeface="Inter"/>
              </a:rPr>
            </a:b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7B9FD-4A13-8DE5-E3E7-FB7C15135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4899991" cy="5075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i="0">
                <a:effectLst/>
                <a:latin typeface="Inter"/>
              </a:rPr>
              <a:t>Fokus for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0" i="0">
                <a:effectLst/>
                <a:latin typeface="Inter"/>
              </a:rPr>
              <a:t>Avklaring med skoleledelsen i april 2023 om OMNI modellen kan føres inn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0" i="0">
                <a:effectLst/>
                <a:latin typeface="Inter"/>
              </a:rPr>
              <a:t>Kartleggingsfase med RKK kommunene, hvor avklaring av samarbeid vurderes med tanke på kompetanseheving, rutiner og robusthet i henhold til ufrivillig fravær i stillinger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0" i="0">
                <a:effectLst/>
                <a:latin typeface="Inter"/>
              </a:rPr>
              <a:t>Målsetting er å kvalitetssikre de rutinene som omhandler og følger opp at barn som mobbes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0" i="0">
                <a:effectLst/>
                <a:latin typeface="Inter"/>
              </a:rPr>
              <a:t>Arbeide for å lage ny felles mal tuberkulosekontroll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0" i="0">
                <a:effectLst/>
                <a:latin typeface="Inter"/>
              </a:rPr>
              <a:t>Felles fokus på folkehelse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0" i="0">
                <a:effectLst/>
                <a:latin typeface="Inter"/>
              </a:rPr>
              <a:t>Igangsette bruk av velferdsteknologi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b="0" i="0">
                <a:effectLst/>
                <a:latin typeface="Inter"/>
              </a:rPr>
              <a:t>Avklare behov for hvordan nasjonale rapporteringer gjøres og lokale ulikheter i rapportering</a:t>
            </a:r>
          </a:p>
          <a:p>
            <a:endParaRPr lang="nb-NO" sz="18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D2D44B0-1413-848A-7CB7-23114EFB4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0FCDB8-7D40-54E4-FD7B-6E499409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nb-NO" sz="3200"/>
              <a:t>Målsetninger:</a:t>
            </a:r>
          </a:p>
        </p:txBody>
      </p:sp>
      <p:pic>
        <p:nvPicPr>
          <p:cNvPr id="6" name="Bilde 5" descr="Et bilde som inneholder virvelløse dyr, virvelløse sjødyr, Organisme, Bioluminescenc&#10;&#10;Automatisk generert beskrivelse">
            <a:extLst>
              <a:ext uri="{FF2B5EF4-FFF2-40B4-BE49-F238E27FC236}">
                <a16:creationId xmlns:a16="http://schemas.microsoft.com/office/drawing/2014/main" id="{70B1E010-CA4A-F800-C66F-34ADC04A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8" r="19548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13A004-93A8-B512-CDF2-354E9FEE2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nb-NO" sz="2000" b="0" i="0">
                <a:effectLst/>
                <a:latin typeface="Inter"/>
              </a:rPr>
              <a:t>Klarlegge og tilrettelegge for interkommunalt samarbeid på fag.</a:t>
            </a:r>
          </a:p>
          <a:p>
            <a:r>
              <a:rPr lang="nb-NO" sz="2000" b="0" i="0">
                <a:effectLst/>
                <a:latin typeface="Inter"/>
              </a:rPr>
              <a:t>Øke samarbeid med skolehelsetjenesten</a:t>
            </a:r>
          </a:p>
          <a:p>
            <a:r>
              <a:rPr lang="nb-NO" sz="2000" b="0" i="0">
                <a:effectLst/>
                <a:latin typeface="Inter"/>
              </a:rPr>
              <a:t>Bistå hverandre ved behov. Grunnet vakanse, sykdom og lignende.</a:t>
            </a:r>
          </a:p>
          <a:p>
            <a:r>
              <a:rPr lang="nb-NO" sz="2000" b="0" i="0">
                <a:effectLst/>
                <a:latin typeface="Inter"/>
              </a:rPr>
              <a:t>Utarbeide felles rutiner og planstrategi. Fortsette digitaliseringen i regionen.</a:t>
            </a:r>
          </a:p>
          <a:p>
            <a:r>
              <a:rPr lang="nb-NO" sz="2000" b="0" i="0">
                <a:effectLst/>
                <a:latin typeface="Inter"/>
              </a:rPr>
              <a:t>Utarbeide rutiner mot mobbing i regionen basert på OMNI modellen</a:t>
            </a:r>
          </a:p>
          <a:p>
            <a:r>
              <a:rPr lang="nb-NO" sz="2000" b="0" i="0">
                <a:effectLst/>
                <a:latin typeface="Inter"/>
              </a:rPr>
              <a:t>Opplæring, kursing og rapportering.</a:t>
            </a:r>
          </a:p>
          <a:p>
            <a:endParaRPr lang="nb-NO" sz="20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FEE7B4-9E2D-631E-8271-7F8C39A18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D6460-E272-D4CA-2396-30927F97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 descr="Et bilde som inneholder skjermbilde, tekst, person&#10;&#10;Automatisk generert beskrivelse">
            <a:extLst>
              <a:ext uri="{FF2B5EF4-FFF2-40B4-BE49-F238E27FC236}">
                <a16:creationId xmlns:a16="http://schemas.microsoft.com/office/drawing/2014/main" id="{9EA2FA45-CD44-511D-AD5F-9BBABE3BF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" y="-1"/>
            <a:ext cx="12188791" cy="5883965"/>
          </a:xfr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7366DB8-07B6-0FA5-16DC-6EFBEF51E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n hånd av to voksne og et barn oppå hverandre">
            <a:extLst>
              <a:ext uri="{FF2B5EF4-FFF2-40B4-BE49-F238E27FC236}">
                <a16:creationId xmlns:a16="http://schemas.microsoft.com/office/drawing/2014/main" id="{16CC0FFD-D689-F6A5-2CC9-ECB4C04AB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0" r="1676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7C07CC-E9F7-3779-D8A3-0B69EC11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nb-NO" sz="4000">
                <a:effectLst/>
              </a:rPr>
              <a:t>§ 7-2a. Barnekoordinator</a:t>
            </a: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94E395-50D0-94EC-97EB-44E38E1A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b="0" i="0">
                <a:effectLst/>
                <a:latin typeface="+mj-lt"/>
              </a:rPr>
              <a:t>For familier som har eller venter barn med alvorlig sykdom, skade eller nedsatt funksjonsevne, og som vil ha behov for langvarige og sammensatte eller koordinerte helse- og omsorgstjenester og andre velferdstjenester, skal kommunen oppnevne en barnekoordinator dersom foreldrene eller den som samtykker på vegne av barnet, ønsker dette.</a:t>
            </a:r>
          </a:p>
          <a:p>
            <a:pPr marL="0" indent="0">
              <a:buNone/>
            </a:pPr>
            <a:endParaRPr lang="nb-NO" sz="2000">
              <a:latin typeface="+mj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E6BD9ED-4A68-FA7C-EFBD-A9652AB27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7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1" name="Rectangle 42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9C2322-3EAF-900B-A823-C7A05E13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44742"/>
            <a:ext cx="11019346" cy="131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Kommunens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plikt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til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å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oppnevne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barnekoordinator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gjelder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frem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til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barnet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fyller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18 </a:t>
            </a:r>
            <a:r>
              <a:rPr lang="en-US" sz="3600" b="0" i="0" kern="120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år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lassholder for innhold 17" descr="Et bilde som inneholder tekst, Font, algebra, kvittering&#10;&#10;Automatisk generert beskrivelse">
            <a:extLst>
              <a:ext uri="{FF2B5EF4-FFF2-40B4-BE49-F238E27FC236}">
                <a16:creationId xmlns:a16="http://schemas.microsoft.com/office/drawing/2014/main" id="{E196F561-BFF5-4976-BE1B-1AB2B2EF4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77"/>
          <a:stretch/>
        </p:blipFill>
        <p:spPr>
          <a:xfrm>
            <a:off x="761801" y="2971243"/>
            <a:ext cx="10668003" cy="2652548"/>
          </a:xfrm>
          <a:prstGeom prst="rect">
            <a:avLst/>
          </a:prstGeom>
          <a:effectLst/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1E70F11-DF89-F649-84B6-E5EDE366A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0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Font, nummer&#10;&#10;Automatisk generert beskrivelse">
            <a:hlinkClick r:id="rId2"/>
            <a:extLst>
              <a:ext uri="{FF2B5EF4-FFF2-40B4-BE49-F238E27FC236}">
                <a16:creationId xmlns:a16="http://schemas.microsoft.com/office/drawing/2014/main" id="{1C6BEB43-493B-24E2-4701-7E60915EB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000000"/>
      </a:dk1>
      <a:lt1>
        <a:srgbClr val="FFFFFF"/>
      </a:lt1>
      <a:dk2>
        <a:srgbClr val="28616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3" ma:contentTypeDescription="Opprett et nytt dokument." ma:contentTypeScope="" ma:versionID="c5ea425c44019411f05ac3adee692634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5bd900c1877cf643aa7f4b7adf4c540a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696DA-474E-4C66-AC7E-D6C4081C90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0DC2C-6CF6-4567-99B9-C3B227C57B73}">
  <ds:schemaRefs>
    <ds:schemaRef ds:uri="http://schemas.microsoft.com/office/2006/metadata/properties"/>
    <ds:schemaRef ds:uri="2a8d9e46-68b7-4daf-8524-ee9df136561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31d70792-c3d0-41ce-998c-5cdcb8de478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BDDF09-975B-4F47-9332-149432B68A3E}">
  <ds:schemaRefs>
    <ds:schemaRef ds:uri="2a8d9e46-68b7-4daf-8524-ee9df136561e"/>
    <ds:schemaRef ds:uri="31d70792-c3d0-41ce-998c-5cdcb8de47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407</Words>
  <Application>Microsoft Office PowerPoint</Application>
  <PresentationFormat>Widescreen</PresentationFormat>
  <Paragraphs>57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Inter</vt:lpstr>
      <vt:lpstr>Office-tema</vt:lpstr>
      <vt:lpstr>Helsestasjon</vt:lpstr>
      <vt:lpstr>Program</vt:lpstr>
      <vt:lpstr>Status</vt:lpstr>
      <vt:lpstr>Fokus for 2023 </vt:lpstr>
      <vt:lpstr>Målsetninger:</vt:lpstr>
      <vt:lpstr>PowerPoint-presentasjon</vt:lpstr>
      <vt:lpstr>§ 7-2a. Barnekoordinator</vt:lpstr>
      <vt:lpstr>Kommunens plikt til å oppnevne barnekoordinator gjelder frem til barnet fyller 18 år.</vt:lpstr>
      <vt:lpstr>PowerPoint-presentasjon</vt:lpstr>
      <vt:lpstr>Tuberkulosekontrollprogram</vt:lpstr>
      <vt:lpstr>PowerPoint-presentasjon</vt:lpstr>
      <vt:lpstr>Kartlegging barn</vt:lpstr>
      <vt:lpstr>Innspill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Helsestasjon</dc:title>
  <dc:creator>Ørjan Kristensen</dc:creator>
  <cp:lastModifiedBy>Hans-Richard Bråthen</cp:lastModifiedBy>
  <cp:revision>2</cp:revision>
  <dcterms:created xsi:type="dcterms:W3CDTF">2022-11-15T10:56:39Z</dcterms:created>
  <dcterms:modified xsi:type="dcterms:W3CDTF">2023-12-14T07:21:30Z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MediaServiceImageTags">
    <vt:lpwstr/>
  </property>
</Properties>
</file>