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51" r:id="rId5"/>
    <p:sldId id="364" r:id="rId6"/>
    <p:sldId id="370" r:id="rId7"/>
    <p:sldId id="394" r:id="rId8"/>
    <p:sldId id="402" r:id="rId9"/>
    <p:sldId id="416" r:id="rId10"/>
    <p:sldId id="405" r:id="rId11"/>
    <p:sldId id="406" r:id="rId12"/>
    <p:sldId id="407" r:id="rId13"/>
    <p:sldId id="410" r:id="rId14"/>
    <p:sldId id="411" r:id="rId15"/>
    <p:sldId id="401" r:id="rId16"/>
    <p:sldId id="413" r:id="rId17"/>
    <p:sldId id="41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180A2"/>
    <a:srgbClr val="8EA83B"/>
    <a:srgbClr val="7A9AA6"/>
    <a:srgbClr val="A89C7A"/>
    <a:srgbClr val="4E4D4E"/>
    <a:srgbClr val="396970"/>
    <a:srgbClr val="203D3E"/>
    <a:srgbClr val="35656D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prohelse.sharepoint.com/:u:/s/Dokumentsamarbeid/ESTrmx4qvChHuiJZVbh3i7oBso_b643hsZruaqK-j3qoMA?e=KvG3gE" TargetMode="External"/><Relationship Id="rId1" Type="http://schemas.openxmlformats.org/officeDocument/2006/relationships/hyperlink" Target="https://www.inn.no/studier/vare-studier/digital-oppleringspakke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prohelse.sharepoint.com/:u:/s/Dokumentsamarbeid/ESTrmx4qvChHuiJZVbh3i7oBso_b643hsZruaqK-j3qoMA?e=KvG3gE" TargetMode="External"/><Relationship Id="rId1" Type="http://schemas.openxmlformats.org/officeDocument/2006/relationships/hyperlink" Target="https://www.inn.no/studier/vare-studier/digital-oppleringspakk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1D1D-9D74-477C-8BD6-20875E4A6946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BE5A96-CCDA-4C1B-8B09-563BD911D1AD}">
      <dgm:prSet/>
      <dgm:spPr/>
      <dgm:t>
        <a:bodyPr/>
        <a:lstStyle/>
        <a:p>
          <a:r>
            <a:rPr lang="nb-NO"/>
            <a:t>Hva opplever dere?</a:t>
          </a:r>
          <a:endParaRPr lang="en-US"/>
        </a:p>
      </dgm:t>
    </dgm:pt>
    <dgm:pt modelId="{34468026-6E64-48A1-A390-969DE08E7F5B}" type="parTrans" cxnId="{D68FF441-D84D-4CC3-81FD-0AF238E296A5}">
      <dgm:prSet/>
      <dgm:spPr/>
      <dgm:t>
        <a:bodyPr/>
        <a:lstStyle/>
        <a:p>
          <a:endParaRPr lang="en-US"/>
        </a:p>
      </dgm:t>
    </dgm:pt>
    <dgm:pt modelId="{515F9098-905A-4C5B-B0D6-83D4E4F1ADFD}" type="sibTrans" cxnId="{D68FF441-D84D-4CC3-81FD-0AF238E296A5}">
      <dgm:prSet/>
      <dgm:spPr/>
      <dgm:t>
        <a:bodyPr/>
        <a:lstStyle/>
        <a:p>
          <a:endParaRPr lang="en-US"/>
        </a:p>
      </dgm:t>
    </dgm:pt>
    <dgm:pt modelId="{46DB9052-5880-469D-A9C9-C19E72FDD29B}">
      <dgm:prSet/>
      <dgm:spPr/>
      <dgm:t>
        <a:bodyPr/>
        <a:lstStyle/>
        <a:p>
          <a:r>
            <a:rPr lang="nb-NO"/>
            <a:t>Prosedyren</a:t>
          </a:r>
          <a:endParaRPr lang="en-US"/>
        </a:p>
      </dgm:t>
    </dgm:pt>
    <dgm:pt modelId="{96E8397D-07B9-461D-A7F4-50266AE4F356}" type="parTrans" cxnId="{0BDFD75E-11DD-4CDE-842A-14AE13791089}">
      <dgm:prSet/>
      <dgm:spPr/>
      <dgm:t>
        <a:bodyPr/>
        <a:lstStyle/>
        <a:p>
          <a:endParaRPr lang="en-US"/>
        </a:p>
      </dgm:t>
    </dgm:pt>
    <dgm:pt modelId="{042FA9F7-D6D2-40ED-A612-27A6BA3A0E37}" type="sibTrans" cxnId="{0BDFD75E-11DD-4CDE-842A-14AE13791089}">
      <dgm:prSet/>
      <dgm:spPr/>
      <dgm:t>
        <a:bodyPr/>
        <a:lstStyle/>
        <a:p>
          <a:endParaRPr lang="en-US"/>
        </a:p>
      </dgm:t>
    </dgm:pt>
    <dgm:pt modelId="{B5135C4F-C03A-4730-8942-ABFCEA66BEAC}">
      <dgm:prSet/>
      <dgm:spPr/>
      <dgm:t>
        <a:bodyPr/>
        <a:lstStyle/>
        <a:p>
          <a:r>
            <a:rPr lang="nb-NO"/>
            <a:t>Oppgavefordelingen</a:t>
          </a:r>
          <a:endParaRPr lang="en-US"/>
        </a:p>
      </dgm:t>
    </dgm:pt>
    <dgm:pt modelId="{6822DA96-1926-45F6-96FB-26B074B97BBD}" type="parTrans" cxnId="{6EFC6AA2-4827-42CD-B691-39F50C84D618}">
      <dgm:prSet/>
      <dgm:spPr/>
      <dgm:t>
        <a:bodyPr/>
        <a:lstStyle/>
        <a:p>
          <a:endParaRPr lang="en-US"/>
        </a:p>
      </dgm:t>
    </dgm:pt>
    <dgm:pt modelId="{EA65A47C-A325-47B8-95B9-5FDD264B4995}" type="sibTrans" cxnId="{6EFC6AA2-4827-42CD-B691-39F50C84D618}">
      <dgm:prSet/>
      <dgm:spPr/>
      <dgm:t>
        <a:bodyPr/>
        <a:lstStyle/>
        <a:p>
          <a:endParaRPr lang="en-US"/>
        </a:p>
      </dgm:t>
    </dgm:pt>
    <dgm:pt modelId="{583CFC65-0865-4F30-A3BF-6B2E236634FB}">
      <dgm:prSet/>
      <dgm:spPr/>
      <dgm:t>
        <a:bodyPr/>
        <a:lstStyle/>
        <a:p>
          <a:r>
            <a:rPr lang="nb-NO"/>
            <a:t>Forståelsen av oppgaven</a:t>
          </a:r>
          <a:endParaRPr lang="en-US"/>
        </a:p>
      </dgm:t>
    </dgm:pt>
    <dgm:pt modelId="{2E26FE4B-DDF0-418A-A685-FD357E8EB661}" type="parTrans" cxnId="{2224B253-E8AB-470A-82AC-BA4EABE7BD60}">
      <dgm:prSet/>
      <dgm:spPr/>
      <dgm:t>
        <a:bodyPr/>
        <a:lstStyle/>
        <a:p>
          <a:endParaRPr lang="en-US"/>
        </a:p>
      </dgm:t>
    </dgm:pt>
    <dgm:pt modelId="{9C569BBC-7FCC-4F64-ADEF-DDB99AEDE0DA}" type="sibTrans" cxnId="{2224B253-E8AB-470A-82AC-BA4EABE7BD60}">
      <dgm:prSet/>
      <dgm:spPr/>
      <dgm:t>
        <a:bodyPr/>
        <a:lstStyle/>
        <a:p>
          <a:endParaRPr lang="en-US"/>
        </a:p>
      </dgm:t>
    </dgm:pt>
    <dgm:pt modelId="{6B07C87F-2251-4B3F-8BF4-FB67F0207B6F}">
      <dgm:prSet/>
      <dgm:spPr/>
      <dgm:t>
        <a:bodyPr/>
        <a:lstStyle/>
        <a:p>
          <a:r>
            <a:rPr lang="nb-NO"/>
            <a:t>Behov for lokale tilpassinger</a:t>
          </a:r>
          <a:endParaRPr lang="en-US"/>
        </a:p>
      </dgm:t>
    </dgm:pt>
    <dgm:pt modelId="{EF897F72-E889-4E63-AB8E-9A03582BD4F8}" type="parTrans" cxnId="{2F6E23D8-2517-4AD1-9B42-B2A12DCE10A8}">
      <dgm:prSet/>
      <dgm:spPr/>
      <dgm:t>
        <a:bodyPr/>
        <a:lstStyle/>
        <a:p>
          <a:endParaRPr lang="en-US"/>
        </a:p>
      </dgm:t>
    </dgm:pt>
    <dgm:pt modelId="{3ABDD52D-4936-48FF-8FD9-25BF4F569007}" type="sibTrans" cxnId="{2F6E23D8-2517-4AD1-9B42-B2A12DCE10A8}">
      <dgm:prSet/>
      <dgm:spPr/>
      <dgm:t>
        <a:bodyPr/>
        <a:lstStyle/>
        <a:p>
          <a:endParaRPr lang="en-US"/>
        </a:p>
      </dgm:t>
    </dgm:pt>
    <dgm:pt modelId="{EBE30E1C-26E0-1D41-8387-B506C5A1AF70}" type="pres">
      <dgm:prSet presAssocID="{861D1D1D-9D74-477C-8BD6-20875E4A6946}" presName="linear" presStyleCnt="0">
        <dgm:presLayoutVars>
          <dgm:dir/>
          <dgm:animLvl val="lvl"/>
          <dgm:resizeHandles val="exact"/>
        </dgm:presLayoutVars>
      </dgm:prSet>
      <dgm:spPr/>
    </dgm:pt>
    <dgm:pt modelId="{8C8D266D-FC59-1947-A393-5A5AB3DC6133}" type="pres">
      <dgm:prSet presAssocID="{01BE5A96-CCDA-4C1B-8B09-563BD911D1AD}" presName="parentLin" presStyleCnt="0"/>
      <dgm:spPr/>
    </dgm:pt>
    <dgm:pt modelId="{A3B5280B-8E96-C843-A959-94D717E5DC13}" type="pres">
      <dgm:prSet presAssocID="{01BE5A96-CCDA-4C1B-8B09-563BD911D1AD}" presName="parentLeftMargin" presStyleLbl="node1" presStyleIdx="0" presStyleCnt="1"/>
      <dgm:spPr/>
    </dgm:pt>
    <dgm:pt modelId="{8331DB42-6D2B-0A4D-8EE1-6033B819BDE1}" type="pres">
      <dgm:prSet presAssocID="{01BE5A96-CCDA-4C1B-8B09-563BD911D1A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1D75BA6-4DF4-5643-BEF9-52F184F3F682}" type="pres">
      <dgm:prSet presAssocID="{01BE5A96-CCDA-4C1B-8B09-563BD911D1AD}" presName="negativeSpace" presStyleCnt="0"/>
      <dgm:spPr/>
    </dgm:pt>
    <dgm:pt modelId="{931360B8-6551-0F44-B083-83F03636F24F}" type="pres">
      <dgm:prSet presAssocID="{01BE5A96-CCDA-4C1B-8B09-563BD911D1A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96E4108-815E-1542-B836-DFD08BE5B9CF}" type="presOf" srcId="{583CFC65-0865-4F30-A3BF-6B2E236634FB}" destId="{931360B8-6551-0F44-B083-83F03636F24F}" srcOrd="0" destOrd="2" presId="urn:microsoft.com/office/officeart/2005/8/layout/list1"/>
    <dgm:cxn modelId="{0BDFD75E-11DD-4CDE-842A-14AE13791089}" srcId="{01BE5A96-CCDA-4C1B-8B09-563BD911D1AD}" destId="{46DB9052-5880-469D-A9C9-C19E72FDD29B}" srcOrd="0" destOrd="0" parTransId="{96E8397D-07B9-461D-A7F4-50266AE4F356}" sibTransId="{042FA9F7-D6D2-40ED-A612-27A6BA3A0E37}"/>
    <dgm:cxn modelId="{D68FF441-D84D-4CC3-81FD-0AF238E296A5}" srcId="{861D1D1D-9D74-477C-8BD6-20875E4A6946}" destId="{01BE5A96-CCDA-4C1B-8B09-563BD911D1AD}" srcOrd="0" destOrd="0" parTransId="{34468026-6E64-48A1-A390-969DE08E7F5B}" sibTransId="{515F9098-905A-4C5B-B0D6-83D4E4F1ADFD}"/>
    <dgm:cxn modelId="{2607F06F-41E6-2948-87EF-BDA9F16C3BA6}" type="presOf" srcId="{01BE5A96-CCDA-4C1B-8B09-563BD911D1AD}" destId="{8331DB42-6D2B-0A4D-8EE1-6033B819BDE1}" srcOrd="1" destOrd="0" presId="urn:microsoft.com/office/officeart/2005/8/layout/list1"/>
    <dgm:cxn modelId="{2E5EFB50-4C4E-E64E-9A10-7FB76DFD5834}" type="presOf" srcId="{6B07C87F-2251-4B3F-8BF4-FB67F0207B6F}" destId="{931360B8-6551-0F44-B083-83F03636F24F}" srcOrd="0" destOrd="3" presId="urn:microsoft.com/office/officeart/2005/8/layout/list1"/>
    <dgm:cxn modelId="{2224B253-E8AB-470A-82AC-BA4EABE7BD60}" srcId="{01BE5A96-CCDA-4C1B-8B09-563BD911D1AD}" destId="{583CFC65-0865-4F30-A3BF-6B2E236634FB}" srcOrd="2" destOrd="0" parTransId="{2E26FE4B-DDF0-418A-A685-FD357E8EB661}" sibTransId="{9C569BBC-7FCC-4F64-ADEF-DDB99AEDE0DA}"/>
    <dgm:cxn modelId="{D174CB78-3F7F-4749-A95B-12D2267DAD68}" type="presOf" srcId="{46DB9052-5880-469D-A9C9-C19E72FDD29B}" destId="{931360B8-6551-0F44-B083-83F03636F24F}" srcOrd="0" destOrd="0" presId="urn:microsoft.com/office/officeart/2005/8/layout/list1"/>
    <dgm:cxn modelId="{6EFC6AA2-4827-42CD-B691-39F50C84D618}" srcId="{01BE5A96-CCDA-4C1B-8B09-563BD911D1AD}" destId="{B5135C4F-C03A-4730-8942-ABFCEA66BEAC}" srcOrd="1" destOrd="0" parTransId="{6822DA96-1926-45F6-96FB-26B074B97BBD}" sibTransId="{EA65A47C-A325-47B8-95B9-5FDD264B4995}"/>
    <dgm:cxn modelId="{2F6E23D8-2517-4AD1-9B42-B2A12DCE10A8}" srcId="{01BE5A96-CCDA-4C1B-8B09-563BD911D1AD}" destId="{6B07C87F-2251-4B3F-8BF4-FB67F0207B6F}" srcOrd="3" destOrd="0" parTransId="{EF897F72-E889-4E63-AB8E-9A03582BD4F8}" sibTransId="{3ABDD52D-4936-48FF-8FD9-25BF4F569007}"/>
    <dgm:cxn modelId="{B7196CDE-095B-CE41-9970-97B22DA4D866}" type="presOf" srcId="{01BE5A96-CCDA-4C1B-8B09-563BD911D1AD}" destId="{A3B5280B-8E96-C843-A959-94D717E5DC13}" srcOrd="0" destOrd="0" presId="urn:microsoft.com/office/officeart/2005/8/layout/list1"/>
    <dgm:cxn modelId="{688B86E7-063A-4544-B627-E69E039D5DDD}" type="presOf" srcId="{B5135C4F-C03A-4730-8942-ABFCEA66BEAC}" destId="{931360B8-6551-0F44-B083-83F03636F24F}" srcOrd="0" destOrd="1" presId="urn:microsoft.com/office/officeart/2005/8/layout/list1"/>
    <dgm:cxn modelId="{6DDD7CFA-5560-134A-B19D-442C009B2F2E}" type="presOf" srcId="{861D1D1D-9D74-477C-8BD6-20875E4A6946}" destId="{EBE30E1C-26E0-1D41-8387-B506C5A1AF70}" srcOrd="0" destOrd="0" presId="urn:microsoft.com/office/officeart/2005/8/layout/list1"/>
    <dgm:cxn modelId="{37F779D8-AD55-FF4E-947D-4BFB451A178B}" type="presParOf" srcId="{EBE30E1C-26E0-1D41-8387-B506C5A1AF70}" destId="{8C8D266D-FC59-1947-A393-5A5AB3DC6133}" srcOrd="0" destOrd="0" presId="urn:microsoft.com/office/officeart/2005/8/layout/list1"/>
    <dgm:cxn modelId="{B02B4AAE-15E2-CD41-97B9-EF60C68AA9CD}" type="presParOf" srcId="{8C8D266D-FC59-1947-A393-5A5AB3DC6133}" destId="{A3B5280B-8E96-C843-A959-94D717E5DC13}" srcOrd="0" destOrd="0" presId="urn:microsoft.com/office/officeart/2005/8/layout/list1"/>
    <dgm:cxn modelId="{26A42F0E-245E-C34D-9071-5BAB77351655}" type="presParOf" srcId="{8C8D266D-FC59-1947-A393-5A5AB3DC6133}" destId="{8331DB42-6D2B-0A4D-8EE1-6033B819BDE1}" srcOrd="1" destOrd="0" presId="urn:microsoft.com/office/officeart/2005/8/layout/list1"/>
    <dgm:cxn modelId="{DD92B7BC-C7CD-BA4F-B53E-91A5834268C4}" type="presParOf" srcId="{EBE30E1C-26E0-1D41-8387-B506C5A1AF70}" destId="{51D75BA6-4DF4-5643-BEF9-52F184F3F682}" srcOrd="1" destOrd="0" presId="urn:microsoft.com/office/officeart/2005/8/layout/list1"/>
    <dgm:cxn modelId="{BED1F562-BD54-1545-A5C6-8CD5EE1D3774}" type="presParOf" srcId="{EBE30E1C-26E0-1D41-8387-B506C5A1AF70}" destId="{931360B8-6551-0F44-B083-83F03636F24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D7267-794E-40C8-8995-B9115A667E1D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3AC923-324E-4BBB-9092-6FD4C7083BFC}">
      <dgm:prSet/>
      <dgm:spPr/>
      <dgm:t>
        <a:bodyPr/>
        <a:lstStyle/>
        <a:p>
          <a:r>
            <a:rPr lang="nb-NO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opplæringspakke - Høgskolen i Innlandet</a:t>
          </a:r>
          <a:endParaRPr lang="en-US">
            <a:solidFill>
              <a:schemeClr val="bg1"/>
            </a:solidFill>
          </a:endParaRPr>
        </a:p>
      </dgm:t>
    </dgm:pt>
    <dgm:pt modelId="{FF71C405-23DF-4388-89DE-A5EF11A29CF5}" type="parTrans" cxnId="{5F608708-0D7B-4BF8-97EB-8022FD35888F}">
      <dgm:prSet/>
      <dgm:spPr/>
      <dgm:t>
        <a:bodyPr/>
        <a:lstStyle/>
        <a:p>
          <a:endParaRPr lang="en-US"/>
        </a:p>
      </dgm:t>
    </dgm:pt>
    <dgm:pt modelId="{FA860F72-C115-445D-812C-5240165CDEFA}" type="sibTrans" cxnId="{5F608708-0D7B-4BF8-97EB-8022FD35888F}">
      <dgm:prSet/>
      <dgm:spPr/>
      <dgm:t>
        <a:bodyPr/>
        <a:lstStyle/>
        <a:p>
          <a:endParaRPr lang="en-US"/>
        </a:p>
      </dgm:t>
    </dgm:pt>
    <dgm:pt modelId="{13D8F1BD-6678-4938-B344-7F2D924E952A}">
      <dgm:prSet/>
      <dgm:spPr/>
      <dgm:t>
        <a:bodyPr/>
        <a:lstStyle/>
        <a:p>
          <a:r>
            <a:rPr lang="nb-NO">
              <a:solidFill>
                <a:schemeClr val="bg1"/>
              </a:solidFill>
            </a:rPr>
            <a:t>USHT dekker lisens 430 pr person om man melder seg på i år</a:t>
          </a:r>
          <a:endParaRPr lang="en-US">
            <a:solidFill>
              <a:schemeClr val="bg1"/>
            </a:solidFill>
          </a:endParaRPr>
        </a:p>
      </dgm:t>
    </dgm:pt>
    <dgm:pt modelId="{FCAE890D-C8ED-4952-B82F-6D8CE3546AA4}" type="parTrans" cxnId="{A3345491-5CF0-4812-BBC3-6EB0669F01FF}">
      <dgm:prSet/>
      <dgm:spPr/>
      <dgm:t>
        <a:bodyPr/>
        <a:lstStyle/>
        <a:p>
          <a:endParaRPr lang="en-US"/>
        </a:p>
      </dgm:t>
    </dgm:pt>
    <dgm:pt modelId="{F3EEE979-1C44-48FB-8339-318A68AE4882}" type="sibTrans" cxnId="{A3345491-5CF0-4812-BBC3-6EB0669F01FF}">
      <dgm:prSet/>
      <dgm:spPr/>
      <dgm:t>
        <a:bodyPr/>
        <a:lstStyle/>
        <a:p>
          <a:endParaRPr lang="en-US"/>
        </a:p>
      </dgm:t>
    </dgm:pt>
    <dgm:pt modelId="{77BA836B-3877-419E-BA9F-734BD70624C1}">
      <dgm:prSet/>
      <dgm:spPr/>
      <dgm:t>
        <a:bodyPr/>
        <a:lstStyle/>
        <a:p>
          <a:r>
            <a:rPr lang="nb-NO">
              <a:solidFill>
                <a:schemeClr val="bg1"/>
              </a:solidFill>
            </a:rPr>
            <a:t>Noe for kommunene i nettverket?</a:t>
          </a:r>
          <a:endParaRPr lang="en-US">
            <a:solidFill>
              <a:schemeClr val="bg1"/>
            </a:solidFill>
          </a:endParaRPr>
        </a:p>
      </dgm:t>
    </dgm:pt>
    <dgm:pt modelId="{61EBA0F0-468C-4154-984A-9960BE8488AD}" type="parTrans" cxnId="{7029897C-EAE3-4E7C-BF03-935EBC723072}">
      <dgm:prSet/>
      <dgm:spPr/>
      <dgm:t>
        <a:bodyPr/>
        <a:lstStyle/>
        <a:p>
          <a:endParaRPr lang="en-US"/>
        </a:p>
      </dgm:t>
    </dgm:pt>
    <dgm:pt modelId="{2E0D2256-7C6C-4ADC-8D78-F418DD45A233}" type="sibTrans" cxnId="{7029897C-EAE3-4E7C-BF03-935EBC723072}">
      <dgm:prSet/>
      <dgm:spPr/>
      <dgm:t>
        <a:bodyPr/>
        <a:lstStyle/>
        <a:p>
          <a:endParaRPr lang="en-US"/>
        </a:p>
      </dgm:t>
    </dgm:pt>
    <dgm:pt modelId="{BC6F3AC2-E892-4D87-958C-FB24435EE2D0}">
      <dgm:prSet/>
      <dgm:spPr/>
      <dgm:t>
        <a:bodyPr/>
        <a:lstStyle/>
        <a:p>
          <a:r>
            <a:rPr lang="nb-NO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Nyhetsbrev fra Utviklingssenteret i Nordland.msg</a:t>
          </a:r>
          <a:endParaRPr lang="en-US">
            <a:solidFill>
              <a:schemeClr val="bg1"/>
            </a:solidFill>
          </a:endParaRPr>
        </a:p>
      </dgm:t>
    </dgm:pt>
    <dgm:pt modelId="{93A39CE6-9343-4EA1-B9B9-993DD5B89971}" type="parTrans" cxnId="{F7AB683D-7A29-41CA-85DE-2920A862E6E9}">
      <dgm:prSet/>
      <dgm:spPr/>
      <dgm:t>
        <a:bodyPr/>
        <a:lstStyle/>
        <a:p>
          <a:endParaRPr lang="en-US"/>
        </a:p>
      </dgm:t>
    </dgm:pt>
    <dgm:pt modelId="{FE88DED6-C0AF-4230-B360-AA4E06E4C556}" type="sibTrans" cxnId="{F7AB683D-7A29-41CA-85DE-2920A862E6E9}">
      <dgm:prSet/>
      <dgm:spPr/>
      <dgm:t>
        <a:bodyPr/>
        <a:lstStyle/>
        <a:p>
          <a:endParaRPr lang="en-US"/>
        </a:p>
      </dgm:t>
    </dgm:pt>
    <dgm:pt modelId="{660EE38B-318A-C449-A58D-2DE060477ADB}" type="pres">
      <dgm:prSet presAssocID="{9BBD7267-794E-40C8-8995-B9115A667E1D}" presName="matrix" presStyleCnt="0">
        <dgm:presLayoutVars>
          <dgm:chMax val="1"/>
          <dgm:dir/>
          <dgm:resizeHandles val="exact"/>
        </dgm:presLayoutVars>
      </dgm:prSet>
      <dgm:spPr/>
    </dgm:pt>
    <dgm:pt modelId="{89DF891A-F2BC-B44D-950D-F9962F09CBC1}" type="pres">
      <dgm:prSet presAssocID="{9BBD7267-794E-40C8-8995-B9115A667E1D}" presName="diamond" presStyleLbl="bgShp" presStyleIdx="0" presStyleCnt="1"/>
      <dgm:spPr/>
    </dgm:pt>
    <dgm:pt modelId="{9545FF11-10EB-BE40-B8F5-56B6D8C7675B}" type="pres">
      <dgm:prSet presAssocID="{9BBD7267-794E-40C8-8995-B9115A667E1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BE0699-1F79-B048-B590-7C18FE4492E4}" type="pres">
      <dgm:prSet presAssocID="{9BBD7267-794E-40C8-8995-B9115A667E1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9CD19D-B7D0-2F40-B7C4-360EDB2B2730}" type="pres">
      <dgm:prSet presAssocID="{9BBD7267-794E-40C8-8995-B9115A667E1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75841F-3449-794B-BD6D-3735480E848A}" type="pres">
      <dgm:prSet presAssocID="{9BBD7267-794E-40C8-8995-B9115A667E1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F608708-0D7B-4BF8-97EB-8022FD35888F}" srcId="{9BBD7267-794E-40C8-8995-B9115A667E1D}" destId="{263AC923-324E-4BBB-9092-6FD4C7083BFC}" srcOrd="0" destOrd="0" parTransId="{FF71C405-23DF-4388-89DE-A5EF11A29CF5}" sibTransId="{FA860F72-C115-445D-812C-5240165CDEFA}"/>
    <dgm:cxn modelId="{F7AB683D-7A29-41CA-85DE-2920A862E6E9}" srcId="{9BBD7267-794E-40C8-8995-B9115A667E1D}" destId="{BC6F3AC2-E892-4D87-958C-FB24435EE2D0}" srcOrd="3" destOrd="0" parTransId="{93A39CE6-9343-4EA1-B9B9-993DD5B89971}" sibTransId="{FE88DED6-C0AF-4230-B360-AA4E06E4C556}"/>
    <dgm:cxn modelId="{8FB71444-8EA8-BB43-8F85-DEE3A5B30F76}" type="presOf" srcId="{13D8F1BD-6678-4938-B344-7F2D924E952A}" destId="{D6BE0699-1F79-B048-B590-7C18FE4492E4}" srcOrd="0" destOrd="0" presId="urn:microsoft.com/office/officeart/2005/8/layout/matrix3"/>
    <dgm:cxn modelId="{7029897C-EAE3-4E7C-BF03-935EBC723072}" srcId="{9BBD7267-794E-40C8-8995-B9115A667E1D}" destId="{77BA836B-3877-419E-BA9F-734BD70624C1}" srcOrd="2" destOrd="0" parTransId="{61EBA0F0-468C-4154-984A-9960BE8488AD}" sibTransId="{2E0D2256-7C6C-4ADC-8D78-F418DD45A233}"/>
    <dgm:cxn modelId="{A3345491-5CF0-4812-BBC3-6EB0669F01FF}" srcId="{9BBD7267-794E-40C8-8995-B9115A667E1D}" destId="{13D8F1BD-6678-4938-B344-7F2D924E952A}" srcOrd="1" destOrd="0" parTransId="{FCAE890D-C8ED-4952-B82F-6D8CE3546AA4}" sibTransId="{F3EEE979-1C44-48FB-8339-318A68AE4882}"/>
    <dgm:cxn modelId="{D2C2CB9A-28BE-F24E-AF05-51298E3282A1}" type="presOf" srcId="{263AC923-324E-4BBB-9092-6FD4C7083BFC}" destId="{9545FF11-10EB-BE40-B8F5-56B6D8C7675B}" srcOrd="0" destOrd="0" presId="urn:microsoft.com/office/officeart/2005/8/layout/matrix3"/>
    <dgm:cxn modelId="{68587CB6-6361-774C-969C-77A0B828D393}" type="presOf" srcId="{9BBD7267-794E-40C8-8995-B9115A667E1D}" destId="{660EE38B-318A-C449-A58D-2DE060477ADB}" srcOrd="0" destOrd="0" presId="urn:microsoft.com/office/officeart/2005/8/layout/matrix3"/>
    <dgm:cxn modelId="{452A64D0-1C2C-F442-8FA9-CFA645BF1C76}" type="presOf" srcId="{77BA836B-3877-419E-BA9F-734BD70624C1}" destId="{4A9CD19D-B7D0-2F40-B7C4-360EDB2B2730}" srcOrd="0" destOrd="0" presId="urn:microsoft.com/office/officeart/2005/8/layout/matrix3"/>
    <dgm:cxn modelId="{D2C16AF4-EBD2-414D-A537-1DA005AF7F0D}" type="presOf" srcId="{BC6F3AC2-E892-4D87-958C-FB24435EE2D0}" destId="{3275841F-3449-794B-BD6D-3735480E848A}" srcOrd="0" destOrd="0" presId="urn:microsoft.com/office/officeart/2005/8/layout/matrix3"/>
    <dgm:cxn modelId="{8C1B6AD9-D2E1-1142-9E47-4078D0652739}" type="presParOf" srcId="{660EE38B-318A-C449-A58D-2DE060477ADB}" destId="{89DF891A-F2BC-B44D-950D-F9962F09CBC1}" srcOrd="0" destOrd="0" presId="urn:microsoft.com/office/officeart/2005/8/layout/matrix3"/>
    <dgm:cxn modelId="{560CF13D-0732-6F43-9521-13681B52A086}" type="presParOf" srcId="{660EE38B-318A-C449-A58D-2DE060477ADB}" destId="{9545FF11-10EB-BE40-B8F5-56B6D8C7675B}" srcOrd="1" destOrd="0" presId="urn:microsoft.com/office/officeart/2005/8/layout/matrix3"/>
    <dgm:cxn modelId="{63189EA8-5681-4F4F-8969-958145C785ED}" type="presParOf" srcId="{660EE38B-318A-C449-A58D-2DE060477ADB}" destId="{D6BE0699-1F79-B048-B590-7C18FE4492E4}" srcOrd="2" destOrd="0" presId="urn:microsoft.com/office/officeart/2005/8/layout/matrix3"/>
    <dgm:cxn modelId="{98576CF9-C697-4B42-BC30-1D164738D935}" type="presParOf" srcId="{660EE38B-318A-C449-A58D-2DE060477ADB}" destId="{4A9CD19D-B7D0-2F40-B7C4-360EDB2B2730}" srcOrd="3" destOrd="0" presId="urn:microsoft.com/office/officeart/2005/8/layout/matrix3"/>
    <dgm:cxn modelId="{80A1B3D0-C370-0F44-96A9-07AF673FD617}" type="presParOf" srcId="{660EE38B-318A-C449-A58D-2DE060477ADB}" destId="{3275841F-3449-794B-BD6D-3735480E84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360B8-6551-0F44-B083-83F03636F24F}">
      <dsp:nvSpPr>
        <dsp:cNvPr id="0" name=""/>
        <dsp:cNvSpPr/>
      </dsp:nvSpPr>
      <dsp:spPr>
        <a:xfrm>
          <a:off x="0" y="682352"/>
          <a:ext cx="6172199" cy="406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9031" tIns="791464" rIns="479031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800" kern="1200"/>
            <a:t>Prosedyren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800" kern="1200"/>
            <a:t>Oppgavefordelingen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800" kern="1200"/>
            <a:t>Forståelsen av oppgaven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3800" kern="1200"/>
            <a:t>Behov for lokale tilpassinger</a:t>
          </a:r>
          <a:endParaRPr lang="en-US" sz="3800" kern="1200"/>
        </a:p>
      </dsp:txBody>
      <dsp:txXfrm>
        <a:off x="0" y="682352"/>
        <a:ext cx="6172199" cy="4069800"/>
      </dsp:txXfrm>
    </dsp:sp>
    <dsp:sp modelId="{8331DB42-6D2B-0A4D-8EE1-6033B819BDE1}">
      <dsp:nvSpPr>
        <dsp:cNvPr id="0" name=""/>
        <dsp:cNvSpPr/>
      </dsp:nvSpPr>
      <dsp:spPr>
        <a:xfrm>
          <a:off x="308610" y="121472"/>
          <a:ext cx="4320540" cy="1121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Hva opplever dere?</a:t>
          </a:r>
          <a:endParaRPr lang="en-US" sz="3800" kern="1200"/>
        </a:p>
      </dsp:txBody>
      <dsp:txXfrm>
        <a:off x="363370" y="176232"/>
        <a:ext cx="4211020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F891A-F2BC-B44D-950D-F9962F09CBC1}">
      <dsp:nvSpPr>
        <dsp:cNvPr id="0" name=""/>
        <dsp:cNvSpPr/>
      </dsp:nvSpPr>
      <dsp:spPr>
        <a:xfrm>
          <a:off x="1054026" y="0"/>
          <a:ext cx="5742855" cy="574285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5FF11-10EB-BE40-B8F5-56B6D8C7675B}">
      <dsp:nvSpPr>
        <dsp:cNvPr id="0" name=""/>
        <dsp:cNvSpPr/>
      </dsp:nvSpPr>
      <dsp:spPr>
        <a:xfrm>
          <a:off x="1599597" y="545571"/>
          <a:ext cx="2239713" cy="22397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opplæringspakke - Høgskolen i Innlandet</a:t>
          </a:r>
          <a:endParaRPr lang="en-US" sz="2000" kern="1200">
            <a:solidFill>
              <a:schemeClr val="bg1"/>
            </a:solidFill>
          </a:endParaRPr>
        </a:p>
      </dsp:txBody>
      <dsp:txXfrm>
        <a:off x="1708931" y="654905"/>
        <a:ext cx="2021045" cy="2021045"/>
      </dsp:txXfrm>
    </dsp:sp>
    <dsp:sp modelId="{D6BE0699-1F79-B048-B590-7C18FE4492E4}">
      <dsp:nvSpPr>
        <dsp:cNvPr id="0" name=""/>
        <dsp:cNvSpPr/>
      </dsp:nvSpPr>
      <dsp:spPr>
        <a:xfrm>
          <a:off x="4011596" y="545571"/>
          <a:ext cx="2239713" cy="22397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solidFill>
                <a:schemeClr val="bg1"/>
              </a:solidFill>
            </a:rPr>
            <a:t>USHT dekker lisens 430 pr person om man melder seg på i år</a:t>
          </a:r>
          <a:endParaRPr lang="en-US" sz="2000" kern="1200">
            <a:solidFill>
              <a:schemeClr val="bg1"/>
            </a:solidFill>
          </a:endParaRPr>
        </a:p>
      </dsp:txBody>
      <dsp:txXfrm>
        <a:off x="4120930" y="654905"/>
        <a:ext cx="2021045" cy="2021045"/>
      </dsp:txXfrm>
    </dsp:sp>
    <dsp:sp modelId="{4A9CD19D-B7D0-2F40-B7C4-360EDB2B2730}">
      <dsp:nvSpPr>
        <dsp:cNvPr id="0" name=""/>
        <dsp:cNvSpPr/>
      </dsp:nvSpPr>
      <dsp:spPr>
        <a:xfrm>
          <a:off x="1599597" y="2957570"/>
          <a:ext cx="2239713" cy="22397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solidFill>
                <a:schemeClr val="bg1"/>
              </a:solidFill>
            </a:rPr>
            <a:t>Noe for kommunene i nettverket?</a:t>
          </a:r>
          <a:endParaRPr lang="en-US" sz="2000" kern="1200">
            <a:solidFill>
              <a:schemeClr val="bg1"/>
            </a:solidFill>
          </a:endParaRPr>
        </a:p>
      </dsp:txBody>
      <dsp:txXfrm>
        <a:off x="1708931" y="3066904"/>
        <a:ext cx="2021045" cy="2021045"/>
      </dsp:txXfrm>
    </dsp:sp>
    <dsp:sp modelId="{3275841F-3449-794B-BD6D-3735480E848A}">
      <dsp:nvSpPr>
        <dsp:cNvPr id="0" name=""/>
        <dsp:cNvSpPr/>
      </dsp:nvSpPr>
      <dsp:spPr>
        <a:xfrm>
          <a:off x="4011596" y="2957570"/>
          <a:ext cx="2239713" cy="22397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Nyhetsbrev fra Utviklingssenteret i Nordland.msg</a:t>
          </a:r>
          <a:endParaRPr lang="en-US" sz="2000" kern="1200">
            <a:solidFill>
              <a:schemeClr val="bg1"/>
            </a:solidFill>
          </a:endParaRPr>
        </a:p>
      </dsp:txBody>
      <dsp:txXfrm>
        <a:off x="4120930" y="3066904"/>
        <a:ext cx="2021045" cy="202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1ECB-BC8A-1846-B10B-8867BA859284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60EB-2B53-0B4C-A40B-DFFBC6BB91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9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uske.kommune.no/aarets-sykepleier-i-nordland-kaaret.6624686-501836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ea typeface="+mn-lt"/>
                <a:cs typeface="+mn-lt"/>
                <a:hlinkClick r:id="rId3"/>
              </a:rPr>
              <a:t>https://www.fauske.kommune.no/aarets-sykepleier-i-nordland-kaaret.6624686-501836.html</a:t>
            </a:r>
            <a:endParaRPr lang="nb-NO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ea typeface="+mn-lt"/>
                <a:cs typeface="+mn-lt"/>
              </a:rPr>
              <a:t>https://saltenposten.no/nyheter/helg/a-kunne-hjelpe-noen-er-en-stor-gevinst/19.36621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04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12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85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8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1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2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8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49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5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60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3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17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8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82FB-D78E-4F8F-AA04-331575F88F58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digipro-helse.no/meldingsflyt-mellom-hf-og-kommunene.450431.no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igipro-helse.no/pakkeforloep-hjem-for-pasienter-med-kreft.597654.n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igipro-helse.no/pakkeforloep-hjem-for-pasienter-med-kreft.597654.no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tekst, innendørs, elektronikk, skjermbilde&#10;&#10;Automatisk generert beskrivelse">
            <a:extLst>
              <a:ext uri="{FF2B5EF4-FFF2-40B4-BE49-F238E27FC236}">
                <a16:creationId xmlns:a16="http://schemas.microsoft.com/office/drawing/2014/main" id="{3121DD24-42A0-53F9-E6C6-90011458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b="569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855A9F1-0EA9-5537-EDDF-8EFD0932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>
                <a:solidFill>
                  <a:srgbClr val="FFFFFF"/>
                </a:solidFill>
              </a:rPr>
              <a:t>Digipro Helse AS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922459-B3F8-9DE5-9B16-701ACC98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0">
                <a:solidFill>
                  <a:srgbClr val="FFFFFF"/>
                </a:solidFill>
                <a:effectLst/>
                <a:latin typeface="+mj-lt"/>
              </a:rPr>
              <a:t>Målsetting</a:t>
            </a:r>
          </a:p>
          <a:p>
            <a:pPr marL="0" indent="0">
              <a:buNone/>
            </a:pPr>
            <a:r>
              <a:rPr lang="nb-NO" sz="2200" b="1" i="0">
                <a:solidFill>
                  <a:srgbClr val="FFFFFF"/>
                </a:solidFill>
                <a:effectLst/>
                <a:latin typeface="+mj-lt"/>
              </a:rPr>
              <a:t>Gjøre hverdagen enklere for ansatte og ledere i helsetjenesten</a:t>
            </a:r>
          </a:p>
        </p:txBody>
      </p:sp>
    </p:spTree>
    <p:extLst>
      <p:ext uri="{BB962C8B-B14F-4D97-AF65-F5344CB8AC3E}">
        <p14:creationId xmlns:p14="http://schemas.microsoft.com/office/powerpoint/2010/main" val="146026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8EF0AF-CD74-3DC3-172E-465BF5A1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err="1"/>
              <a:t>Lunch</a:t>
            </a:r>
            <a:endParaRPr lang="nb-NO"/>
          </a:p>
        </p:txBody>
      </p:sp>
      <p:pic>
        <p:nvPicPr>
          <p:cNvPr id="2050" name="Picture 2" descr="Pannekaker, Lønnesirup, Bringebær">
            <a:extLst>
              <a:ext uri="{FF2B5EF4-FFF2-40B4-BE49-F238E27FC236}">
                <a16:creationId xmlns:a16="http://schemas.microsoft.com/office/drawing/2014/main" id="{9E4B8799-D88F-28BB-7DBE-8C2015C1B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 b="17023"/>
          <a:stretch/>
        </p:blipFill>
        <p:spPr bwMode="auto">
          <a:xfrm>
            <a:off x="865462" y="1445332"/>
            <a:ext cx="10515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C5F034-93DB-E408-35F9-F185D38B6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7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10214-E231-CDCF-8FB1-61E028D8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Gruppearbeid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DD6147-DF34-B47E-752D-AB98ECDDC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/>
              <a:t>Hva tenker dere etter innspillene fra tildeling og legekontor?</a:t>
            </a:r>
          </a:p>
          <a:p>
            <a:r>
              <a:rPr lang="nb-NO"/>
              <a:t>Lokale tilpassinger</a:t>
            </a:r>
          </a:p>
          <a:p>
            <a:r>
              <a:rPr lang="nb-NO"/>
              <a:t>Egne tanker</a:t>
            </a:r>
          </a:p>
          <a:p>
            <a:r>
              <a:rPr lang="nb-NO"/>
              <a:t>Gjennomgang av skjemaene og refleksjoner rundt dem</a:t>
            </a:r>
          </a:p>
        </p:txBody>
      </p:sp>
      <p:pic>
        <p:nvPicPr>
          <p:cNvPr id="3074" name="Picture 2" descr="Mennesker, Gruppe, Venner">
            <a:extLst>
              <a:ext uri="{FF2B5EF4-FFF2-40B4-BE49-F238E27FC236}">
                <a16:creationId xmlns:a16="http://schemas.microsoft.com/office/drawing/2014/main" id="{F636D0EB-2E68-DC91-7D3D-41F47EA9A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12486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B044CA8-1B07-0E3E-C704-7CE4CE21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6D432860-4FA5-AC83-1696-B89D72776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872676"/>
              </p:ext>
            </p:extLst>
          </p:nvPr>
        </p:nvGraphicFramePr>
        <p:xfrm>
          <a:off x="3703782" y="434109"/>
          <a:ext cx="7850908" cy="574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tartside">
            <a:extLst>
              <a:ext uri="{FF2B5EF4-FFF2-40B4-BE49-F238E27FC236}">
                <a16:creationId xmlns:a16="http://schemas.microsoft.com/office/drawing/2014/main" id="{17D18C89-E3BA-137D-F155-E8211E56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6" y="5965186"/>
            <a:ext cx="4544289" cy="8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3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14B7A9-D3F7-3794-9FA5-4394A957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Bruk av PLO meldinger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97E97-CDFA-E532-C7DE-8A5E852F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/>
              <a:t>Hvordan benytter dere </a:t>
            </a:r>
            <a:r>
              <a:rPr lang="nb-NO" dirty="0">
                <a:hlinkClick r:id="rId2"/>
              </a:rPr>
              <a:t>PLO til kommunikasjon</a:t>
            </a:r>
            <a:endParaRPr lang="nb-NO" dirty="0"/>
          </a:p>
          <a:p>
            <a:r>
              <a:rPr lang="nb-NO" dirty="0"/>
              <a:t>Case fra Fauske </a:t>
            </a:r>
          </a:p>
        </p:txBody>
      </p:sp>
      <p:pic>
        <p:nvPicPr>
          <p:cNvPr id="4098" name="Picture 2" descr="Notisbok, Kalender, Arrangør">
            <a:extLst>
              <a:ext uri="{FF2B5EF4-FFF2-40B4-BE49-F238E27FC236}">
                <a16:creationId xmlns:a16="http://schemas.microsoft.com/office/drawing/2014/main" id="{19B06840-6607-8B7B-BA96-0AF4E5B80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r="3946"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4750623-1AC8-72B8-DF82-05CF7E044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0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AE002-AC00-8F5E-E078-F3F9F80A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Digipro web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86719A-C2D4-2862-0667-6D64402C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Innkalling via kalender-NB Godta</a:t>
            </a:r>
          </a:p>
          <a:p>
            <a:r>
              <a:rPr lang="nb-NO"/>
              <a:t>Referat og PP på web</a:t>
            </a:r>
          </a:p>
          <a:p>
            <a:r>
              <a:rPr lang="nb-NO"/>
              <a:t>Planlagte møter på web</a:t>
            </a:r>
          </a:p>
        </p:txBody>
      </p:sp>
    </p:spTree>
    <p:extLst>
      <p:ext uri="{BB962C8B-B14F-4D97-AF65-F5344CB8AC3E}">
        <p14:creationId xmlns:p14="http://schemas.microsoft.com/office/powerpoint/2010/main" val="359492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CE430A-EFBB-A943-8E33-1F0C898DE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14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Digipro-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helse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Standardisering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kvalitetssikring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av alle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rutiner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prosedyrer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skjema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Plassholder for innhold 3">
            <a:extLst>
              <a:ext uri="{FF2B5EF4-FFF2-40B4-BE49-F238E27FC236}">
                <a16:creationId xmlns:a16="http://schemas.microsoft.com/office/drawing/2014/main" id="{A5ECBBB5-0900-4D17-9648-ED59F5C39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Nettsted&#10;&#10;Automatisk generert beskrivelse">
            <a:extLst>
              <a:ext uri="{FF2B5EF4-FFF2-40B4-BE49-F238E27FC236}">
                <a16:creationId xmlns:a16="http://schemas.microsoft.com/office/drawing/2014/main" id="{4C8C6D6C-B3BB-978C-332A-940D77C2A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8EA6F3-7613-494B-8312-022438C0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Plan for dagen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4A1A44E4-9243-2EAA-ECC8-3E350E20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2D88076-DE8B-CB84-D776-03B2FFC3D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523251"/>
              </p:ext>
            </p:extLst>
          </p:nvPr>
        </p:nvGraphicFramePr>
        <p:xfrm>
          <a:off x="922421" y="1744578"/>
          <a:ext cx="10268740" cy="38907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91727">
                  <a:extLst>
                    <a:ext uri="{9D8B030D-6E8A-4147-A177-3AD203B41FA5}">
                      <a16:colId xmlns:a16="http://schemas.microsoft.com/office/drawing/2014/main" val="1466245484"/>
                    </a:ext>
                  </a:extLst>
                </a:gridCol>
                <a:gridCol w="8277013">
                  <a:extLst>
                    <a:ext uri="{9D8B030D-6E8A-4147-A177-3AD203B41FA5}">
                      <a16:colId xmlns:a16="http://schemas.microsoft.com/office/drawing/2014/main" val="324876083"/>
                    </a:ext>
                  </a:extLst>
                </a:gridCol>
              </a:tblGrid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Kl. slett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Innhold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3777199797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10.00 – 10.55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Status i egen kommune</a:t>
                      </a:r>
                    </a:p>
                    <a:p>
                      <a:r>
                        <a:rPr lang="nb-NO" sz="2200"/>
                        <a:t>Pakkeforløp hjem for pasienter med kreft</a:t>
                      </a:r>
                    </a:p>
                    <a:p>
                      <a:pPr lvl="0">
                        <a:buNone/>
                      </a:pPr>
                      <a:r>
                        <a:rPr lang="nb-NO" sz="2200"/>
                        <a:t>Erfaringsdeling fra Hamarøy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3954594146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11.00 – 12.00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Start med presentasjon av prosedyren</a:t>
                      </a:r>
                    </a:p>
                    <a:p>
                      <a:r>
                        <a:rPr lang="nb-NO" sz="2200"/>
                        <a:t>Tildelingskontor og leger på teams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2653327468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12.00 – 12.50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Lunch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478011357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13.00 – 13.50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/>
                        <a:t>Prosedyre: Pakkeforløp hjem for pasienter med kreft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3661033636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14.00 – 15.00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Møteplan og videre prosess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18753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4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AA9EB-DABF-B0B0-667C-228D32A4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Hurra for Merete - årets sykepleier i Nordland</a:t>
            </a:r>
          </a:p>
        </p:txBody>
      </p:sp>
      <p:pic>
        <p:nvPicPr>
          <p:cNvPr id="1026" name="Picture 2" descr="Kvinne holder blomsterbukett og smiler">
            <a:extLst>
              <a:ext uri="{FF2B5EF4-FFF2-40B4-BE49-F238E27FC236}">
                <a16:creationId xmlns:a16="http://schemas.microsoft.com/office/drawing/2014/main" id="{8E202D28-675B-2F76-4FA1-A2F8FFA3A25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/>
        </p:blipFill>
        <p:spPr bwMode="auto">
          <a:xfrm>
            <a:off x="5212359" y="3929296"/>
            <a:ext cx="3325811" cy="2364229"/>
          </a:xfrm>
          <a:prstGeom prst="rect">
            <a:avLst/>
          </a:prstGeom>
          <a:noFill/>
        </p:spPr>
      </p:pic>
      <p:pic>
        <p:nvPicPr>
          <p:cNvPr id="4" name="Picture 2" descr="Årets sykepleier i nordland 2023&#10;&#10;Merete Hansen&#10;&#10;Kreftsykepleier Fauske kommune&#10;Portrett 14.oktober 2023&#10; Foto: Merete Hansen">
            <a:extLst>
              <a:ext uri="{FF2B5EF4-FFF2-40B4-BE49-F238E27FC236}">
                <a16:creationId xmlns:a16="http://schemas.microsoft.com/office/drawing/2014/main" id="{D9C023D6-5FF7-D9ED-9261-CB229DEB0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2" b="23716"/>
          <a:stretch/>
        </p:blipFill>
        <p:spPr bwMode="auto">
          <a:xfrm>
            <a:off x="8060618" y="1687866"/>
            <a:ext cx="3496381" cy="29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92664E6-805F-9503-F0E7-ABD05C949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71" y="1861868"/>
            <a:ext cx="4397101" cy="4178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0" i="1">
                <a:effectLst/>
              </a:rPr>
              <a:t>«Vi har en unik kollega. </a:t>
            </a:r>
            <a:br>
              <a:rPr lang="nb-NO" sz="2800" i="1"/>
            </a:br>
            <a:r>
              <a:rPr lang="nb-NO" sz="2800" b="0" i="1">
                <a:effectLst/>
              </a:rPr>
              <a:t>Hun er nesten vanskelig å beskrive, for hun må bare oppleves for den fantastiske personen hun er»</a:t>
            </a:r>
          </a:p>
          <a:p>
            <a:endParaRPr lang="nb-NO" i="1"/>
          </a:p>
        </p:txBody>
      </p:sp>
      <p:pic>
        <p:nvPicPr>
          <p:cNvPr id="9" name="Plassholder for innhold 3">
            <a:extLst>
              <a:ext uri="{FF2B5EF4-FFF2-40B4-BE49-F238E27FC236}">
                <a16:creationId xmlns:a16="http://schemas.microsoft.com/office/drawing/2014/main" id="{51F549AD-B004-DED8-33DA-00918595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01BAF-7307-7AD1-B5C3-4634FCA8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72" y="3885131"/>
            <a:ext cx="1263194" cy="15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3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8C4B5-42AD-5811-56B5-2D62F8F5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Status i egen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D9E77C-0999-EB56-51D2-3DB06E64A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/>
              <a:t>5 minutter per kommune</a:t>
            </a:r>
          </a:p>
        </p:txBody>
      </p:sp>
      <p:pic>
        <p:nvPicPr>
          <p:cNvPr id="1026" name="Picture 2" descr="Møte, Idémyldring, Virksomhet, Lagarbeid">
            <a:extLst>
              <a:ext uri="{FF2B5EF4-FFF2-40B4-BE49-F238E27FC236}">
                <a16:creationId xmlns:a16="http://schemas.microsoft.com/office/drawing/2014/main" id="{9055719C-7286-F2C5-7A29-C9F43572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6916"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C6E4651-4FE9-36D0-7FEC-0E2645289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DCAEB4-BCCD-4BEA-FD46-06E580FA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Erfaringsdeling fra Hamarøy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747CB0-4D70-A0EC-1621-746C45689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pic>
        <p:nvPicPr>
          <p:cNvPr id="4" name="Plassholder for innhold 4" descr="Et bilde som inneholder tekst, skjermbilde, programvare, Nettside&#10;&#10;Automatisk generert beskrivelse">
            <a:hlinkClick r:id="rId2"/>
            <a:extLst>
              <a:ext uri="{FF2B5EF4-FFF2-40B4-BE49-F238E27FC236}">
                <a16:creationId xmlns:a16="http://schemas.microsoft.com/office/drawing/2014/main" id="{5395A000-74CF-237F-9D9D-069E79763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9" b="31683"/>
          <a:stretch/>
        </p:blipFill>
        <p:spPr>
          <a:xfrm>
            <a:off x="486475" y="1530954"/>
            <a:ext cx="10633501" cy="4806604"/>
          </a:xfrm>
          <a:prstGeom prst="rect">
            <a:avLst/>
          </a:prstGeom>
          <a:noFill/>
        </p:spPr>
      </p:pic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0AE8382A-640F-825C-249D-7E279000F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pic>
        <p:nvPicPr>
          <p:cNvPr id="1026" name="Picture 2" descr="Våpen">
            <a:extLst>
              <a:ext uri="{FF2B5EF4-FFF2-40B4-BE49-F238E27FC236}">
                <a16:creationId xmlns:a16="http://schemas.microsoft.com/office/drawing/2014/main" id="{00A80E5C-BA57-687F-0DC1-C2DC3CA0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127" y="233721"/>
            <a:ext cx="1273523" cy="15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4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F03873-28A2-5933-8107-B06589AB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4267"/>
          </a:xfrm>
        </p:spPr>
        <p:txBody>
          <a:bodyPr anchor="b">
            <a:normAutofit/>
          </a:bodyPr>
          <a:lstStyle/>
          <a:p>
            <a:r>
              <a:rPr lang="nb-NO"/>
              <a:t>Status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BA3E6E-48DC-ED05-07AF-53D4336F7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4667"/>
            <a:ext cx="10133012" cy="5046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0" u="none" strike="noStrike">
                <a:effectLst/>
                <a:latin typeface="+mj-lt"/>
              </a:rPr>
              <a:t>I pakkeforløpet skal kommunen gjennomføre samhandlingspunkt 2 og 3. Melding om dette sendes på PLO til kommunen og/eller fastlegen. </a:t>
            </a:r>
          </a:p>
          <a:p>
            <a:pPr marL="0" indent="0">
              <a:buNone/>
            </a:pPr>
            <a:r>
              <a:rPr lang="nb-NO" sz="2800" i="0" u="none" strike="noStrike">
                <a:effectLst/>
                <a:latin typeface="+mj-lt"/>
              </a:rPr>
              <a:t>Kartleggingen skal i utgangspunktet gjennomføres av kreftkoordinator eller lignende funksjon i kommunen. </a:t>
            </a:r>
          </a:p>
          <a:p>
            <a:pPr marL="0" indent="0">
              <a:buNone/>
            </a:pPr>
            <a:r>
              <a:rPr lang="nb-NO" sz="2800" i="0" u="none" strike="noStrike">
                <a:effectLst/>
                <a:latin typeface="+mj-lt"/>
              </a:rPr>
              <a:t>I tilfeller der pasienten ikke ønsker at dette skal gjøres av kreftkoordinator, må samhandlingspunkt 2 og 3 gjennomføres av fastlege. </a:t>
            </a:r>
          </a:p>
          <a:p>
            <a:pPr marL="0" indent="0">
              <a:buNone/>
            </a:pPr>
            <a:r>
              <a:rPr lang="nb-NO" sz="2800" i="0" u="none" strike="noStrike">
                <a:effectLst/>
                <a:latin typeface="+mj-lt"/>
              </a:rPr>
              <a:t>Samhandlingspunktene kan utløse nye tjenester i kommunen og/eller behov for oppfølging av fastlege.</a:t>
            </a:r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1C73573C-82E3-1C16-1337-B5B03D40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 descr="Et bilde som inneholder tekst, Font, skjermbilde&#10;&#10;Automatisk generert beskrivelse">
            <a:hlinkClick r:id="rId2"/>
            <a:extLst>
              <a:ext uri="{FF2B5EF4-FFF2-40B4-BE49-F238E27FC236}">
                <a16:creationId xmlns:a16="http://schemas.microsoft.com/office/drawing/2014/main" id="{5BDA456C-929E-72B9-19DF-F3AB93BF3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/>
          <a:stretch/>
        </p:blipFill>
        <p:spPr>
          <a:xfrm>
            <a:off x="301625" y="68263"/>
            <a:ext cx="11484907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149639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36C017-466D-3A5A-C4C5-7964854F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b-NO" b="0" i="0" u="none" strike="noStrike">
                <a:effectLst/>
              </a:rPr>
              <a:t>Innspill fra tildelingskontor og fastleger</a:t>
            </a:r>
            <a:endParaRPr lang="nb-NO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4729227-0F17-D06C-E719-88BC5F6B0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116B349-5052-B358-40F4-DA6AE9A11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4710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0D5548D-2C63-6DC8-919C-D896E9295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Ørjan ks snapp">
      <a:dk1>
        <a:srgbClr val="186B83"/>
      </a:dk1>
      <a:lt1>
        <a:srgbClr val="FFFFFF"/>
      </a:lt1>
      <a:dk2>
        <a:srgbClr val="28616E"/>
      </a:dk2>
      <a:lt2>
        <a:srgbClr val="E7E6E6"/>
      </a:lt2>
      <a:accent1>
        <a:srgbClr val="2F9BB1"/>
      </a:accent1>
      <a:accent2>
        <a:srgbClr val="FF2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D3C17D"/>
      </a:accent6>
      <a:hlink>
        <a:srgbClr val="156270"/>
      </a:hlink>
      <a:folHlink>
        <a:srgbClr val="00B4B7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sempel, Altahaug mal Digipro-Helse 23" id="{EEF4A7ED-D2F0-5840-B3F7-2D93AEC0102F}" vid="{7C07B132-B0FA-0D4F-A73B-FE10818B3C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3" ma:contentTypeDescription="Opprett et nytt dokument." ma:contentTypeScope="" ma:versionID="c5ea425c44019411f05ac3adee692634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5bd900c1877cf643aa7f4b7adf4c540a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F30DC-35C9-47AE-B93B-9940DDD6B9C2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93ED8A-E450-4F42-8133-27578528747D}">
  <ds:schemaRefs>
    <ds:schemaRef ds:uri="http://schemas.microsoft.com/office/2006/documentManagement/types"/>
    <ds:schemaRef ds:uri="http://schemas.microsoft.com/office/2006/metadata/properties"/>
    <ds:schemaRef ds:uri="2a8d9e46-68b7-4daf-8524-ee9df136561e"/>
    <ds:schemaRef ds:uri="http://www.w3.org/XML/1998/namespace"/>
    <ds:schemaRef ds:uri="31d70792-c3d0-41ce-998c-5cdcb8de4784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2C07BD-C623-44F9-A14F-2EF8EC5AA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helseuka høst Digipro-Helse 23</Template>
  <TotalTime>0</TotalTime>
  <Words>334</Words>
  <Application>Microsoft Office PowerPoint</Application>
  <PresentationFormat>Widescreen</PresentationFormat>
  <Paragraphs>59</Paragraphs>
  <Slides>15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Digipro Helse AS</vt:lpstr>
      <vt:lpstr>PowerPoint-presentasjon</vt:lpstr>
      <vt:lpstr>Plan for dagen</vt:lpstr>
      <vt:lpstr>Hurra for Merete - årets sykepleier i Nordland</vt:lpstr>
      <vt:lpstr>Status i egen kommune</vt:lpstr>
      <vt:lpstr>Erfaringsdeling fra Hamarøy</vt:lpstr>
      <vt:lpstr>Status</vt:lpstr>
      <vt:lpstr>PowerPoint-presentasjon</vt:lpstr>
      <vt:lpstr>Innspill fra tildelingskontor og fastleger</vt:lpstr>
      <vt:lpstr>Lunch</vt:lpstr>
      <vt:lpstr>Gruppearbeid</vt:lpstr>
      <vt:lpstr>PowerPoint-presentasjon</vt:lpstr>
      <vt:lpstr>Bruk av PLO meldinger</vt:lpstr>
      <vt:lpstr>Digipro web</vt:lpstr>
      <vt:lpstr>Digipro-helse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Digipro Helse AS</dc:title>
  <dc:creator>Hans-Richard Bråthen</dc:creator>
  <cp:lastModifiedBy>Hans-Richard Bråthen</cp:lastModifiedBy>
  <cp:revision>2</cp:revision>
  <dcterms:created xsi:type="dcterms:W3CDTF">2023-08-28T11:55:44Z</dcterms:created>
  <dcterms:modified xsi:type="dcterms:W3CDTF">2023-11-15T13:37:31Z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