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1548" r:id="rId5"/>
    <p:sldId id="456" r:id="rId6"/>
    <p:sldId id="1483" r:id="rId7"/>
    <p:sldId id="1230" r:id="rId8"/>
    <p:sldId id="1130" r:id="rId9"/>
    <p:sldId id="1364" r:id="rId10"/>
    <p:sldId id="1236" r:id="rId11"/>
    <p:sldId id="1287" r:id="rId12"/>
    <p:sldId id="1501" r:id="rId13"/>
    <p:sldId id="1499" r:id="rId14"/>
    <p:sldId id="1550" r:id="rId15"/>
    <p:sldId id="1242" r:id="rId16"/>
    <p:sldId id="1225" r:id="rId17"/>
    <p:sldId id="1290" r:id="rId18"/>
    <p:sldId id="259" r:id="rId19"/>
    <p:sldId id="1496" r:id="rId20"/>
    <p:sldId id="1560" r:id="rId21"/>
    <p:sldId id="1544" r:id="rId22"/>
    <p:sldId id="1558" r:id="rId23"/>
    <p:sldId id="1498" r:id="rId24"/>
    <p:sldId id="278" r:id="rId25"/>
    <p:sldId id="280" r:id="rId26"/>
    <p:sldId id="1054" r:id="rId27"/>
    <p:sldId id="276" r:id="rId28"/>
    <p:sldId id="277" r:id="rId29"/>
    <p:sldId id="279" r:id="rId30"/>
    <p:sldId id="281" r:id="rId31"/>
    <p:sldId id="282" r:id="rId32"/>
    <p:sldId id="1497" r:id="rId33"/>
    <p:sldId id="1528" r:id="rId34"/>
    <p:sldId id="1559" r:id="rId35"/>
    <p:sldId id="1513" r:id="rId36"/>
    <p:sldId id="293" r:id="rId37"/>
    <p:sldId id="403" r:id="rId38"/>
    <p:sldId id="260" r:id="rId39"/>
    <p:sldId id="566" r:id="rId40"/>
    <p:sldId id="1286" r:id="rId41"/>
    <p:sldId id="1138" r:id="rId42"/>
    <p:sldId id="1562" r:id="rId43"/>
  </p:sldIdLst>
  <p:sldSz cx="12192000" cy="6858000"/>
  <p:notesSz cx="7102475" cy="10233025"/>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 Halvdan Lenning" initials="JHL" lastIdx="1" clrIdx="0">
    <p:extLst>
      <p:ext uri="{19B8F6BF-5375-455C-9EA6-DF929625EA0E}">
        <p15:presenceInfo xmlns:p15="http://schemas.microsoft.com/office/powerpoint/2012/main" userId="Jon Halvdan Lenn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3C3"/>
    <a:srgbClr val="C5E0B4"/>
    <a:srgbClr val="B8DB77"/>
    <a:srgbClr val="B9D4ED"/>
    <a:srgbClr val="B7D7A6"/>
    <a:srgbClr val="E3FAB8"/>
    <a:srgbClr val="FDFBBC"/>
    <a:srgbClr val="D992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41" autoAdjust="0"/>
    <p:restoredTop sz="84825" autoAdjust="0"/>
  </p:normalViewPr>
  <p:slideViewPr>
    <p:cSldViewPr snapToGrid="0">
      <p:cViewPr varScale="1">
        <p:scale>
          <a:sx n="94" d="100"/>
          <a:sy n="94" d="100"/>
        </p:scale>
        <p:origin x="768" y="78"/>
      </p:cViewPr>
      <p:guideLst/>
    </p:cSldViewPr>
  </p:slideViewPr>
  <p:notesTextViewPr>
    <p:cViewPr>
      <p:scale>
        <a:sx n="3" d="2"/>
        <a:sy n="3" d="2"/>
      </p:scale>
      <p:origin x="0" y="0"/>
    </p:cViewPr>
  </p:notesTextViewPr>
  <p:sorterViewPr>
    <p:cViewPr varScale="1">
      <p:scale>
        <a:sx n="1" d="1"/>
        <a:sy n="1" d="1"/>
      </p:scale>
      <p:origin x="0" y="-8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AED33B-4110-41BD-ABC7-7DD6049FADFB}"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57B5D255-D761-4C07-9CC9-1D88119AC0C1}">
      <dgm:prSet/>
      <dgm:spPr/>
      <dgm:t>
        <a:bodyPr/>
        <a:lstStyle/>
        <a:p>
          <a:r>
            <a:rPr lang="nb-NO" b="0" i="0"/>
            <a:t>Hei. Har et barn som har det vanskelig på skolen fordi en av venninnene (!) bl.a hakker, retter på, baksnakker og stenger ute barnet mitt.</a:t>
          </a:r>
          <a:endParaRPr lang="en-US"/>
        </a:p>
      </dgm:t>
    </dgm:pt>
    <dgm:pt modelId="{56ADBDF7-A6E0-4F2A-9A96-2100FA3B6725}" type="parTrans" cxnId="{9A48DF7B-B92D-445A-BCA3-D96834032897}">
      <dgm:prSet/>
      <dgm:spPr/>
      <dgm:t>
        <a:bodyPr/>
        <a:lstStyle/>
        <a:p>
          <a:endParaRPr lang="en-US"/>
        </a:p>
      </dgm:t>
    </dgm:pt>
    <dgm:pt modelId="{78F140CC-3D3F-463F-AD58-8C770061DC80}" type="sibTrans" cxnId="{9A48DF7B-B92D-445A-BCA3-D96834032897}">
      <dgm:prSet/>
      <dgm:spPr/>
      <dgm:t>
        <a:bodyPr/>
        <a:lstStyle/>
        <a:p>
          <a:endParaRPr lang="en-US"/>
        </a:p>
      </dgm:t>
    </dgm:pt>
    <dgm:pt modelId="{129460F9-3492-427D-A03D-580C9EF8E63C}">
      <dgm:prSet/>
      <dgm:spPr/>
      <dgm:t>
        <a:bodyPr/>
        <a:lstStyle/>
        <a:p>
          <a:r>
            <a:rPr lang="nb-NO" b="0" i="0"/>
            <a:t>Jeg ønsker å snakke med deg om dette, da både jeg og min mann synes det er  vanskelig å definere hvor grensen for mobbing går. </a:t>
          </a:r>
          <a:endParaRPr lang="en-US"/>
        </a:p>
      </dgm:t>
    </dgm:pt>
    <dgm:pt modelId="{4C297DA1-F181-44B4-860B-4BA64E1DFDC6}" type="parTrans" cxnId="{4F14D013-A77B-4937-8AF6-6AFF1F439362}">
      <dgm:prSet/>
      <dgm:spPr/>
      <dgm:t>
        <a:bodyPr/>
        <a:lstStyle/>
        <a:p>
          <a:endParaRPr lang="en-US"/>
        </a:p>
      </dgm:t>
    </dgm:pt>
    <dgm:pt modelId="{113950AD-4C52-4F00-A133-EB09FF3D1AA7}" type="sibTrans" cxnId="{4F14D013-A77B-4937-8AF6-6AFF1F439362}">
      <dgm:prSet/>
      <dgm:spPr/>
      <dgm:t>
        <a:bodyPr/>
        <a:lstStyle/>
        <a:p>
          <a:endParaRPr lang="en-US"/>
        </a:p>
      </dgm:t>
    </dgm:pt>
    <dgm:pt modelId="{D68049A1-33C2-4013-8063-E5E9C6D954E4}">
      <dgm:prSet/>
      <dgm:spPr/>
      <dgm:t>
        <a:bodyPr/>
        <a:lstStyle/>
        <a:p>
          <a:r>
            <a:rPr lang="nb-NO" b="0" i="0"/>
            <a:t>Slik oppførsel som jeg nevner over er jo ‘vanlig’ blant spesielt jenter, men nå synes vi det går for langt til at vi bare skal la det gå. Hører fra deg. </a:t>
          </a:r>
          <a:endParaRPr lang="en-US"/>
        </a:p>
      </dgm:t>
    </dgm:pt>
    <dgm:pt modelId="{83CED643-9835-4FB9-9D56-A1B37D9669A6}" type="parTrans" cxnId="{6BA6117E-5809-42A7-89D0-600CE4FAF944}">
      <dgm:prSet/>
      <dgm:spPr/>
      <dgm:t>
        <a:bodyPr/>
        <a:lstStyle/>
        <a:p>
          <a:endParaRPr lang="en-US"/>
        </a:p>
      </dgm:t>
    </dgm:pt>
    <dgm:pt modelId="{5C1C1CE3-8245-4725-9513-D1046691F3B1}" type="sibTrans" cxnId="{6BA6117E-5809-42A7-89D0-600CE4FAF944}">
      <dgm:prSet/>
      <dgm:spPr/>
      <dgm:t>
        <a:bodyPr/>
        <a:lstStyle/>
        <a:p>
          <a:endParaRPr lang="en-US"/>
        </a:p>
      </dgm:t>
    </dgm:pt>
    <dgm:pt modelId="{186BFC80-D704-4C61-912B-ED266C77D5F9}">
      <dgm:prSet/>
      <dgm:spPr/>
      <dgm:t>
        <a:bodyPr/>
        <a:lstStyle/>
        <a:p>
          <a:r>
            <a:rPr lang="nb-NO"/>
            <a:t>Mor til jente 13 år</a:t>
          </a:r>
          <a:endParaRPr lang="en-US"/>
        </a:p>
      </dgm:t>
    </dgm:pt>
    <dgm:pt modelId="{0D4B8E24-D993-4425-AB60-66CDBA1363E3}" type="parTrans" cxnId="{B39B30F4-B51E-4956-9A99-A345397540C8}">
      <dgm:prSet/>
      <dgm:spPr/>
      <dgm:t>
        <a:bodyPr/>
        <a:lstStyle/>
        <a:p>
          <a:endParaRPr lang="en-US"/>
        </a:p>
      </dgm:t>
    </dgm:pt>
    <dgm:pt modelId="{F98710CC-D942-4735-9660-E3F9D9ABB0E1}" type="sibTrans" cxnId="{B39B30F4-B51E-4956-9A99-A345397540C8}">
      <dgm:prSet/>
      <dgm:spPr/>
      <dgm:t>
        <a:bodyPr/>
        <a:lstStyle/>
        <a:p>
          <a:endParaRPr lang="en-US"/>
        </a:p>
      </dgm:t>
    </dgm:pt>
    <dgm:pt modelId="{CD9B5FA8-805A-40E2-A067-8C395EA8110A}" type="pres">
      <dgm:prSet presAssocID="{A1AED33B-4110-41BD-ABC7-7DD6049FADFB}" presName="vert0" presStyleCnt="0">
        <dgm:presLayoutVars>
          <dgm:dir/>
          <dgm:animOne val="branch"/>
          <dgm:animLvl val="lvl"/>
        </dgm:presLayoutVars>
      </dgm:prSet>
      <dgm:spPr/>
    </dgm:pt>
    <dgm:pt modelId="{F076D5B2-F356-4F55-A288-314DE6A3CEA1}" type="pres">
      <dgm:prSet presAssocID="{57B5D255-D761-4C07-9CC9-1D88119AC0C1}" presName="thickLine" presStyleLbl="alignNode1" presStyleIdx="0" presStyleCnt="4"/>
      <dgm:spPr/>
    </dgm:pt>
    <dgm:pt modelId="{5872C1DD-4D90-4A74-BCB4-2DEAE613DF15}" type="pres">
      <dgm:prSet presAssocID="{57B5D255-D761-4C07-9CC9-1D88119AC0C1}" presName="horz1" presStyleCnt="0"/>
      <dgm:spPr/>
    </dgm:pt>
    <dgm:pt modelId="{EED9757B-9ADC-4FC6-9F60-EEB1A605449B}" type="pres">
      <dgm:prSet presAssocID="{57B5D255-D761-4C07-9CC9-1D88119AC0C1}" presName="tx1" presStyleLbl="revTx" presStyleIdx="0" presStyleCnt="4"/>
      <dgm:spPr/>
    </dgm:pt>
    <dgm:pt modelId="{F28E6E00-1E27-4B05-AE7C-1633F78FE3B8}" type="pres">
      <dgm:prSet presAssocID="{57B5D255-D761-4C07-9CC9-1D88119AC0C1}" presName="vert1" presStyleCnt="0"/>
      <dgm:spPr/>
    </dgm:pt>
    <dgm:pt modelId="{C2D0B08C-D1F8-49B7-9E12-75A342C6E0BF}" type="pres">
      <dgm:prSet presAssocID="{129460F9-3492-427D-A03D-580C9EF8E63C}" presName="thickLine" presStyleLbl="alignNode1" presStyleIdx="1" presStyleCnt="4"/>
      <dgm:spPr/>
    </dgm:pt>
    <dgm:pt modelId="{CF652880-E914-4634-9870-FB66578942CA}" type="pres">
      <dgm:prSet presAssocID="{129460F9-3492-427D-A03D-580C9EF8E63C}" presName="horz1" presStyleCnt="0"/>
      <dgm:spPr/>
    </dgm:pt>
    <dgm:pt modelId="{2EB17265-EC95-4196-B809-B823A0FE35E0}" type="pres">
      <dgm:prSet presAssocID="{129460F9-3492-427D-A03D-580C9EF8E63C}" presName="tx1" presStyleLbl="revTx" presStyleIdx="1" presStyleCnt="4"/>
      <dgm:spPr/>
    </dgm:pt>
    <dgm:pt modelId="{D6F34799-8CA9-43E3-B3D8-CE17B87A02B1}" type="pres">
      <dgm:prSet presAssocID="{129460F9-3492-427D-A03D-580C9EF8E63C}" presName="vert1" presStyleCnt="0"/>
      <dgm:spPr/>
    </dgm:pt>
    <dgm:pt modelId="{3DDC085F-B0B2-408A-901E-9307FD792EA7}" type="pres">
      <dgm:prSet presAssocID="{D68049A1-33C2-4013-8063-E5E9C6D954E4}" presName="thickLine" presStyleLbl="alignNode1" presStyleIdx="2" presStyleCnt="4"/>
      <dgm:spPr/>
    </dgm:pt>
    <dgm:pt modelId="{0EDB793E-01F5-46D6-BA24-9E5A3CBED2BA}" type="pres">
      <dgm:prSet presAssocID="{D68049A1-33C2-4013-8063-E5E9C6D954E4}" presName="horz1" presStyleCnt="0"/>
      <dgm:spPr/>
    </dgm:pt>
    <dgm:pt modelId="{E7B6C2DF-3B54-44D4-A530-1B197282E77B}" type="pres">
      <dgm:prSet presAssocID="{D68049A1-33C2-4013-8063-E5E9C6D954E4}" presName="tx1" presStyleLbl="revTx" presStyleIdx="2" presStyleCnt="4"/>
      <dgm:spPr/>
    </dgm:pt>
    <dgm:pt modelId="{AE55EFC5-AC31-44CC-9DD5-8C835E535E4C}" type="pres">
      <dgm:prSet presAssocID="{D68049A1-33C2-4013-8063-E5E9C6D954E4}" presName="vert1" presStyleCnt="0"/>
      <dgm:spPr/>
    </dgm:pt>
    <dgm:pt modelId="{CDC7E718-112D-471B-A0A9-B3481C10E23E}" type="pres">
      <dgm:prSet presAssocID="{186BFC80-D704-4C61-912B-ED266C77D5F9}" presName="thickLine" presStyleLbl="alignNode1" presStyleIdx="3" presStyleCnt="4"/>
      <dgm:spPr/>
    </dgm:pt>
    <dgm:pt modelId="{435E0FC2-939A-4FD1-9567-8699E16DC40C}" type="pres">
      <dgm:prSet presAssocID="{186BFC80-D704-4C61-912B-ED266C77D5F9}" presName="horz1" presStyleCnt="0"/>
      <dgm:spPr/>
    </dgm:pt>
    <dgm:pt modelId="{4A16B646-2CD4-4F0D-B2E1-6C3B6652D2D8}" type="pres">
      <dgm:prSet presAssocID="{186BFC80-D704-4C61-912B-ED266C77D5F9}" presName="tx1" presStyleLbl="revTx" presStyleIdx="3" presStyleCnt="4"/>
      <dgm:spPr/>
    </dgm:pt>
    <dgm:pt modelId="{65173026-3162-46B0-8DFC-E9E5D75BD51E}" type="pres">
      <dgm:prSet presAssocID="{186BFC80-D704-4C61-912B-ED266C77D5F9}" presName="vert1" presStyleCnt="0"/>
      <dgm:spPr/>
    </dgm:pt>
  </dgm:ptLst>
  <dgm:cxnLst>
    <dgm:cxn modelId="{4F14D013-A77B-4937-8AF6-6AFF1F439362}" srcId="{A1AED33B-4110-41BD-ABC7-7DD6049FADFB}" destId="{129460F9-3492-427D-A03D-580C9EF8E63C}" srcOrd="1" destOrd="0" parTransId="{4C297DA1-F181-44B4-860B-4BA64E1DFDC6}" sibTransId="{113950AD-4C52-4F00-A133-EB09FF3D1AA7}"/>
    <dgm:cxn modelId="{2E723025-7A20-4BC3-BB6D-AAFD8E7D5FF1}" type="presOf" srcId="{A1AED33B-4110-41BD-ABC7-7DD6049FADFB}" destId="{CD9B5FA8-805A-40E2-A067-8C395EA8110A}" srcOrd="0" destOrd="0" presId="urn:microsoft.com/office/officeart/2008/layout/LinedList"/>
    <dgm:cxn modelId="{B8F79458-7F2D-4A65-ABE7-26DB308D59B8}" type="presOf" srcId="{129460F9-3492-427D-A03D-580C9EF8E63C}" destId="{2EB17265-EC95-4196-B809-B823A0FE35E0}" srcOrd="0" destOrd="0" presId="urn:microsoft.com/office/officeart/2008/layout/LinedList"/>
    <dgm:cxn modelId="{9A48DF7B-B92D-445A-BCA3-D96834032897}" srcId="{A1AED33B-4110-41BD-ABC7-7DD6049FADFB}" destId="{57B5D255-D761-4C07-9CC9-1D88119AC0C1}" srcOrd="0" destOrd="0" parTransId="{56ADBDF7-A6E0-4F2A-9A96-2100FA3B6725}" sibTransId="{78F140CC-3D3F-463F-AD58-8C770061DC80}"/>
    <dgm:cxn modelId="{6BA6117E-5809-42A7-89D0-600CE4FAF944}" srcId="{A1AED33B-4110-41BD-ABC7-7DD6049FADFB}" destId="{D68049A1-33C2-4013-8063-E5E9C6D954E4}" srcOrd="2" destOrd="0" parTransId="{83CED643-9835-4FB9-9D56-A1B37D9669A6}" sibTransId="{5C1C1CE3-8245-4725-9513-D1046691F3B1}"/>
    <dgm:cxn modelId="{2BAF3BA3-A0DC-45EC-BDAC-1DFC0450236E}" type="presOf" srcId="{D68049A1-33C2-4013-8063-E5E9C6D954E4}" destId="{E7B6C2DF-3B54-44D4-A530-1B197282E77B}" srcOrd="0" destOrd="0" presId="urn:microsoft.com/office/officeart/2008/layout/LinedList"/>
    <dgm:cxn modelId="{9672A7AC-BCE9-48BB-A2F0-1040F07725A3}" type="presOf" srcId="{186BFC80-D704-4C61-912B-ED266C77D5F9}" destId="{4A16B646-2CD4-4F0D-B2E1-6C3B6652D2D8}" srcOrd="0" destOrd="0" presId="urn:microsoft.com/office/officeart/2008/layout/LinedList"/>
    <dgm:cxn modelId="{B39B30F4-B51E-4956-9A99-A345397540C8}" srcId="{A1AED33B-4110-41BD-ABC7-7DD6049FADFB}" destId="{186BFC80-D704-4C61-912B-ED266C77D5F9}" srcOrd="3" destOrd="0" parTransId="{0D4B8E24-D993-4425-AB60-66CDBA1363E3}" sibTransId="{F98710CC-D942-4735-9660-E3F9D9ABB0E1}"/>
    <dgm:cxn modelId="{A56A4DFD-E200-4B2E-8656-A6DA4CBC4A48}" type="presOf" srcId="{57B5D255-D761-4C07-9CC9-1D88119AC0C1}" destId="{EED9757B-9ADC-4FC6-9F60-EEB1A605449B}" srcOrd="0" destOrd="0" presId="urn:microsoft.com/office/officeart/2008/layout/LinedList"/>
    <dgm:cxn modelId="{FD81EAC1-C5E8-48C1-A8BC-BBE842EAD164}" type="presParOf" srcId="{CD9B5FA8-805A-40E2-A067-8C395EA8110A}" destId="{F076D5B2-F356-4F55-A288-314DE6A3CEA1}" srcOrd="0" destOrd="0" presId="urn:microsoft.com/office/officeart/2008/layout/LinedList"/>
    <dgm:cxn modelId="{8DC2634D-976A-4C18-B19E-7F2EE0B27CF1}" type="presParOf" srcId="{CD9B5FA8-805A-40E2-A067-8C395EA8110A}" destId="{5872C1DD-4D90-4A74-BCB4-2DEAE613DF15}" srcOrd="1" destOrd="0" presId="urn:microsoft.com/office/officeart/2008/layout/LinedList"/>
    <dgm:cxn modelId="{AF66DEEE-A5AF-4FE1-A0B4-E87A13FD8D00}" type="presParOf" srcId="{5872C1DD-4D90-4A74-BCB4-2DEAE613DF15}" destId="{EED9757B-9ADC-4FC6-9F60-EEB1A605449B}" srcOrd="0" destOrd="0" presId="urn:microsoft.com/office/officeart/2008/layout/LinedList"/>
    <dgm:cxn modelId="{48EBA2CA-2CF5-4E50-A9F8-6F12585212AC}" type="presParOf" srcId="{5872C1DD-4D90-4A74-BCB4-2DEAE613DF15}" destId="{F28E6E00-1E27-4B05-AE7C-1633F78FE3B8}" srcOrd="1" destOrd="0" presId="urn:microsoft.com/office/officeart/2008/layout/LinedList"/>
    <dgm:cxn modelId="{2F9E72B3-54C5-4EAD-B11C-557199A6C7F8}" type="presParOf" srcId="{CD9B5FA8-805A-40E2-A067-8C395EA8110A}" destId="{C2D0B08C-D1F8-49B7-9E12-75A342C6E0BF}" srcOrd="2" destOrd="0" presId="urn:microsoft.com/office/officeart/2008/layout/LinedList"/>
    <dgm:cxn modelId="{3819C69D-9C3A-4914-B06B-B53FF97A367A}" type="presParOf" srcId="{CD9B5FA8-805A-40E2-A067-8C395EA8110A}" destId="{CF652880-E914-4634-9870-FB66578942CA}" srcOrd="3" destOrd="0" presId="urn:microsoft.com/office/officeart/2008/layout/LinedList"/>
    <dgm:cxn modelId="{27A4AA96-04E1-4600-B775-62EAC176832B}" type="presParOf" srcId="{CF652880-E914-4634-9870-FB66578942CA}" destId="{2EB17265-EC95-4196-B809-B823A0FE35E0}" srcOrd="0" destOrd="0" presId="urn:microsoft.com/office/officeart/2008/layout/LinedList"/>
    <dgm:cxn modelId="{DBD4C210-06E4-459C-8F43-612966282659}" type="presParOf" srcId="{CF652880-E914-4634-9870-FB66578942CA}" destId="{D6F34799-8CA9-43E3-B3D8-CE17B87A02B1}" srcOrd="1" destOrd="0" presId="urn:microsoft.com/office/officeart/2008/layout/LinedList"/>
    <dgm:cxn modelId="{1F52581C-B8FC-4933-8D06-252DC2A55081}" type="presParOf" srcId="{CD9B5FA8-805A-40E2-A067-8C395EA8110A}" destId="{3DDC085F-B0B2-408A-901E-9307FD792EA7}" srcOrd="4" destOrd="0" presId="urn:microsoft.com/office/officeart/2008/layout/LinedList"/>
    <dgm:cxn modelId="{0F22E832-9C65-4932-A251-D681DD183417}" type="presParOf" srcId="{CD9B5FA8-805A-40E2-A067-8C395EA8110A}" destId="{0EDB793E-01F5-46D6-BA24-9E5A3CBED2BA}" srcOrd="5" destOrd="0" presId="urn:microsoft.com/office/officeart/2008/layout/LinedList"/>
    <dgm:cxn modelId="{05EB1162-822B-403A-ABE1-D5E3ED9CCF6E}" type="presParOf" srcId="{0EDB793E-01F5-46D6-BA24-9E5A3CBED2BA}" destId="{E7B6C2DF-3B54-44D4-A530-1B197282E77B}" srcOrd="0" destOrd="0" presId="urn:microsoft.com/office/officeart/2008/layout/LinedList"/>
    <dgm:cxn modelId="{25D505EC-B322-46DA-83B0-7097FF361853}" type="presParOf" srcId="{0EDB793E-01F5-46D6-BA24-9E5A3CBED2BA}" destId="{AE55EFC5-AC31-44CC-9DD5-8C835E535E4C}" srcOrd="1" destOrd="0" presId="urn:microsoft.com/office/officeart/2008/layout/LinedList"/>
    <dgm:cxn modelId="{570C0613-82B3-49A2-A233-E556DEAEC08B}" type="presParOf" srcId="{CD9B5FA8-805A-40E2-A067-8C395EA8110A}" destId="{CDC7E718-112D-471B-A0A9-B3481C10E23E}" srcOrd="6" destOrd="0" presId="urn:microsoft.com/office/officeart/2008/layout/LinedList"/>
    <dgm:cxn modelId="{7DE69035-E145-4919-8F8E-D3FD9F863225}" type="presParOf" srcId="{CD9B5FA8-805A-40E2-A067-8C395EA8110A}" destId="{435E0FC2-939A-4FD1-9567-8699E16DC40C}" srcOrd="7" destOrd="0" presId="urn:microsoft.com/office/officeart/2008/layout/LinedList"/>
    <dgm:cxn modelId="{8AC19B57-ECB1-4658-A7F9-BA49459E3A21}" type="presParOf" srcId="{435E0FC2-939A-4FD1-9567-8699E16DC40C}" destId="{4A16B646-2CD4-4F0D-B2E1-6C3B6652D2D8}" srcOrd="0" destOrd="0" presId="urn:microsoft.com/office/officeart/2008/layout/LinedList"/>
    <dgm:cxn modelId="{38327DCE-BA08-4B29-93B4-2F5FBDF795B4}" type="presParOf" srcId="{435E0FC2-939A-4FD1-9567-8699E16DC40C}" destId="{65173026-3162-46B0-8DFC-E9E5D75BD51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CE8854-D7A1-4836-8405-C05FFCDF5052}" type="doc">
      <dgm:prSet loTypeId="urn:microsoft.com/office/officeart/2005/8/layout/pyramid1" loCatId="pyramid" qsTypeId="urn:microsoft.com/office/officeart/2005/8/quickstyle/simple1" qsCatId="simple" csTypeId="urn:microsoft.com/office/officeart/2005/8/colors/accent1_2" csCatId="accent1" phldr="1"/>
      <dgm:spPr/>
    </dgm:pt>
    <dgm:pt modelId="{090A2F55-970C-470D-A507-5E3D595F2AB1}">
      <dgm:prSet phldrT="[Tekst]"/>
      <dgm:spPr>
        <a:solidFill>
          <a:schemeClr val="bg2">
            <a:lumMod val="25000"/>
          </a:schemeClr>
        </a:solidFill>
      </dgm:spPr>
      <dgm:t>
        <a:bodyPr/>
        <a:lstStyle/>
        <a:p>
          <a:endParaRPr lang="nb-NO" dirty="0">
            <a:solidFill>
              <a:schemeClr val="bg1"/>
            </a:solidFill>
          </a:endParaRPr>
        </a:p>
        <a:p>
          <a:endParaRPr lang="nb-NO" dirty="0">
            <a:solidFill>
              <a:schemeClr val="bg1"/>
            </a:solidFill>
          </a:endParaRPr>
        </a:p>
        <a:p>
          <a:r>
            <a:rPr lang="nb-NO" dirty="0">
              <a:solidFill>
                <a:schemeClr val="bg1"/>
              </a:solidFill>
            </a:rPr>
            <a:t>Mobbing</a:t>
          </a:r>
        </a:p>
      </dgm:t>
    </dgm:pt>
    <dgm:pt modelId="{6AAE7932-92BD-4842-B7E9-7F430917522A}" type="parTrans" cxnId="{55337FD1-F4C9-429E-9FCE-4EEA043F60EE}">
      <dgm:prSet/>
      <dgm:spPr/>
      <dgm:t>
        <a:bodyPr/>
        <a:lstStyle/>
        <a:p>
          <a:endParaRPr lang="nb-NO"/>
        </a:p>
      </dgm:t>
    </dgm:pt>
    <dgm:pt modelId="{47E67052-B622-4068-8D30-E8D252F846A9}" type="sibTrans" cxnId="{55337FD1-F4C9-429E-9FCE-4EEA043F60EE}">
      <dgm:prSet/>
      <dgm:spPr/>
      <dgm:t>
        <a:bodyPr/>
        <a:lstStyle/>
        <a:p>
          <a:endParaRPr lang="nb-NO"/>
        </a:p>
      </dgm:t>
    </dgm:pt>
    <dgm:pt modelId="{0120AFDB-22DD-4794-8188-B057E826DA9D}">
      <dgm:prSet phldrT="[Tekst]"/>
      <dgm:spPr>
        <a:solidFill>
          <a:schemeClr val="bg2">
            <a:lumMod val="50000"/>
          </a:schemeClr>
        </a:solidFill>
      </dgm:spPr>
      <dgm:t>
        <a:bodyPr/>
        <a:lstStyle/>
        <a:p>
          <a:r>
            <a:rPr lang="nb-NO" dirty="0">
              <a:solidFill>
                <a:schemeClr val="bg1"/>
              </a:solidFill>
            </a:rPr>
            <a:t>Redsel, utestengelser og krenkende utsagn.</a:t>
          </a:r>
        </a:p>
      </dgm:t>
    </dgm:pt>
    <dgm:pt modelId="{21CE4B9B-C41D-4D5B-A562-32778C395DD5}" type="parTrans" cxnId="{90BBF70E-B43F-4C11-8E30-D63060056F88}">
      <dgm:prSet/>
      <dgm:spPr/>
      <dgm:t>
        <a:bodyPr/>
        <a:lstStyle/>
        <a:p>
          <a:endParaRPr lang="nb-NO"/>
        </a:p>
      </dgm:t>
    </dgm:pt>
    <dgm:pt modelId="{CDCBF93C-F2DA-4F59-8EFA-A7D8D03A1529}" type="sibTrans" cxnId="{90BBF70E-B43F-4C11-8E30-D63060056F88}">
      <dgm:prSet/>
      <dgm:spPr/>
      <dgm:t>
        <a:bodyPr/>
        <a:lstStyle/>
        <a:p>
          <a:endParaRPr lang="nb-NO"/>
        </a:p>
      </dgm:t>
    </dgm:pt>
    <dgm:pt modelId="{392C2D9F-FE0D-4E5E-B32A-82F1F21AA870}">
      <dgm:prSet phldrT="[Tekst]"/>
      <dgm:spPr>
        <a:solidFill>
          <a:schemeClr val="bg2">
            <a:lumMod val="75000"/>
          </a:schemeClr>
        </a:solidFill>
      </dgm:spPr>
      <dgm:t>
        <a:bodyPr/>
        <a:lstStyle/>
        <a:p>
          <a:r>
            <a:rPr lang="nb-NO" dirty="0">
              <a:solidFill>
                <a:schemeClr val="tx1"/>
              </a:solidFill>
            </a:rPr>
            <a:t>Barne- og ungdomsgrupper med svak </a:t>
          </a:r>
          <a:r>
            <a:rPr lang="nb-NO" dirty="0" err="1">
              <a:solidFill>
                <a:schemeClr val="tx1"/>
              </a:solidFill>
            </a:rPr>
            <a:t>vi-følelse</a:t>
          </a:r>
          <a:r>
            <a:rPr lang="nb-NO" dirty="0">
              <a:solidFill>
                <a:schemeClr val="tx1"/>
              </a:solidFill>
            </a:rPr>
            <a:t>, mye erting og ufin språkbruk</a:t>
          </a:r>
        </a:p>
      </dgm:t>
    </dgm:pt>
    <dgm:pt modelId="{7D9B518F-7D10-4F4F-B313-EEBEAA3F235A}" type="parTrans" cxnId="{C5C08994-BBCB-4241-A61E-F446842737BF}">
      <dgm:prSet/>
      <dgm:spPr/>
      <dgm:t>
        <a:bodyPr/>
        <a:lstStyle/>
        <a:p>
          <a:endParaRPr lang="nb-NO"/>
        </a:p>
      </dgm:t>
    </dgm:pt>
    <dgm:pt modelId="{4DA9BF52-D7E8-4900-90FF-4DF527F84DDB}" type="sibTrans" cxnId="{C5C08994-BBCB-4241-A61E-F446842737BF}">
      <dgm:prSet/>
      <dgm:spPr/>
      <dgm:t>
        <a:bodyPr/>
        <a:lstStyle/>
        <a:p>
          <a:endParaRPr lang="nb-NO"/>
        </a:p>
      </dgm:t>
    </dgm:pt>
    <dgm:pt modelId="{800DF760-4BC1-495E-93CA-1C311737C466}">
      <dgm:prSet/>
      <dgm:spPr>
        <a:solidFill>
          <a:schemeClr val="bg2">
            <a:lumMod val="90000"/>
          </a:schemeClr>
        </a:solidFill>
      </dgm:spPr>
      <dgm:t>
        <a:bodyPr/>
        <a:lstStyle/>
        <a:p>
          <a:r>
            <a:rPr lang="nb-NO" dirty="0">
              <a:solidFill>
                <a:schemeClr val="tx1"/>
              </a:solidFill>
            </a:rPr>
            <a:t>Sviktende arbeid med normer, verdier, holdninger og grunnleggende forhold i organisasjonen og læringsmiljøet.</a:t>
          </a:r>
        </a:p>
      </dgm:t>
    </dgm:pt>
    <dgm:pt modelId="{70ECA3F4-05C9-44C6-B813-E36F1F7739E6}" type="parTrans" cxnId="{56703046-DA36-46EC-AA30-7C5233B53B58}">
      <dgm:prSet/>
      <dgm:spPr/>
      <dgm:t>
        <a:bodyPr/>
        <a:lstStyle/>
        <a:p>
          <a:endParaRPr lang="nb-NO"/>
        </a:p>
      </dgm:t>
    </dgm:pt>
    <dgm:pt modelId="{CA259655-43AA-451B-B2A0-B5BAB5B7E497}" type="sibTrans" cxnId="{56703046-DA36-46EC-AA30-7C5233B53B58}">
      <dgm:prSet/>
      <dgm:spPr/>
      <dgm:t>
        <a:bodyPr/>
        <a:lstStyle/>
        <a:p>
          <a:endParaRPr lang="nb-NO"/>
        </a:p>
      </dgm:t>
    </dgm:pt>
    <dgm:pt modelId="{3C3B7740-60C8-4940-9CC9-4A8A373CBBF4}" type="pres">
      <dgm:prSet presAssocID="{59CE8854-D7A1-4836-8405-C05FFCDF5052}" presName="Name0" presStyleCnt="0">
        <dgm:presLayoutVars>
          <dgm:dir/>
          <dgm:animLvl val="lvl"/>
          <dgm:resizeHandles val="exact"/>
        </dgm:presLayoutVars>
      </dgm:prSet>
      <dgm:spPr/>
    </dgm:pt>
    <dgm:pt modelId="{CBA345D9-DC2C-47E4-AFA2-93CE67A2D614}" type="pres">
      <dgm:prSet presAssocID="{090A2F55-970C-470D-A507-5E3D595F2AB1}" presName="Name8" presStyleCnt="0"/>
      <dgm:spPr/>
    </dgm:pt>
    <dgm:pt modelId="{E37408F6-939E-4665-B44A-71EE92B13E2C}" type="pres">
      <dgm:prSet presAssocID="{090A2F55-970C-470D-A507-5E3D595F2AB1}" presName="level" presStyleLbl="node1" presStyleIdx="0" presStyleCnt="4">
        <dgm:presLayoutVars>
          <dgm:chMax val="1"/>
          <dgm:bulletEnabled val="1"/>
        </dgm:presLayoutVars>
      </dgm:prSet>
      <dgm:spPr/>
    </dgm:pt>
    <dgm:pt modelId="{4D2F1CFF-F335-4825-A4A0-2530B893F36C}" type="pres">
      <dgm:prSet presAssocID="{090A2F55-970C-470D-A507-5E3D595F2AB1}" presName="levelTx" presStyleLbl="revTx" presStyleIdx="0" presStyleCnt="0">
        <dgm:presLayoutVars>
          <dgm:chMax val="1"/>
          <dgm:bulletEnabled val="1"/>
        </dgm:presLayoutVars>
      </dgm:prSet>
      <dgm:spPr/>
    </dgm:pt>
    <dgm:pt modelId="{8962FADC-3696-459B-830C-30234B0B23E8}" type="pres">
      <dgm:prSet presAssocID="{0120AFDB-22DD-4794-8188-B057E826DA9D}" presName="Name8" presStyleCnt="0"/>
      <dgm:spPr/>
    </dgm:pt>
    <dgm:pt modelId="{B5879EFA-53B9-4031-BBE3-180AC964A9DB}" type="pres">
      <dgm:prSet presAssocID="{0120AFDB-22DD-4794-8188-B057E826DA9D}" presName="level" presStyleLbl="node1" presStyleIdx="1" presStyleCnt="4">
        <dgm:presLayoutVars>
          <dgm:chMax val="1"/>
          <dgm:bulletEnabled val="1"/>
        </dgm:presLayoutVars>
      </dgm:prSet>
      <dgm:spPr/>
    </dgm:pt>
    <dgm:pt modelId="{128C08BF-AA29-4D70-9413-D24E6F138159}" type="pres">
      <dgm:prSet presAssocID="{0120AFDB-22DD-4794-8188-B057E826DA9D}" presName="levelTx" presStyleLbl="revTx" presStyleIdx="0" presStyleCnt="0">
        <dgm:presLayoutVars>
          <dgm:chMax val="1"/>
          <dgm:bulletEnabled val="1"/>
        </dgm:presLayoutVars>
      </dgm:prSet>
      <dgm:spPr/>
    </dgm:pt>
    <dgm:pt modelId="{C25984BE-3261-4414-8DE1-AC2AB1F1A345}" type="pres">
      <dgm:prSet presAssocID="{392C2D9F-FE0D-4E5E-B32A-82F1F21AA870}" presName="Name8" presStyleCnt="0"/>
      <dgm:spPr/>
    </dgm:pt>
    <dgm:pt modelId="{CD77B120-E5B0-4659-A835-C232F5C6AF6A}" type="pres">
      <dgm:prSet presAssocID="{392C2D9F-FE0D-4E5E-B32A-82F1F21AA870}" presName="level" presStyleLbl="node1" presStyleIdx="2" presStyleCnt="4">
        <dgm:presLayoutVars>
          <dgm:chMax val="1"/>
          <dgm:bulletEnabled val="1"/>
        </dgm:presLayoutVars>
      </dgm:prSet>
      <dgm:spPr/>
    </dgm:pt>
    <dgm:pt modelId="{B6FCAC2C-6BC5-4EBF-8487-21D9CED0BDC7}" type="pres">
      <dgm:prSet presAssocID="{392C2D9F-FE0D-4E5E-B32A-82F1F21AA870}" presName="levelTx" presStyleLbl="revTx" presStyleIdx="0" presStyleCnt="0">
        <dgm:presLayoutVars>
          <dgm:chMax val="1"/>
          <dgm:bulletEnabled val="1"/>
        </dgm:presLayoutVars>
      </dgm:prSet>
      <dgm:spPr/>
    </dgm:pt>
    <dgm:pt modelId="{99714DBA-0D69-4C68-BB88-833915AD8FE3}" type="pres">
      <dgm:prSet presAssocID="{800DF760-4BC1-495E-93CA-1C311737C466}" presName="Name8" presStyleCnt="0"/>
      <dgm:spPr/>
    </dgm:pt>
    <dgm:pt modelId="{98D3DB6B-066E-4FDD-87C7-84ED2EB811DB}" type="pres">
      <dgm:prSet presAssocID="{800DF760-4BC1-495E-93CA-1C311737C466}" presName="level" presStyleLbl="node1" presStyleIdx="3" presStyleCnt="4">
        <dgm:presLayoutVars>
          <dgm:chMax val="1"/>
          <dgm:bulletEnabled val="1"/>
        </dgm:presLayoutVars>
      </dgm:prSet>
      <dgm:spPr/>
    </dgm:pt>
    <dgm:pt modelId="{FA688147-95D2-4786-BDF6-2128EF881A56}" type="pres">
      <dgm:prSet presAssocID="{800DF760-4BC1-495E-93CA-1C311737C466}" presName="levelTx" presStyleLbl="revTx" presStyleIdx="0" presStyleCnt="0">
        <dgm:presLayoutVars>
          <dgm:chMax val="1"/>
          <dgm:bulletEnabled val="1"/>
        </dgm:presLayoutVars>
      </dgm:prSet>
      <dgm:spPr/>
    </dgm:pt>
  </dgm:ptLst>
  <dgm:cxnLst>
    <dgm:cxn modelId="{90BBF70E-B43F-4C11-8E30-D63060056F88}" srcId="{59CE8854-D7A1-4836-8405-C05FFCDF5052}" destId="{0120AFDB-22DD-4794-8188-B057E826DA9D}" srcOrd="1" destOrd="0" parTransId="{21CE4B9B-C41D-4D5B-A562-32778C395DD5}" sibTransId="{CDCBF93C-F2DA-4F59-8EFA-A7D8D03A1529}"/>
    <dgm:cxn modelId="{EBCCFB11-C8EA-4479-9DC9-8BCCFE0F615F}" type="presOf" srcId="{0120AFDB-22DD-4794-8188-B057E826DA9D}" destId="{B5879EFA-53B9-4031-BBE3-180AC964A9DB}" srcOrd="0" destOrd="0" presId="urn:microsoft.com/office/officeart/2005/8/layout/pyramid1"/>
    <dgm:cxn modelId="{EA676C14-2C65-46A3-8249-7DBC0DADAA7F}" type="presOf" srcId="{392C2D9F-FE0D-4E5E-B32A-82F1F21AA870}" destId="{CD77B120-E5B0-4659-A835-C232F5C6AF6A}" srcOrd="0" destOrd="0" presId="urn:microsoft.com/office/officeart/2005/8/layout/pyramid1"/>
    <dgm:cxn modelId="{6C803F2E-BFC8-4D1E-BAD7-FAD63524A977}" type="presOf" srcId="{090A2F55-970C-470D-A507-5E3D595F2AB1}" destId="{E37408F6-939E-4665-B44A-71EE92B13E2C}" srcOrd="0" destOrd="0" presId="urn:microsoft.com/office/officeart/2005/8/layout/pyramid1"/>
    <dgm:cxn modelId="{E4E2E03C-AE96-46CE-93E5-66483C5A2A5D}" type="presOf" srcId="{0120AFDB-22DD-4794-8188-B057E826DA9D}" destId="{128C08BF-AA29-4D70-9413-D24E6F138159}" srcOrd="1" destOrd="0" presId="urn:microsoft.com/office/officeart/2005/8/layout/pyramid1"/>
    <dgm:cxn modelId="{56703046-DA36-46EC-AA30-7C5233B53B58}" srcId="{59CE8854-D7A1-4836-8405-C05FFCDF5052}" destId="{800DF760-4BC1-495E-93CA-1C311737C466}" srcOrd="3" destOrd="0" parTransId="{70ECA3F4-05C9-44C6-B813-E36F1F7739E6}" sibTransId="{CA259655-43AA-451B-B2A0-B5BAB5B7E497}"/>
    <dgm:cxn modelId="{8353CE46-723F-4BA6-8BA4-E7CFFCE0D382}" type="presOf" srcId="{59CE8854-D7A1-4836-8405-C05FFCDF5052}" destId="{3C3B7740-60C8-4940-9CC9-4A8A373CBBF4}" srcOrd="0" destOrd="0" presId="urn:microsoft.com/office/officeart/2005/8/layout/pyramid1"/>
    <dgm:cxn modelId="{E0E2767B-F308-4EAE-A156-F3BF8CD0EAAA}" type="presOf" srcId="{090A2F55-970C-470D-A507-5E3D595F2AB1}" destId="{4D2F1CFF-F335-4825-A4A0-2530B893F36C}" srcOrd="1" destOrd="0" presId="urn:microsoft.com/office/officeart/2005/8/layout/pyramid1"/>
    <dgm:cxn modelId="{075EFD7F-3CA0-4F0E-9C6F-A65898FCC39A}" type="presOf" srcId="{800DF760-4BC1-495E-93CA-1C311737C466}" destId="{FA688147-95D2-4786-BDF6-2128EF881A56}" srcOrd="1" destOrd="0" presId="urn:microsoft.com/office/officeart/2005/8/layout/pyramid1"/>
    <dgm:cxn modelId="{7D3C848A-AC41-4F05-A833-8C71506E84F4}" type="presOf" srcId="{800DF760-4BC1-495E-93CA-1C311737C466}" destId="{98D3DB6B-066E-4FDD-87C7-84ED2EB811DB}" srcOrd="0" destOrd="0" presId="urn:microsoft.com/office/officeart/2005/8/layout/pyramid1"/>
    <dgm:cxn modelId="{C5C08994-BBCB-4241-A61E-F446842737BF}" srcId="{59CE8854-D7A1-4836-8405-C05FFCDF5052}" destId="{392C2D9F-FE0D-4E5E-B32A-82F1F21AA870}" srcOrd="2" destOrd="0" parTransId="{7D9B518F-7D10-4F4F-B313-EEBEAA3F235A}" sibTransId="{4DA9BF52-D7E8-4900-90FF-4DF527F84DDB}"/>
    <dgm:cxn modelId="{55337FD1-F4C9-429E-9FCE-4EEA043F60EE}" srcId="{59CE8854-D7A1-4836-8405-C05FFCDF5052}" destId="{090A2F55-970C-470D-A507-5E3D595F2AB1}" srcOrd="0" destOrd="0" parTransId="{6AAE7932-92BD-4842-B7E9-7F430917522A}" sibTransId="{47E67052-B622-4068-8D30-E8D252F846A9}"/>
    <dgm:cxn modelId="{18DDDBFA-BDF2-4F3D-A7AF-01A5F39990AA}" type="presOf" srcId="{392C2D9F-FE0D-4E5E-B32A-82F1F21AA870}" destId="{B6FCAC2C-6BC5-4EBF-8487-21D9CED0BDC7}" srcOrd="1" destOrd="0" presId="urn:microsoft.com/office/officeart/2005/8/layout/pyramid1"/>
    <dgm:cxn modelId="{258ADC51-AC24-4ED5-861C-04623BACE026}" type="presParOf" srcId="{3C3B7740-60C8-4940-9CC9-4A8A373CBBF4}" destId="{CBA345D9-DC2C-47E4-AFA2-93CE67A2D614}" srcOrd="0" destOrd="0" presId="urn:microsoft.com/office/officeart/2005/8/layout/pyramid1"/>
    <dgm:cxn modelId="{44FB9FED-1B2F-40E2-AD2F-775696081E0A}" type="presParOf" srcId="{CBA345D9-DC2C-47E4-AFA2-93CE67A2D614}" destId="{E37408F6-939E-4665-B44A-71EE92B13E2C}" srcOrd="0" destOrd="0" presId="urn:microsoft.com/office/officeart/2005/8/layout/pyramid1"/>
    <dgm:cxn modelId="{35AFDB08-AAD0-4386-B17C-472F46430AE9}" type="presParOf" srcId="{CBA345D9-DC2C-47E4-AFA2-93CE67A2D614}" destId="{4D2F1CFF-F335-4825-A4A0-2530B893F36C}" srcOrd="1" destOrd="0" presId="urn:microsoft.com/office/officeart/2005/8/layout/pyramid1"/>
    <dgm:cxn modelId="{27793745-72E0-4929-8A74-D6AC700515B8}" type="presParOf" srcId="{3C3B7740-60C8-4940-9CC9-4A8A373CBBF4}" destId="{8962FADC-3696-459B-830C-30234B0B23E8}" srcOrd="1" destOrd="0" presId="urn:microsoft.com/office/officeart/2005/8/layout/pyramid1"/>
    <dgm:cxn modelId="{6F118F91-F230-439A-B09B-AD5DC10DDDF7}" type="presParOf" srcId="{8962FADC-3696-459B-830C-30234B0B23E8}" destId="{B5879EFA-53B9-4031-BBE3-180AC964A9DB}" srcOrd="0" destOrd="0" presId="urn:microsoft.com/office/officeart/2005/8/layout/pyramid1"/>
    <dgm:cxn modelId="{19AC4113-0875-4505-B862-D3923CDCA8BC}" type="presParOf" srcId="{8962FADC-3696-459B-830C-30234B0B23E8}" destId="{128C08BF-AA29-4D70-9413-D24E6F138159}" srcOrd="1" destOrd="0" presId="urn:microsoft.com/office/officeart/2005/8/layout/pyramid1"/>
    <dgm:cxn modelId="{9D1729F3-7887-4A3F-8A98-FE9685C58898}" type="presParOf" srcId="{3C3B7740-60C8-4940-9CC9-4A8A373CBBF4}" destId="{C25984BE-3261-4414-8DE1-AC2AB1F1A345}" srcOrd="2" destOrd="0" presId="urn:microsoft.com/office/officeart/2005/8/layout/pyramid1"/>
    <dgm:cxn modelId="{C5365DA1-9C93-467E-8DB2-3B4DFD6A202F}" type="presParOf" srcId="{C25984BE-3261-4414-8DE1-AC2AB1F1A345}" destId="{CD77B120-E5B0-4659-A835-C232F5C6AF6A}" srcOrd="0" destOrd="0" presId="urn:microsoft.com/office/officeart/2005/8/layout/pyramid1"/>
    <dgm:cxn modelId="{1AFF1622-34B9-4DA3-AE6A-C5523E48D802}" type="presParOf" srcId="{C25984BE-3261-4414-8DE1-AC2AB1F1A345}" destId="{B6FCAC2C-6BC5-4EBF-8487-21D9CED0BDC7}" srcOrd="1" destOrd="0" presId="urn:microsoft.com/office/officeart/2005/8/layout/pyramid1"/>
    <dgm:cxn modelId="{957D040A-BE87-472C-BD3B-DF62C9DC6EC7}" type="presParOf" srcId="{3C3B7740-60C8-4940-9CC9-4A8A373CBBF4}" destId="{99714DBA-0D69-4C68-BB88-833915AD8FE3}" srcOrd="3" destOrd="0" presId="urn:microsoft.com/office/officeart/2005/8/layout/pyramid1"/>
    <dgm:cxn modelId="{61446DD7-0ECB-4410-BCC8-FE8085EDDFE1}" type="presParOf" srcId="{99714DBA-0D69-4C68-BB88-833915AD8FE3}" destId="{98D3DB6B-066E-4FDD-87C7-84ED2EB811DB}" srcOrd="0" destOrd="0" presId="urn:microsoft.com/office/officeart/2005/8/layout/pyramid1"/>
    <dgm:cxn modelId="{FA39E4DB-22A9-4171-9927-67551E357B3F}" type="presParOf" srcId="{99714DBA-0D69-4C68-BB88-833915AD8FE3}" destId="{FA688147-95D2-4786-BDF6-2128EF881A5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06FC6B-ABE0-4D03-86AF-F1FD6AD358D4}" type="doc">
      <dgm:prSet loTypeId="urn:microsoft.com/office/officeart/2005/8/layout/radial3" loCatId="cycle" qsTypeId="urn:microsoft.com/office/officeart/2005/8/quickstyle/3d3" qsCatId="3D" csTypeId="urn:microsoft.com/office/officeart/2005/8/colors/accent3_5" csCatId="accent3" phldr="1"/>
      <dgm:spPr/>
      <dgm:t>
        <a:bodyPr/>
        <a:lstStyle/>
        <a:p>
          <a:endParaRPr lang="nb-NO"/>
        </a:p>
      </dgm:t>
    </dgm:pt>
    <dgm:pt modelId="{419AE823-6CF0-4BC2-9D51-469E09C1111F}">
      <dgm:prSet phldrT="[Tekst]"/>
      <dgm:spPr/>
      <dgm:t>
        <a:bodyPr/>
        <a:lstStyle/>
        <a:p>
          <a:endParaRPr lang="nb-NO"/>
        </a:p>
      </dgm:t>
    </dgm:pt>
    <dgm:pt modelId="{64A76EFB-B4AA-4E1F-B6D3-6FE615853F60}" type="parTrans" cxnId="{A220C891-78C8-4FFF-932B-C23F106D6C7B}">
      <dgm:prSet/>
      <dgm:spPr/>
      <dgm:t>
        <a:bodyPr/>
        <a:lstStyle/>
        <a:p>
          <a:endParaRPr lang="nb-NO"/>
        </a:p>
      </dgm:t>
    </dgm:pt>
    <dgm:pt modelId="{AD384BCF-FFCE-4844-8383-A0191B685E6B}" type="sibTrans" cxnId="{A220C891-78C8-4FFF-932B-C23F106D6C7B}">
      <dgm:prSet/>
      <dgm:spPr/>
      <dgm:t>
        <a:bodyPr/>
        <a:lstStyle/>
        <a:p>
          <a:endParaRPr lang="nb-NO"/>
        </a:p>
      </dgm:t>
    </dgm:pt>
    <dgm:pt modelId="{0D990CDE-6B78-4E83-B437-50A35B276C59}">
      <dgm:prSet phldrT="[Tekst]"/>
      <dgm:spPr/>
      <dgm:t>
        <a:bodyPr/>
        <a:lstStyle/>
        <a:p>
          <a:r>
            <a:rPr lang="nb-NO"/>
            <a:t>Foreldre-ansvar/oppgaver</a:t>
          </a:r>
        </a:p>
      </dgm:t>
    </dgm:pt>
    <dgm:pt modelId="{091C4DDE-2E64-4DA0-98E1-178D8E491850}" type="parTrans" cxnId="{1E85AE94-62C2-494A-825B-FEEE80B0C82C}">
      <dgm:prSet/>
      <dgm:spPr/>
      <dgm:t>
        <a:bodyPr/>
        <a:lstStyle/>
        <a:p>
          <a:endParaRPr lang="nb-NO"/>
        </a:p>
      </dgm:t>
    </dgm:pt>
    <dgm:pt modelId="{CDDADDA0-730B-45D0-A668-0CB939D37E9F}" type="sibTrans" cxnId="{1E85AE94-62C2-494A-825B-FEEE80B0C82C}">
      <dgm:prSet/>
      <dgm:spPr/>
      <dgm:t>
        <a:bodyPr/>
        <a:lstStyle/>
        <a:p>
          <a:endParaRPr lang="nb-NO"/>
        </a:p>
      </dgm:t>
    </dgm:pt>
    <dgm:pt modelId="{F02F2AC6-1FDB-4B7A-ADEB-1E6A138D7182}">
      <dgm:prSet phldrT="[Tekst]"/>
      <dgm:spPr/>
      <dgm:t>
        <a:bodyPr/>
        <a:lstStyle/>
        <a:p>
          <a:r>
            <a:rPr lang="nb-NO"/>
            <a:t>Leder- ansvar/oppgaver</a:t>
          </a:r>
        </a:p>
      </dgm:t>
    </dgm:pt>
    <dgm:pt modelId="{3F341685-99B3-44FE-ADAC-FACF685C0D37}" type="parTrans" cxnId="{B4235488-A783-4021-83E9-305EAFBD0C0F}">
      <dgm:prSet/>
      <dgm:spPr/>
      <dgm:t>
        <a:bodyPr/>
        <a:lstStyle/>
        <a:p>
          <a:endParaRPr lang="nb-NO"/>
        </a:p>
      </dgm:t>
    </dgm:pt>
    <dgm:pt modelId="{C8322E63-C3E1-4475-AD76-A8C53E73BD12}" type="sibTrans" cxnId="{B4235488-A783-4021-83E9-305EAFBD0C0F}">
      <dgm:prSet/>
      <dgm:spPr/>
      <dgm:t>
        <a:bodyPr/>
        <a:lstStyle/>
        <a:p>
          <a:endParaRPr lang="nb-NO"/>
        </a:p>
      </dgm:t>
    </dgm:pt>
    <dgm:pt modelId="{9BC8CBD1-CF91-47D9-B4CA-C8FE776FA714}">
      <dgm:prSet phldrT="[Tekst]"/>
      <dgm:spPr>
        <a:solidFill>
          <a:schemeClr val="accent6">
            <a:lumMod val="40000"/>
            <a:lumOff val="60000"/>
            <a:alpha val="65000"/>
          </a:schemeClr>
        </a:solidFill>
      </dgm:spPr>
      <dgm:t>
        <a:bodyPr/>
        <a:lstStyle/>
        <a:p>
          <a:r>
            <a:rPr lang="nb-NO"/>
            <a:t>Fremme</a:t>
          </a:r>
        </a:p>
      </dgm:t>
    </dgm:pt>
    <dgm:pt modelId="{D8FFA1DA-0E07-4151-866A-A7A6E859CB3A}" type="parTrans" cxnId="{817913B9-7922-4F0F-8CA5-D633A447E7FB}">
      <dgm:prSet/>
      <dgm:spPr/>
      <dgm:t>
        <a:bodyPr/>
        <a:lstStyle/>
        <a:p>
          <a:endParaRPr lang="nb-NO"/>
        </a:p>
      </dgm:t>
    </dgm:pt>
    <dgm:pt modelId="{06B116A2-634F-4D8D-B595-069D5F3F2A33}" type="sibTrans" cxnId="{817913B9-7922-4F0F-8CA5-D633A447E7FB}">
      <dgm:prSet/>
      <dgm:spPr/>
      <dgm:t>
        <a:bodyPr/>
        <a:lstStyle/>
        <a:p>
          <a:endParaRPr lang="nb-NO"/>
        </a:p>
      </dgm:t>
    </dgm:pt>
    <dgm:pt modelId="{1176415C-A969-4754-B691-27C4FFDBFE2E}">
      <dgm:prSet phldrT="[Tekst]"/>
      <dgm:spPr>
        <a:solidFill>
          <a:schemeClr val="accent6">
            <a:lumMod val="40000"/>
            <a:lumOff val="60000"/>
            <a:alpha val="68750"/>
          </a:schemeClr>
        </a:solidFill>
      </dgm:spPr>
      <dgm:t>
        <a:bodyPr/>
        <a:lstStyle/>
        <a:p>
          <a:r>
            <a:rPr lang="nb-NO"/>
            <a:t>Forebygge</a:t>
          </a:r>
        </a:p>
      </dgm:t>
    </dgm:pt>
    <dgm:pt modelId="{A99144D9-A804-4B51-930B-7B786BD42DFC}" type="parTrans" cxnId="{18990D59-4EB6-473B-AB8A-41EE70FE1B67}">
      <dgm:prSet/>
      <dgm:spPr/>
      <dgm:t>
        <a:bodyPr/>
        <a:lstStyle/>
        <a:p>
          <a:endParaRPr lang="nb-NO"/>
        </a:p>
      </dgm:t>
    </dgm:pt>
    <dgm:pt modelId="{F4B77E9A-D6FC-4429-9E6A-3233AF002DA7}" type="sibTrans" cxnId="{18990D59-4EB6-473B-AB8A-41EE70FE1B67}">
      <dgm:prSet/>
      <dgm:spPr/>
      <dgm:t>
        <a:bodyPr/>
        <a:lstStyle/>
        <a:p>
          <a:endParaRPr lang="nb-NO"/>
        </a:p>
      </dgm:t>
    </dgm:pt>
    <dgm:pt modelId="{0E2C4FB1-376A-46FF-AFBF-9A5C305DF1CB}">
      <dgm:prSet phldrT="[Tekst]"/>
      <dgm:spPr/>
      <dgm:t>
        <a:bodyPr/>
        <a:lstStyle/>
        <a:p>
          <a:r>
            <a:rPr lang="nb-NO"/>
            <a:t>Ansatt-ansvar/oppgaver</a:t>
          </a:r>
        </a:p>
      </dgm:t>
    </dgm:pt>
    <dgm:pt modelId="{835A53B8-B9EF-4AD3-B24B-8C41D60583F9}" type="parTrans" cxnId="{E95D55CA-D343-43DB-99DA-D37AD7E650AB}">
      <dgm:prSet/>
      <dgm:spPr/>
      <dgm:t>
        <a:bodyPr/>
        <a:lstStyle/>
        <a:p>
          <a:endParaRPr lang="nb-NO"/>
        </a:p>
      </dgm:t>
    </dgm:pt>
    <dgm:pt modelId="{5FB5F830-0C70-42BF-B6C6-10037424CFC5}" type="sibTrans" cxnId="{E95D55CA-D343-43DB-99DA-D37AD7E650AB}">
      <dgm:prSet/>
      <dgm:spPr/>
      <dgm:t>
        <a:bodyPr/>
        <a:lstStyle/>
        <a:p>
          <a:endParaRPr lang="nb-NO"/>
        </a:p>
      </dgm:t>
    </dgm:pt>
    <dgm:pt modelId="{E3F1657B-FBF7-4E92-A139-60404AE2EA20}">
      <dgm:prSet phldrT="[Tekst]"/>
      <dgm:spPr>
        <a:solidFill>
          <a:schemeClr val="accent6">
            <a:lumMod val="40000"/>
            <a:lumOff val="60000"/>
            <a:alpha val="76250"/>
          </a:schemeClr>
        </a:solidFill>
      </dgm:spPr>
      <dgm:t>
        <a:bodyPr/>
        <a:lstStyle/>
        <a:p>
          <a:r>
            <a:rPr lang="nb-NO"/>
            <a:t>Støtte</a:t>
          </a:r>
        </a:p>
      </dgm:t>
    </dgm:pt>
    <dgm:pt modelId="{743E09A7-F8FF-4A0B-B1BE-0DA2692D6800}" type="parTrans" cxnId="{9C2AF39E-7E0D-4CBF-838B-116AC6E3D961}">
      <dgm:prSet/>
      <dgm:spPr/>
      <dgm:t>
        <a:bodyPr/>
        <a:lstStyle/>
        <a:p>
          <a:endParaRPr lang="nb-NO"/>
        </a:p>
      </dgm:t>
    </dgm:pt>
    <dgm:pt modelId="{AA5E2D2C-9AE2-4B5A-B729-7E90158283BE}" type="sibTrans" cxnId="{9C2AF39E-7E0D-4CBF-838B-116AC6E3D961}">
      <dgm:prSet/>
      <dgm:spPr/>
      <dgm:t>
        <a:bodyPr/>
        <a:lstStyle/>
        <a:p>
          <a:endParaRPr lang="nb-NO"/>
        </a:p>
      </dgm:t>
    </dgm:pt>
    <dgm:pt modelId="{83716325-38EA-45E7-8335-392A330480E1}">
      <dgm:prSet/>
      <dgm:spPr>
        <a:solidFill>
          <a:schemeClr val="accent6">
            <a:lumMod val="40000"/>
            <a:lumOff val="60000"/>
            <a:alpha val="72500"/>
          </a:schemeClr>
        </a:solidFill>
      </dgm:spPr>
      <dgm:t>
        <a:bodyPr/>
        <a:lstStyle/>
        <a:p>
          <a:r>
            <a:rPr lang="nb-NO"/>
            <a:t>Stoppe</a:t>
          </a:r>
        </a:p>
      </dgm:t>
    </dgm:pt>
    <dgm:pt modelId="{6C5E74D3-9EC2-40A5-82AB-D06B9B28EA7F}" type="parTrans" cxnId="{E0E1036E-A7EC-46FD-9EB6-24C022E2CBA8}">
      <dgm:prSet/>
      <dgm:spPr/>
      <dgm:t>
        <a:bodyPr/>
        <a:lstStyle/>
        <a:p>
          <a:endParaRPr lang="nb-NO"/>
        </a:p>
      </dgm:t>
    </dgm:pt>
    <dgm:pt modelId="{C0352E0B-0526-4CBB-9DF8-20E148E753CA}" type="sibTrans" cxnId="{E0E1036E-A7EC-46FD-9EB6-24C022E2CBA8}">
      <dgm:prSet/>
      <dgm:spPr/>
      <dgm:t>
        <a:bodyPr/>
        <a:lstStyle/>
        <a:p>
          <a:endParaRPr lang="nb-NO"/>
        </a:p>
      </dgm:t>
    </dgm:pt>
    <dgm:pt modelId="{071B4324-9FDD-4979-917B-C5AC265BE53D}">
      <dgm:prSet/>
      <dgm:spPr>
        <a:solidFill>
          <a:srgbClr val="00B0F0">
            <a:alpha val="80000"/>
          </a:srgbClr>
        </a:solidFill>
      </dgm:spPr>
      <dgm:t>
        <a:bodyPr/>
        <a:lstStyle/>
        <a:p>
          <a:r>
            <a:rPr lang="nb-NO" dirty="0"/>
            <a:t>Teori, kunnskap og forståelse</a:t>
          </a:r>
        </a:p>
      </dgm:t>
    </dgm:pt>
    <dgm:pt modelId="{D48CEC2F-794F-48E5-83F7-99879171B2CE}" type="parTrans" cxnId="{749D0760-6D0C-49ED-B285-77BBFF2E568A}">
      <dgm:prSet/>
      <dgm:spPr/>
      <dgm:t>
        <a:bodyPr/>
        <a:lstStyle/>
        <a:p>
          <a:endParaRPr lang="nb-NO"/>
        </a:p>
      </dgm:t>
    </dgm:pt>
    <dgm:pt modelId="{F89565C1-B4D8-4D30-B2C2-A9D537EFECED}" type="sibTrans" cxnId="{749D0760-6D0C-49ED-B285-77BBFF2E568A}">
      <dgm:prSet/>
      <dgm:spPr/>
      <dgm:t>
        <a:bodyPr/>
        <a:lstStyle/>
        <a:p>
          <a:endParaRPr lang="nb-NO"/>
        </a:p>
      </dgm:t>
    </dgm:pt>
    <dgm:pt modelId="{CFA292DB-1705-47D8-957D-BB5D70776EB6}" type="pres">
      <dgm:prSet presAssocID="{9806FC6B-ABE0-4D03-86AF-F1FD6AD358D4}" presName="composite" presStyleCnt="0">
        <dgm:presLayoutVars>
          <dgm:chMax val="1"/>
          <dgm:dir/>
          <dgm:resizeHandles val="exact"/>
        </dgm:presLayoutVars>
      </dgm:prSet>
      <dgm:spPr/>
    </dgm:pt>
    <dgm:pt modelId="{0531BA0F-C72C-4EFA-A355-F6A034EDCC06}" type="pres">
      <dgm:prSet presAssocID="{9806FC6B-ABE0-4D03-86AF-F1FD6AD358D4}" presName="radial" presStyleCnt="0">
        <dgm:presLayoutVars>
          <dgm:animLvl val="ctr"/>
        </dgm:presLayoutVars>
      </dgm:prSet>
      <dgm:spPr/>
    </dgm:pt>
    <dgm:pt modelId="{683955FD-675F-45D9-B0E1-202713E054C6}" type="pres">
      <dgm:prSet presAssocID="{419AE823-6CF0-4BC2-9D51-469E09C1111F}" presName="centerShape" presStyleLbl="vennNode1" presStyleIdx="0" presStyleCnt="9"/>
      <dgm:spPr/>
    </dgm:pt>
    <dgm:pt modelId="{88BA7C37-117A-49AC-805E-3A059D1B12E9}" type="pres">
      <dgm:prSet presAssocID="{0D990CDE-6B78-4E83-B437-50A35B276C59}" presName="node" presStyleLbl="vennNode1" presStyleIdx="1" presStyleCnt="9">
        <dgm:presLayoutVars>
          <dgm:bulletEnabled val="1"/>
        </dgm:presLayoutVars>
      </dgm:prSet>
      <dgm:spPr/>
    </dgm:pt>
    <dgm:pt modelId="{E2F8C01B-5219-4749-8D92-D638E3B3BCFB}" type="pres">
      <dgm:prSet presAssocID="{0E2C4FB1-376A-46FF-AFBF-9A5C305DF1CB}" presName="node" presStyleLbl="vennNode1" presStyleIdx="2" presStyleCnt="9">
        <dgm:presLayoutVars>
          <dgm:bulletEnabled val="1"/>
        </dgm:presLayoutVars>
      </dgm:prSet>
      <dgm:spPr/>
    </dgm:pt>
    <dgm:pt modelId="{964E25B5-EEC2-45E3-995F-C062B264820D}" type="pres">
      <dgm:prSet presAssocID="{F02F2AC6-1FDB-4B7A-ADEB-1E6A138D7182}" presName="node" presStyleLbl="vennNode1" presStyleIdx="3" presStyleCnt="9">
        <dgm:presLayoutVars>
          <dgm:bulletEnabled val="1"/>
        </dgm:presLayoutVars>
      </dgm:prSet>
      <dgm:spPr/>
    </dgm:pt>
    <dgm:pt modelId="{7300970A-3581-4B98-A246-50F040116C1E}" type="pres">
      <dgm:prSet presAssocID="{9BC8CBD1-CF91-47D9-B4CA-C8FE776FA714}" presName="node" presStyleLbl="vennNode1" presStyleIdx="4" presStyleCnt="9">
        <dgm:presLayoutVars>
          <dgm:bulletEnabled val="1"/>
        </dgm:presLayoutVars>
      </dgm:prSet>
      <dgm:spPr/>
    </dgm:pt>
    <dgm:pt modelId="{0DC53C8B-281C-4ABA-9A8D-A32776735868}" type="pres">
      <dgm:prSet presAssocID="{1176415C-A969-4754-B691-27C4FFDBFE2E}" presName="node" presStyleLbl="vennNode1" presStyleIdx="5" presStyleCnt="9">
        <dgm:presLayoutVars>
          <dgm:bulletEnabled val="1"/>
        </dgm:presLayoutVars>
      </dgm:prSet>
      <dgm:spPr/>
    </dgm:pt>
    <dgm:pt modelId="{31177A70-E584-4517-919A-C915FFC1ED50}" type="pres">
      <dgm:prSet presAssocID="{83716325-38EA-45E7-8335-392A330480E1}" presName="node" presStyleLbl="vennNode1" presStyleIdx="6" presStyleCnt="9">
        <dgm:presLayoutVars>
          <dgm:bulletEnabled val="1"/>
        </dgm:presLayoutVars>
      </dgm:prSet>
      <dgm:spPr/>
    </dgm:pt>
    <dgm:pt modelId="{9B5D926F-51A3-4036-A845-2DE658010D74}" type="pres">
      <dgm:prSet presAssocID="{E3F1657B-FBF7-4E92-A139-60404AE2EA20}" presName="node" presStyleLbl="vennNode1" presStyleIdx="7" presStyleCnt="9">
        <dgm:presLayoutVars>
          <dgm:bulletEnabled val="1"/>
        </dgm:presLayoutVars>
      </dgm:prSet>
      <dgm:spPr/>
    </dgm:pt>
    <dgm:pt modelId="{6D94A2C2-6115-4368-9FB4-914F7D61A267}" type="pres">
      <dgm:prSet presAssocID="{071B4324-9FDD-4979-917B-C5AC265BE53D}" presName="node" presStyleLbl="vennNode1" presStyleIdx="8" presStyleCnt="9">
        <dgm:presLayoutVars>
          <dgm:bulletEnabled val="1"/>
        </dgm:presLayoutVars>
      </dgm:prSet>
      <dgm:spPr/>
    </dgm:pt>
  </dgm:ptLst>
  <dgm:cxnLst>
    <dgm:cxn modelId="{D8411E28-843A-4C0F-9A6A-81FB4B0D7673}" type="presOf" srcId="{E3F1657B-FBF7-4E92-A139-60404AE2EA20}" destId="{9B5D926F-51A3-4036-A845-2DE658010D74}" srcOrd="0" destOrd="0" presId="urn:microsoft.com/office/officeart/2005/8/layout/radial3"/>
    <dgm:cxn modelId="{0F6EEF36-382C-463A-A0B1-CF3E09EBBD44}" type="presOf" srcId="{83716325-38EA-45E7-8335-392A330480E1}" destId="{31177A70-E584-4517-919A-C915FFC1ED50}" srcOrd="0" destOrd="0" presId="urn:microsoft.com/office/officeart/2005/8/layout/radial3"/>
    <dgm:cxn modelId="{749D0760-6D0C-49ED-B285-77BBFF2E568A}" srcId="{419AE823-6CF0-4BC2-9D51-469E09C1111F}" destId="{071B4324-9FDD-4979-917B-C5AC265BE53D}" srcOrd="7" destOrd="0" parTransId="{D48CEC2F-794F-48E5-83F7-99879171B2CE}" sibTransId="{F89565C1-B4D8-4D30-B2C2-A9D537EFECED}"/>
    <dgm:cxn modelId="{E0E1036E-A7EC-46FD-9EB6-24C022E2CBA8}" srcId="{419AE823-6CF0-4BC2-9D51-469E09C1111F}" destId="{83716325-38EA-45E7-8335-392A330480E1}" srcOrd="5" destOrd="0" parTransId="{6C5E74D3-9EC2-40A5-82AB-D06B9B28EA7F}" sibTransId="{C0352E0B-0526-4CBB-9DF8-20E148E753CA}"/>
    <dgm:cxn modelId="{ACD84A72-64FF-4593-8815-4DBF3990D858}" type="presOf" srcId="{419AE823-6CF0-4BC2-9D51-469E09C1111F}" destId="{683955FD-675F-45D9-B0E1-202713E054C6}" srcOrd="0" destOrd="0" presId="urn:microsoft.com/office/officeart/2005/8/layout/radial3"/>
    <dgm:cxn modelId="{5405C458-374D-45B5-B2C1-0EF6A744938A}" type="presOf" srcId="{F02F2AC6-1FDB-4B7A-ADEB-1E6A138D7182}" destId="{964E25B5-EEC2-45E3-995F-C062B264820D}" srcOrd="0" destOrd="0" presId="urn:microsoft.com/office/officeart/2005/8/layout/radial3"/>
    <dgm:cxn modelId="{18990D59-4EB6-473B-AB8A-41EE70FE1B67}" srcId="{419AE823-6CF0-4BC2-9D51-469E09C1111F}" destId="{1176415C-A969-4754-B691-27C4FFDBFE2E}" srcOrd="4" destOrd="0" parTransId="{A99144D9-A804-4B51-930B-7B786BD42DFC}" sibTransId="{F4B77E9A-D6FC-4429-9E6A-3233AF002DA7}"/>
    <dgm:cxn modelId="{A6520285-D869-4B65-B67A-D7E1B8D37B90}" type="presOf" srcId="{9806FC6B-ABE0-4D03-86AF-F1FD6AD358D4}" destId="{CFA292DB-1705-47D8-957D-BB5D70776EB6}" srcOrd="0" destOrd="0" presId="urn:microsoft.com/office/officeart/2005/8/layout/radial3"/>
    <dgm:cxn modelId="{B4235488-A783-4021-83E9-305EAFBD0C0F}" srcId="{419AE823-6CF0-4BC2-9D51-469E09C1111F}" destId="{F02F2AC6-1FDB-4B7A-ADEB-1E6A138D7182}" srcOrd="2" destOrd="0" parTransId="{3F341685-99B3-44FE-ADAC-FACF685C0D37}" sibTransId="{C8322E63-C3E1-4475-AD76-A8C53E73BD12}"/>
    <dgm:cxn modelId="{A220C891-78C8-4FFF-932B-C23F106D6C7B}" srcId="{9806FC6B-ABE0-4D03-86AF-F1FD6AD358D4}" destId="{419AE823-6CF0-4BC2-9D51-469E09C1111F}" srcOrd="0" destOrd="0" parTransId="{64A76EFB-B4AA-4E1F-B6D3-6FE615853F60}" sibTransId="{AD384BCF-FFCE-4844-8383-A0191B685E6B}"/>
    <dgm:cxn modelId="{1E85AE94-62C2-494A-825B-FEEE80B0C82C}" srcId="{419AE823-6CF0-4BC2-9D51-469E09C1111F}" destId="{0D990CDE-6B78-4E83-B437-50A35B276C59}" srcOrd="0" destOrd="0" parTransId="{091C4DDE-2E64-4DA0-98E1-178D8E491850}" sibTransId="{CDDADDA0-730B-45D0-A668-0CB939D37E9F}"/>
    <dgm:cxn modelId="{9C2AF39E-7E0D-4CBF-838B-116AC6E3D961}" srcId="{419AE823-6CF0-4BC2-9D51-469E09C1111F}" destId="{E3F1657B-FBF7-4E92-A139-60404AE2EA20}" srcOrd="6" destOrd="0" parTransId="{743E09A7-F8FF-4A0B-B1BE-0DA2692D6800}" sibTransId="{AA5E2D2C-9AE2-4B5A-B729-7E90158283BE}"/>
    <dgm:cxn modelId="{9AD679B5-6684-4724-B293-15292827DB68}" type="presOf" srcId="{0D990CDE-6B78-4E83-B437-50A35B276C59}" destId="{88BA7C37-117A-49AC-805E-3A059D1B12E9}" srcOrd="0" destOrd="0" presId="urn:microsoft.com/office/officeart/2005/8/layout/radial3"/>
    <dgm:cxn modelId="{817913B9-7922-4F0F-8CA5-D633A447E7FB}" srcId="{419AE823-6CF0-4BC2-9D51-469E09C1111F}" destId="{9BC8CBD1-CF91-47D9-B4CA-C8FE776FA714}" srcOrd="3" destOrd="0" parTransId="{D8FFA1DA-0E07-4151-866A-A7A6E859CB3A}" sibTransId="{06B116A2-634F-4D8D-B595-069D5F3F2A33}"/>
    <dgm:cxn modelId="{F23689BB-80FA-41AF-96F6-5C6DA53DECC9}" type="presOf" srcId="{0E2C4FB1-376A-46FF-AFBF-9A5C305DF1CB}" destId="{E2F8C01B-5219-4749-8D92-D638E3B3BCFB}" srcOrd="0" destOrd="0" presId="urn:microsoft.com/office/officeart/2005/8/layout/radial3"/>
    <dgm:cxn modelId="{31AD35C1-FD1B-4608-A48A-47C0292DE1F0}" type="presOf" srcId="{9BC8CBD1-CF91-47D9-B4CA-C8FE776FA714}" destId="{7300970A-3581-4B98-A246-50F040116C1E}" srcOrd="0" destOrd="0" presId="urn:microsoft.com/office/officeart/2005/8/layout/radial3"/>
    <dgm:cxn modelId="{E95D55CA-D343-43DB-99DA-D37AD7E650AB}" srcId="{419AE823-6CF0-4BC2-9D51-469E09C1111F}" destId="{0E2C4FB1-376A-46FF-AFBF-9A5C305DF1CB}" srcOrd="1" destOrd="0" parTransId="{835A53B8-B9EF-4AD3-B24B-8C41D60583F9}" sibTransId="{5FB5F830-0C70-42BF-B6C6-10037424CFC5}"/>
    <dgm:cxn modelId="{72548BEC-3702-4006-B9D3-43BBB942AAED}" type="presOf" srcId="{1176415C-A969-4754-B691-27C4FFDBFE2E}" destId="{0DC53C8B-281C-4ABA-9A8D-A32776735868}" srcOrd="0" destOrd="0" presId="urn:microsoft.com/office/officeart/2005/8/layout/radial3"/>
    <dgm:cxn modelId="{8E17B0FE-2FF9-4521-89FF-652F46A446AE}" type="presOf" srcId="{071B4324-9FDD-4979-917B-C5AC265BE53D}" destId="{6D94A2C2-6115-4368-9FB4-914F7D61A267}" srcOrd="0" destOrd="0" presId="urn:microsoft.com/office/officeart/2005/8/layout/radial3"/>
    <dgm:cxn modelId="{DC183E4F-2E15-466C-8499-54B9B978004B}" type="presParOf" srcId="{CFA292DB-1705-47D8-957D-BB5D70776EB6}" destId="{0531BA0F-C72C-4EFA-A355-F6A034EDCC06}" srcOrd="0" destOrd="0" presId="urn:microsoft.com/office/officeart/2005/8/layout/radial3"/>
    <dgm:cxn modelId="{64701074-742F-43F4-8F2B-3C8050D54502}" type="presParOf" srcId="{0531BA0F-C72C-4EFA-A355-F6A034EDCC06}" destId="{683955FD-675F-45D9-B0E1-202713E054C6}" srcOrd="0" destOrd="0" presId="urn:microsoft.com/office/officeart/2005/8/layout/radial3"/>
    <dgm:cxn modelId="{59FE78C9-3F76-403B-99C5-3CECE940421B}" type="presParOf" srcId="{0531BA0F-C72C-4EFA-A355-F6A034EDCC06}" destId="{88BA7C37-117A-49AC-805E-3A059D1B12E9}" srcOrd="1" destOrd="0" presId="urn:microsoft.com/office/officeart/2005/8/layout/radial3"/>
    <dgm:cxn modelId="{9B0D7D7F-E3D7-467A-B5F0-E9FBE5209DCF}" type="presParOf" srcId="{0531BA0F-C72C-4EFA-A355-F6A034EDCC06}" destId="{E2F8C01B-5219-4749-8D92-D638E3B3BCFB}" srcOrd="2" destOrd="0" presId="urn:microsoft.com/office/officeart/2005/8/layout/radial3"/>
    <dgm:cxn modelId="{C2D7C007-0C40-4743-9B17-C40F3461357C}" type="presParOf" srcId="{0531BA0F-C72C-4EFA-A355-F6A034EDCC06}" destId="{964E25B5-EEC2-45E3-995F-C062B264820D}" srcOrd="3" destOrd="0" presId="urn:microsoft.com/office/officeart/2005/8/layout/radial3"/>
    <dgm:cxn modelId="{88094799-F6B6-4D32-A850-14E5F41A37D5}" type="presParOf" srcId="{0531BA0F-C72C-4EFA-A355-F6A034EDCC06}" destId="{7300970A-3581-4B98-A246-50F040116C1E}" srcOrd="4" destOrd="0" presId="urn:microsoft.com/office/officeart/2005/8/layout/radial3"/>
    <dgm:cxn modelId="{F1583A38-0E65-4FC2-AEB3-6F74567B382F}" type="presParOf" srcId="{0531BA0F-C72C-4EFA-A355-F6A034EDCC06}" destId="{0DC53C8B-281C-4ABA-9A8D-A32776735868}" srcOrd="5" destOrd="0" presId="urn:microsoft.com/office/officeart/2005/8/layout/radial3"/>
    <dgm:cxn modelId="{108BAB84-FB4F-44E5-AC6D-4275DD617581}" type="presParOf" srcId="{0531BA0F-C72C-4EFA-A355-F6A034EDCC06}" destId="{31177A70-E584-4517-919A-C915FFC1ED50}" srcOrd="6" destOrd="0" presId="urn:microsoft.com/office/officeart/2005/8/layout/radial3"/>
    <dgm:cxn modelId="{3475400C-64EA-460B-895D-21682246A421}" type="presParOf" srcId="{0531BA0F-C72C-4EFA-A355-F6A034EDCC06}" destId="{9B5D926F-51A3-4036-A845-2DE658010D74}" srcOrd="7" destOrd="0" presId="urn:microsoft.com/office/officeart/2005/8/layout/radial3"/>
    <dgm:cxn modelId="{D433CE42-FF57-4095-9155-24755690E9AD}" type="presParOf" srcId="{0531BA0F-C72C-4EFA-A355-F6A034EDCC06}" destId="{6D94A2C2-6115-4368-9FB4-914F7D61A267}" srcOrd="8"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D05A02-AA56-42B9-BD97-BED5B9D017A2}" type="doc">
      <dgm:prSet loTypeId="urn:microsoft.com/office/officeart/2005/8/layout/pyramid1" loCatId="pyramid" qsTypeId="urn:microsoft.com/office/officeart/2005/8/quickstyle/simple1" qsCatId="simple" csTypeId="urn:microsoft.com/office/officeart/2005/8/colors/colorful4" csCatId="colorful" phldr="1"/>
      <dgm:spPr/>
    </dgm:pt>
    <dgm:pt modelId="{FF47EE16-2830-4C98-ADB4-95A5B25DC8BF}">
      <dgm:prSet phldrT="[Tekst]" custT="1"/>
      <dgm:spPr/>
      <dgm:t>
        <a:bodyPr/>
        <a:lstStyle/>
        <a:p>
          <a:r>
            <a:rPr lang="nb-NO" sz="3200" dirty="0"/>
            <a:t>Individuell opplæring og oppfølging</a:t>
          </a:r>
        </a:p>
      </dgm:t>
    </dgm:pt>
    <dgm:pt modelId="{CE07CBF7-56DD-41C7-84FE-1E4BD292E08F}" type="parTrans" cxnId="{DABE574E-1A25-406F-9C6C-AFF1637CD59F}">
      <dgm:prSet/>
      <dgm:spPr/>
      <dgm:t>
        <a:bodyPr/>
        <a:lstStyle/>
        <a:p>
          <a:endParaRPr lang="nb-NO"/>
        </a:p>
      </dgm:t>
    </dgm:pt>
    <dgm:pt modelId="{4108D1AE-8EB5-49B6-A508-886770652390}" type="sibTrans" cxnId="{DABE574E-1A25-406F-9C6C-AFF1637CD59F}">
      <dgm:prSet/>
      <dgm:spPr/>
      <dgm:t>
        <a:bodyPr/>
        <a:lstStyle/>
        <a:p>
          <a:endParaRPr lang="nb-NO"/>
        </a:p>
      </dgm:t>
    </dgm:pt>
    <dgm:pt modelId="{FF2FE857-77EA-460E-BA0F-B2791C6D2EC6}">
      <dgm:prSet phldrT="[Tekst]" custT="1"/>
      <dgm:spPr/>
      <dgm:t>
        <a:bodyPr/>
        <a:lstStyle/>
        <a:p>
          <a:r>
            <a:rPr lang="nb-NO" sz="3200" dirty="0"/>
            <a:t>Gruppevis opplæring og oppfølging</a:t>
          </a:r>
        </a:p>
      </dgm:t>
    </dgm:pt>
    <dgm:pt modelId="{6E4720CE-1642-4329-BD9F-893AB961DC6C}" type="parTrans" cxnId="{1C3EB058-7F92-4A7C-9860-F4289FFA1097}">
      <dgm:prSet/>
      <dgm:spPr/>
      <dgm:t>
        <a:bodyPr/>
        <a:lstStyle/>
        <a:p>
          <a:endParaRPr lang="nb-NO"/>
        </a:p>
      </dgm:t>
    </dgm:pt>
    <dgm:pt modelId="{9ED99377-3C53-472E-91E2-C11594C4BBEA}" type="sibTrans" cxnId="{1C3EB058-7F92-4A7C-9860-F4289FFA1097}">
      <dgm:prSet/>
      <dgm:spPr/>
      <dgm:t>
        <a:bodyPr/>
        <a:lstStyle/>
        <a:p>
          <a:endParaRPr lang="nb-NO"/>
        </a:p>
      </dgm:t>
    </dgm:pt>
    <dgm:pt modelId="{FD84535C-814B-4794-A43E-4759EB910E4F}">
      <dgm:prSet phldrT="[Tekst]" custT="1"/>
      <dgm:spPr/>
      <dgm:t>
        <a:bodyPr/>
        <a:lstStyle/>
        <a:p>
          <a:r>
            <a:rPr lang="nb-NO" sz="3200" dirty="0"/>
            <a:t>Kollektiv opplæring og oppfølging</a:t>
          </a:r>
        </a:p>
      </dgm:t>
    </dgm:pt>
    <dgm:pt modelId="{505A4FEC-6C21-4BF4-A540-74FCB9F8EBF9}" type="parTrans" cxnId="{EC305B0D-08EC-44FA-BE60-4B4CDD3A99E0}">
      <dgm:prSet/>
      <dgm:spPr/>
      <dgm:t>
        <a:bodyPr/>
        <a:lstStyle/>
        <a:p>
          <a:endParaRPr lang="nb-NO"/>
        </a:p>
      </dgm:t>
    </dgm:pt>
    <dgm:pt modelId="{E7661390-716F-403E-981D-41605FACB640}" type="sibTrans" cxnId="{EC305B0D-08EC-44FA-BE60-4B4CDD3A99E0}">
      <dgm:prSet/>
      <dgm:spPr/>
      <dgm:t>
        <a:bodyPr/>
        <a:lstStyle/>
        <a:p>
          <a:endParaRPr lang="nb-NO"/>
        </a:p>
      </dgm:t>
    </dgm:pt>
    <dgm:pt modelId="{02BAF2CB-5FAE-4BF8-AD99-7AC981F8EF5F}" type="pres">
      <dgm:prSet presAssocID="{F2D05A02-AA56-42B9-BD97-BED5B9D017A2}" presName="Name0" presStyleCnt="0">
        <dgm:presLayoutVars>
          <dgm:dir/>
          <dgm:animLvl val="lvl"/>
          <dgm:resizeHandles val="exact"/>
        </dgm:presLayoutVars>
      </dgm:prSet>
      <dgm:spPr/>
    </dgm:pt>
    <dgm:pt modelId="{86F1840D-D9CE-4E3E-8792-F720A2E1C62C}" type="pres">
      <dgm:prSet presAssocID="{FF47EE16-2830-4C98-ADB4-95A5B25DC8BF}" presName="Name8" presStyleCnt="0"/>
      <dgm:spPr/>
    </dgm:pt>
    <dgm:pt modelId="{ECC8BB1A-31C0-4581-ACEE-537C038E65AC}" type="pres">
      <dgm:prSet presAssocID="{FF47EE16-2830-4C98-ADB4-95A5B25DC8BF}" presName="level" presStyleLbl="node1" presStyleIdx="0" presStyleCnt="3">
        <dgm:presLayoutVars>
          <dgm:chMax val="1"/>
          <dgm:bulletEnabled val="1"/>
        </dgm:presLayoutVars>
      </dgm:prSet>
      <dgm:spPr/>
    </dgm:pt>
    <dgm:pt modelId="{87368831-88D3-4E4D-B2EA-95E74A52B545}" type="pres">
      <dgm:prSet presAssocID="{FF47EE16-2830-4C98-ADB4-95A5B25DC8BF}" presName="levelTx" presStyleLbl="revTx" presStyleIdx="0" presStyleCnt="0">
        <dgm:presLayoutVars>
          <dgm:chMax val="1"/>
          <dgm:bulletEnabled val="1"/>
        </dgm:presLayoutVars>
      </dgm:prSet>
      <dgm:spPr/>
    </dgm:pt>
    <dgm:pt modelId="{7A0722F7-E81F-4F44-BBA2-F175645CB87F}" type="pres">
      <dgm:prSet presAssocID="{FF2FE857-77EA-460E-BA0F-B2791C6D2EC6}" presName="Name8" presStyleCnt="0"/>
      <dgm:spPr/>
    </dgm:pt>
    <dgm:pt modelId="{7233A00F-29AD-4C02-9264-54FB4779C3FC}" type="pres">
      <dgm:prSet presAssocID="{FF2FE857-77EA-460E-BA0F-B2791C6D2EC6}" presName="level" presStyleLbl="node1" presStyleIdx="1" presStyleCnt="3">
        <dgm:presLayoutVars>
          <dgm:chMax val="1"/>
          <dgm:bulletEnabled val="1"/>
        </dgm:presLayoutVars>
      </dgm:prSet>
      <dgm:spPr/>
    </dgm:pt>
    <dgm:pt modelId="{FFE58A07-EE9C-4B76-B504-4FB64AB63B39}" type="pres">
      <dgm:prSet presAssocID="{FF2FE857-77EA-460E-BA0F-B2791C6D2EC6}" presName="levelTx" presStyleLbl="revTx" presStyleIdx="0" presStyleCnt="0">
        <dgm:presLayoutVars>
          <dgm:chMax val="1"/>
          <dgm:bulletEnabled val="1"/>
        </dgm:presLayoutVars>
      </dgm:prSet>
      <dgm:spPr/>
    </dgm:pt>
    <dgm:pt modelId="{9942F673-4983-4E14-9C9A-C64FDA4D75B2}" type="pres">
      <dgm:prSet presAssocID="{FD84535C-814B-4794-A43E-4759EB910E4F}" presName="Name8" presStyleCnt="0"/>
      <dgm:spPr/>
    </dgm:pt>
    <dgm:pt modelId="{DF894C46-2ED6-4590-A6B0-64C9FE973A1E}" type="pres">
      <dgm:prSet presAssocID="{FD84535C-814B-4794-A43E-4759EB910E4F}" presName="level" presStyleLbl="node1" presStyleIdx="2" presStyleCnt="3">
        <dgm:presLayoutVars>
          <dgm:chMax val="1"/>
          <dgm:bulletEnabled val="1"/>
        </dgm:presLayoutVars>
      </dgm:prSet>
      <dgm:spPr/>
    </dgm:pt>
    <dgm:pt modelId="{D4FA0D94-1787-4B3E-A6E1-B5240FBF49BB}" type="pres">
      <dgm:prSet presAssocID="{FD84535C-814B-4794-A43E-4759EB910E4F}" presName="levelTx" presStyleLbl="revTx" presStyleIdx="0" presStyleCnt="0">
        <dgm:presLayoutVars>
          <dgm:chMax val="1"/>
          <dgm:bulletEnabled val="1"/>
        </dgm:presLayoutVars>
      </dgm:prSet>
      <dgm:spPr/>
    </dgm:pt>
  </dgm:ptLst>
  <dgm:cxnLst>
    <dgm:cxn modelId="{EC305B0D-08EC-44FA-BE60-4B4CDD3A99E0}" srcId="{F2D05A02-AA56-42B9-BD97-BED5B9D017A2}" destId="{FD84535C-814B-4794-A43E-4759EB910E4F}" srcOrd="2" destOrd="0" parTransId="{505A4FEC-6C21-4BF4-A540-74FCB9F8EBF9}" sibTransId="{E7661390-716F-403E-981D-41605FACB640}"/>
    <dgm:cxn modelId="{92A99810-5992-496D-A236-0B027F7F4BC2}" type="presOf" srcId="{FF2FE857-77EA-460E-BA0F-B2791C6D2EC6}" destId="{7233A00F-29AD-4C02-9264-54FB4779C3FC}" srcOrd="0" destOrd="0" presId="urn:microsoft.com/office/officeart/2005/8/layout/pyramid1"/>
    <dgm:cxn modelId="{B0883A3A-8F9C-495B-8F6B-68E921C5628B}" type="presOf" srcId="{FD84535C-814B-4794-A43E-4759EB910E4F}" destId="{D4FA0D94-1787-4B3E-A6E1-B5240FBF49BB}" srcOrd="1" destOrd="0" presId="urn:microsoft.com/office/officeart/2005/8/layout/pyramid1"/>
    <dgm:cxn modelId="{DABE574E-1A25-406F-9C6C-AFF1637CD59F}" srcId="{F2D05A02-AA56-42B9-BD97-BED5B9D017A2}" destId="{FF47EE16-2830-4C98-ADB4-95A5B25DC8BF}" srcOrd="0" destOrd="0" parTransId="{CE07CBF7-56DD-41C7-84FE-1E4BD292E08F}" sibTransId="{4108D1AE-8EB5-49B6-A508-886770652390}"/>
    <dgm:cxn modelId="{969A3A53-5EAE-49E7-898A-3F1AB0059121}" type="presOf" srcId="{FF47EE16-2830-4C98-ADB4-95A5B25DC8BF}" destId="{87368831-88D3-4E4D-B2EA-95E74A52B545}" srcOrd="1" destOrd="0" presId="urn:microsoft.com/office/officeart/2005/8/layout/pyramid1"/>
    <dgm:cxn modelId="{1C3EB058-7F92-4A7C-9860-F4289FFA1097}" srcId="{F2D05A02-AA56-42B9-BD97-BED5B9D017A2}" destId="{FF2FE857-77EA-460E-BA0F-B2791C6D2EC6}" srcOrd="1" destOrd="0" parTransId="{6E4720CE-1642-4329-BD9F-893AB961DC6C}" sibTransId="{9ED99377-3C53-472E-91E2-C11594C4BBEA}"/>
    <dgm:cxn modelId="{B841DC93-8DE9-4065-B5AA-A0BDAF75CBD0}" type="presOf" srcId="{FF47EE16-2830-4C98-ADB4-95A5B25DC8BF}" destId="{ECC8BB1A-31C0-4581-ACEE-537C038E65AC}" srcOrd="0" destOrd="0" presId="urn:microsoft.com/office/officeart/2005/8/layout/pyramid1"/>
    <dgm:cxn modelId="{35769EC6-D8E4-4D90-8089-5DF8EA70EFF6}" type="presOf" srcId="{FF2FE857-77EA-460E-BA0F-B2791C6D2EC6}" destId="{FFE58A07-EE9C-4B76-B504-4FB64AB63B39}" srcOrd="1" destOrd="0" presId="urn:microsoft.com/office/officeart/2005/8/layout/pyramid1"/>
    <dgm:cxn modelId="{396E8DEB-FADA-4C13-BC07-532A0612DC92}" type="presOf" srcId="{F2D05A02-AA56-42B9-BD97-BED5B9D017A2}" destId="{02BAF2CB-5FAE-4BF8-AD99-7AC981F8EF5F}" srcOrd="0" destOrd="0" presId="urn:microsoft.com/office/officeart/2005/8/layout/pyramid1"/>
    <dgm:cxn modelId="{1D63CBED-870C-4822-92D3-07D320CB62CC}" type="presOf" srcId="{FD84535C-814B-4794-A43E-4759EB910E4F}" destId="{DF894C46-2ED6-4590-A6B0-64C9FE973A1E}" srcOrd="0" destOrd="0" presId="urn:microsoft.com/office/officeart/2005/8/layout/pyramid1"/>
    <dgm:cxn modelId="{280729D2-807D-4ABD-9274-C0E2FA2EF1D4}" type="presParOf" srcId="{02BAF2CB-5FAE-4BF8-AD99-7AC981F8EF5F}" destId="{86F1840D-D9CE-4E3E-8792-F720A2E1C62C}" srcOrd="0" destOrd="0" presId="urn:microsoft.com/office/officeart/2005/8/layout/pyramid1"/>
    <dgm:cxn modelId="{ADCCDD2F-6022-4BFB-B4FA-CA8F5179CD09}" type="presParOf" srcId="{86F1840D-D9CE-4E3E-8792-F720A2E1C62C}" destId="{ECC8BB1A-31C0-4581-ACEE-537C038E65AC}" srcOrd="0" destOrd="0" presId="urn:microsoft.com/office/officeart/2005/8/layout/pyramid1"/>
    <dgm:cxn modelId="{2E74C285-DBBE-4791-BD61-793BF7A9306D}" type="presParOf" srcId="{86F1840D-D9CE-4E3E-8792-F720A2E1C62C}" destId="{87368831-88D3-4E4D-B2EA-95E74A52B545}" srcOrd="1" destOrd="0" presId="urn:microsoft.com/office/officeart/2005/8/layout/pyramid1"/>
    <dgm:cxn modelId="{396071AE-D774-4D5C-8C6C-00EED5CFCCAF}" type="presParOf" srcId="{02BAF2CB-5FAE-4BF8-AD99-7AC981F8EF5F}" destId="{7A0722F7-E81F-4F44-BBA2-F175645CB87F}" srcOrd="1" destOrd="0" presId="urn:microsoft.com/office/officeart/2005/8/layout/pyramid1"/>
    <dgm:cxn modelId="{9D967328-3E8C-4618-B74F-68C7A4F8F619}" type="presParOf" srcId="{7A0722F7-E81F-4F44-BBA2-F175645CB87F}" destId="{7233A00F-29AD-4C02-9264-54FB4779C3FC}" srcOrd="0" destOrd="0" presId="urn:microsoft.com/office/officeart/2005/8/layout/pyramid1"/>
    <dgm:cxn modelId="{71E247E7-95DB-4689-ADE1-D8D9B3CAEFE8}" type="presParOf" srcId="{7A0722F7-E81F-4F44-BBA2-F175645CB87F}" destId="{FFE58A07-EE9C-4B76-B504-4FB64AB63B39}" srcOrd="1" destOrd="0" presId="urn:microsoft.com/office/officeart/2005/8/layout/pyramid1"/>
    <dgm:cxn modelId="{654AA3CF-F7AA-4410-8123-10AA4154038D}" type="presParOf" srcId="{02BAF2CB-5FAE-4BF8-AD99-7AC981F8EF5F}" destId="{9942F673-4983-4E14-9C9A-C64FDA4D75B2}" srcOrd="2" destOrd="0" presId="urn:microsoft.com/office/officeart/2005/8/layout/pyramid1"/>
    <dgm:cxn modelId="{E019FBD1-85CB-46E8-BEC7-128DD5F6B4DF}" type="presParOf" srcId="{9942F673-4983-4E14-9C9A-C64FDA4D75B2}" destId="{DF894C46-2ED6-4590-A6B0-64C9FE973A1E}" srcOrd="0" destOrd="0" presId="urn:microsoft.com/office/officeart/2005/8/layout/pyramid1"/>
    <dgm:cxn modelId="{EE07B9D2-D1C9-49B5-8FB1-BC9E5452F6C3}" type="presParOf" srcId="{9942F673-4983-4E14-9C9A-C64FDA4D75B2}" destId="{D4FA0D94-1787-4B3E-A6E1-B5240FBF49B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28B027-6DA6-42C8-B8B8-5741FD0DCA8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b-NO"/>
        </a:p>
      </dgm:t>
    </dgm:pt>
    <dgm:pt modelId="{164DB5A7-34B3-46A8-8564-65A72CB204E2}">
      <dgm:prSet phldrT="[Tekst]"/>
      <dgm:spPr>
        <a:solidFill>
          <a:schemeClr val="accent6">
            <a:lumMod val="60000"/>
            <a:lumOff val="40000"/>
          </a:schemeClr>
        </a:solidFill>
      </dgm:spPr>
      <dgm:t>
        <a:bodyPr/>
        <a:lstStyle/>
        <a:p>
          <a:r>
            <a:rPr lang="nb-NO" dirty="0">
              <a:solidFill>
                <a:schemeClr val="tx1"/>
              </a:solidFill>
            </a:rPr>
            <a:t>Status – er det noe/noen vi er bekymret for, hvorfor?</a:t>
          </a:r>
        </a:p>
      </dgm:t>
    </dgm:pt>
    <dgm:pt modelId="{92EBD256-5DB6-46A3-823F-CD19D89ADA9A}" type="parTrans" cxnId="{C09F364D-396A-4534-AF23-0290DD820548}">
      <dgm:prSet/>
      <dgm:spPr/>
      <dgm:t>
        <a:bodyPr/>
        <a:lstStyle/>
        <a:p>
          <a:endParaRPr lang="nb-NO"/>
        </a:p>
      </dgm:t>
    </dgm:pt>
    <dgm:pt modelId="{EB187A1B-10D9-464C-BAF1-67AA750680B5}" type="sibTrans" cxnId="{C09F364D-396A-4534-AF23-0290DD820548}">
      <dgm:prSet/>
      <dgm:spPr/>
      <dgm:t>
        <a:bodyPr/>
        <a:lstStyle/>
        <a:p>
          <a:endParaRPr lang="nb-NO"/>
        </a:p>
      </dgm:t>
    </dgm:pt>
    <dgm:pt modelId="{C7A0C5B7-311E-45F8-8457-026D7AF74CEC}">
      <dgm:prSet phldrT="[Tekst]"/>
      <dgm:spPr>
        <a:solidFill>
          <a:schemeClr val="accent6">
            <a:lumMod val="60000"/>
            <a:lumOff val="40000"/>
          </a:schemeClr>
        </a:solidFill>
      </dgm:spPr>
      <dgm:t>
        <a:bodyPr/>
        <a:lstStyle/>
        <a:p>
          <a:r>
            <a:rPr lang="nb-NO" dirty="0">
              <a:solidFill>
                <a:schemeClr val="tx1"/>
              </a:solidFill>
            </a:rPr>
            <a:t>Status – hva har vært bra i fellesskapet denne uka, hvorfor? </a:t>
          </a:r>
        </a:p>
      </dgm:t>
    </dgm:pt>
    <dgm:pt modelId="{C4787790-C3BF-453E-8492-0972A6A5436D}" type="parTrans" cxnId="{731001D2-1F14-43C3-9A04-6E6D46BDE592}">
      <dgm:prSet/>
      <dgm:spPr/>
      <dgm:t>
        <a:bodyPr/>
        <a:lstStyle/>
        <a:p>
          <a:endParaRPr lang="nb-NO"/>
        </a:p>
      </dgm:t>
    </dgm:pt>
    <dgm:pt modelId="{20D75F26-968F-4E8D-8C7F-B207D56CE0D8}" type="sibTrans" cxnId="{731001D2-1F14-43C3-9A04-6E6D46BDE592}">
      <dgm:prSet/>
      <dgm:spPr/>
      <dgm:t>
        <a:bodyPr/>
        <a:lstStyle/>
        <a:p>
          <a:endParaRPr lang="nb-NO"/>
        </a:p>
      </dgm:t>
    </dgm:pt>
    <dgm:pt modelId="{1AE995AB-417B-438F-A181-97B69DC3C4F6}">
      <dgm:prSet phldrT="[Tekst]"/>
      <dgm:spPr>
        <a:solidFill>
          <a:schemeClr val="accent6">
            <a:lumMod val="60000"/>
            <a:lumOff val="40000"/>
          </a:schemeClr>
        </a:solidFill>
      </dgm:spPr>
      <dgm:t>
        <a:bodyPr/>
        <a:lstStyle/>
        <a:p>
          <a:r>
            <a:rPr lang="nb-NO" dirty="0">
              <a:solidFill>
                <a:schemeClr val="tx1"/>
              </a:solidFill>
            </a:rPr>
            <a:t>Plan for bekymring: Finne ut mer eller varsle med en gang?</a:t>
          </a:r>
        </a:p>
      </dgm:t>
    </dgm:pt>
    <dgm:pt modelId="{B70519D6-574D-4817-A6EF-6BC1C28D3952}" type="parTrans" cxnId="{61C4977B-3D03-46DF-8D85-4E4EB1CBFAA9}">
      <dgm:prSet/>
      <dgm:spPr/>
      <dgm:t>
        <a:bodyPr/>
        <a:lstStyle/>
        <a:p>
          <a:endParaRPr lang="nb-NO"/>
        </a:p>
      </dgm:t>
    </dgm:pt>
    <dgm:pt modelId="{767B4E68-9179-40AF-9796-AC9AD250A56C}" type="sibTrans" cxnId="{61C4977B-3D03-46DF-8D85-4E4EB1CBFAA9}">
      <dgm:prSet/>
      <dgm:spPr/>
      <dgm:t>
        <a:bodyPr/>
        <a:lstStyle/>
        <a:p>
          <a:endParaRPr lang="nb-NO"/>
        </a:p>
      </dgm:t>
    </dgm:pt>
    <dgm:pt modelId="{F61D11E8-D896-446C-8DBD-12BCED23407E}">
      <dgm:prSet phldrT="[Tekst]"/>
      <dgm:spPr>
        <a:solidFill>
          <a:schemeClr val="accent6">
            <a:lumMod val="60000"/>
            <a:lumOff val="40000"/>
          </a:schemeClr>
        </a:solidFill>
      </dgm:spPr>
      <dgm:t>
        <a:bodyPr/>
        <a:lstStyle/>
        <a:p>
          <a:r>
            <a:rPr lang="nb-NO" dirty="0">
              <a:solidFill>
                <a:schemeClr val="tx1"/>
              </a:solidFill>
            </a:rPr>
            <a:t>Hvordan skal vi gjøre det?</a:t>
          </a:r>
        </a:p>
      </dgm:t>
    </dgm:pt>
    <dgm:pt modelId="{CE09F983-9CD4-4A47-9878-B7B21D4823CF}" type="parTrans" cxnId="{38DB2530-245C-4ABC-81F1-63D429704E85}">
      <dgm:prSet/>
      <dgm:spPr/>
      <dgm:t>
        <a:bodyPr/>
        <a:lstStyle/>
        <a:p>
          <a:endParaRPr lang="nb-NO"/>
        </a:p>
      </dgm:t>
    </dgm:pt>
    <dgm:pt modelId="{ED0455BB-72F0-4801-851B-8023913948D5}" type="sibTrans" cxnId="{38DB2530-245C-4ABC-81F1-63D429704E85}">
      <dgm:prSet/>
      <dgm:spPr/>
      <dgm:t>
        <a:bodyPr/>
        <a:lstStyle/>
        <a:p>
          <a:endParaRPr lang="nb-NO"/>
        </a:p>
      </dgm:t>
    </dgm:pt>
    <dgm:pt modelId="{836133C5-6A45-424C-89BD-6133E3DACE15}">
      <dgm:prSet phldrT="[Tekst]"/>
      <dgm:spPr>
        <a:solidFill>
          <a:schemeClr val="accent6">
            <a:lumMod val="60000"/>
            <a:lumOff val="40000"/>
          </a:schemeClr>
        </a:solidFill>
      </dgm:spPr>
      <dgm:t>
        <a:bodyPr/>
        <a:lstStyle/>
        <a:p>
          <a:r>
            <a:rPr lang="nb-NO" dirty="0">
              <a:solidFill>
                <a:schemeClr val="tx1"/>
              </a:solidFill>
            </a:rPr>
            <a:t>Hvem har hovedansvaret for å følge opp til neste gang?</a:t>
          </a:r>
        </a:p>
      </dgm:t>
    </dgm:pt>
    <dgm:pt modelId="{B0AD04DD-A669-4B25-9D3E-2A97B949EE49}" type="parTrans" cxnId="{9241836F-9BAA-4E70-927A-7901F04941D7}">
      <dgm:prSet/>
      <dgm:spPr/>
      <dgm:t>
        <a:bodyPr/>
        <a:lstStyle/>
        <a:p>
          <a:endParaRPr lang="nb-NO"/>
        </a:p>
      </dgm:t>
    </dgm:pt>
    <dgm:pt modelId="{92C4E4C6-FA21-4663-963C-A0D977C268B6}" type="sibTrans" cxnId="{9241836F-9BAA-4E70-927A-7901F04941D7}">
      <dgm:prSet/>
      <dgm:spPr/>
      <dgm:t>
        <a:bodyPr/>
        <a:lstStyle/>
        <a:p>
          <a:endParaRPr lang="nb-NO"/>
        </a:p>
      </dgm:t>
    </dgm:pt>
    <dgm:pt modelId="{B566E3A0-1ACA-4A30-B940-F9E6712C9774}">
      <dgm:prSet phldrT="[Tekst]"/>
      <dgm:spPr>
        <a:solidFill>
          <a:schemeClr val="accent6">
            <a:lumMod val="60000"/>
            <a:lumOff val="40000"/>
          </a:schemeClr>
        </a:solidFill>
      </dgm:spPr>
      <dgm:t>
        <a:bodyPr/>
        <a:lstStyle/>
        <a:p>
          <a:r>
            <a:rPr lang="nb-NO" dirty="0">
              <a:solidFill>
                <a:schemeClr val="tx1"/>
              </a:solidFill>
            </a:rPr>
            <a:t>Gjennomgang av våre felles standarder for fellesskapet i denne klassen / gruppa?</a:t>
          </a:r>
        </a:p>
      </dgm:t>
    </dgm:pt>
    <dgm:pt modelId="{CB6A611B-ECAD-460F-9F6A-F4D7A95ADB48}" type="parTrans" cxnId="{8E0BE56E-F8CC-48DC-9139-1B8670598C4C}">
      <dgm:prSet/>
      <dgm:spPr/>
      <dgm:t>
        <a:bodyPr/>
        <a:lstStyle/>
        <a:p>
          <a:endParaRPr lang="nb-NO"/>
        </a:p>
      </dgm:t>
    </dgm:pt>
    <dgm:pt modelId="{C28A02A4-39CF-4610-A9D4-9608FDEAF34C}" type="sibTrans" cxnId="{8E0BE56E-F8CC-48DC-9139-1B8670598C4C}">
      <dgm:prSet/>
      <dgm:spPr/>
      <dgm:t>
        <a:bodyPr/>
        <a:lstStyle/>
        <a:p>
          <a:endParaRPr lang="nb-NO"/>
        </a:p>
      </dgm:t>
    </dgm:pt>
    <dgm:pt modelId="{2D80CAA4-D152-4505-997C-446C31E0070F}" type="pres">
      <dgm:prSet presAssocID="{2628B027-6DA6-42C8-B8B8-5741FD0DCA8D}" presName="diagram" presStyleCnt="0">
        <dgm:presLayoutVars>
          <dgm:dir/>
          <dgm:resizeHandles val="exact"/>
        </dgm:presLayoutVars>
      </dgm:prSet>
      <dgm:spPr/>
    </dgm:pt>
    <dgm:pt modelId="{CF1E7D8C-6133-4248-AE91-312755F4BE6E}" type="pres">
      <dgm:prSet presAssocID="{B566E3A0-1ACA-4A30-B940-F9E6712C9774}" presName="node" presStyleLbl="node1" presStyleIdx="0" presStyleCnt="6">
        <dgm:presLayoutVars>
          <dgm:bulletEnabled val="1"/>
        </dgm:presLayoutVars>
      </dgm:prSet>
      <dgm:spPr/>
    </dgm:pt>
    <dgm:pt modelId="{D4D05DF5-B319-4F23-9BA3-58808198D7B2}" type="pres">
      <dgm:prSet presAssocID="{C28A02A4-39CF-4610-A9D4-9608FDEAF34C}" presName="sibTrans" presStyleCnt="0"/>
      <dgm:spPr/>
    </dgm:pt>
    <dgm:pt modelId="{6B9B47C6-7614-4E47-88E5-3D425F496D86}" type="pres">
      <dgm:prSet presAssocID="{C7A0C5B7-311E-45F8-8457-026D7AF74CEC}" presName="node" presStyleLbl="node1" presStyleIdx="1" presStyleCnt="6">
        <dgm:presLayoutVars>
          <dgm:bulletEnabled val="1"/>
        </dgm:presLayoutVars>
      </dgm:prSet>
      <dgm:spPr/>
    </dgm:pt>
    <dgm:pt modelId="{F59A4DBB-A0F3-422C-83F5-C5CA524AAE3C}" type="pres">
      <dgm:prSet presAssocID="{20D75F26-968F-4E8D-8C7F-B207D56CE0D8}" presName="sibTrans" presStyleCnt="0"/>
      <dgm:spPr/>
    </dgm:pt>
    <dgm:pt modelId="{3731792A-5199-4266-A87E-FEFCB7C18146}" type="pres">
      <dgm:prSet presAssocID="{164DB5A7-34B3-46A8-8564-65A72CB204E2}" presName="node" presStyleLbl="node1" presStyleIdx="2" presStyleCnt="6">
        <dgm:presLayoutVars>
          <dgm:bulletEnabled val="1"/>
        </dgm:presLayoutVars>
      </dgm:prSet>
      <dgm:spPr/>
    </dgm:pt>
    <dgm:pt modelId="{AE11F23A-C0E0-4A43-B42B-DB49E7BEB8C6}" type="pres">
      <dgm:prSet presAssocID="{EB187A1B-10D9-464C-BAF1-67AA750680B5}" presName="sibTrans" presStyleCnt="0"/>
      <dgm:spPr/>
    </dgm:pt>
    <dgm:pt modelId="{F50FE7FF-9512-478E-85C9-CF6E261527B8}" type="pres">
      <dgm:prSet presAssocID="{1AE995AB-417B-438F-A181-97B69DC3C4F6}" presName="node" presStyleLbl="node1" presStyleIdx="3" presStyleCnt="6">
        <dgm:presLayoutVars>
          <dgm:bulletEnabled val="1"/>
        </dgm:presLayoutVars>
      </dgm:prSet>
      <dgm:spPr/>
    </dgm:pt>
    <dgm:pt modelId="{B0C4653E-FF83-4287-851B-1EFFCB6B3781}" type="pres">
      <dgm:prSet presAssocID="{767B4E68-9179-40AF-9796-AC9AD250A56C}" presName="sibTrans" presStyleCnt="0"/>
      <dgm:spPr/>
    </dgm:pt>
    <dgm:pt modelId="{46C41302-6ECD-4BFE-9ABA-E5C19BEB9CF4}" type="pres">
      <dgm:prSet presAssocID="{F61D11E8-D896-446C-8DBD-12BCED23407E}" presName="node" presStyleLbl="node1" presStyleIdx="4" presStyleCnt="6">
        <dgm:presLayoutVars>
          <dgm:bulletEnabled val="1"/>
        </dgm:presLayoutVars>
      </dgm:prSet>
      <dgm:spPr/>
    </dgm:pt>
    <dgm:pt modelId="{194FD6A4-6FE8-4DC3-AB17-803F040BF9BA}" type="pres">
      <dgm:prSet presAssocID="{ED0455BB-72F0-4801-851B-8023913948D5}" presName="sibTrans" presStyleCnt="0"/>
      <dgm:spPr/>
    </dgm:pt>
    <dgm:pt modelId="{A6EB78A3-440F-4620-AEC6-30D3D2831D39}" type="pres">
      <dgm:prSet presAssocID="{836133C5-6A45-424C-89BD-6133E3DACE15}" presName="node" presStyleLbl="node1" presStyleIdx="5" presStyleCnt="6">
        <dgm:presLayoutVars>
          <dgm:bulletEnabled val="1"/>
        </dgm:presLayoutVars>
      </dgm:prSet>
      <dgm:spPr/>
    </dgm:pt>
  </dgm:ptLst>
  <dgm:cxnLst>
    <dgm:cxn modelId="{28E49F14-AF3A-4683-83A2-F10F9F341A3B}" type="presOf" srcId="{F61D11E8-D896-446C-8DBD-12BCED23407E}" destId="{46C41302-6ECD-4BFE-9ABA-E5C19BEB9CF4}" srcOrd="0" destOrd="0" presId="urn:microsoft.com/office/officeart/2005/8/layout/default"/>
    <dgm:cxn modelId="{38DB2530-245C-4ABC-81F1-63D429704E85}" srcId="{2628B027-6DA6-42C8-B8B8-5741FD0DCA8D}" destId="{F61D11E8-D896-446C-8DBD-12BCED23407E}" srcOrd="4" destOrd="0" parTransId="{CE09F983-9CD4-4A47-9878-B7B21D4823CF}" sibTransId="{ED0455BB-72F0-4801-851B-8023913948D5}"/>
    <dgm:cxn modelId="{3BA99838-4417-42EF-910F-D25345106FD6}" type="presOf" srcId="{1AE995AB-417B-438F-A181-97B69DC3C4F6}" destId="{F50FE7FF-9512-478E-85C9-CF6E261527B8}" srcOrd="0" destOrd="0" presId="urn:microsoft.com/office/officeart/2005/8/layout/default"/>
    <dgm:cxn modelId="{C09F364D-396A-4534-AF23-0290DD820548}" srcId="{2628B027-6DA6-42C8-B8B8-5741FD0DCA8D}" destId="{164DB5A7-34B3-46A8-8564-65A72CB204E2}" srcOrd="2" destOrd="0" parTransId="{92EBD256-5DB6-46A3-823F-CD19D89ADA9A}" sibTransId="{EB187A1B-10D9-464C-BAF1-67AA750680B5}"/>
    <dgm:cxn modelId="{8E0BE56E-F8CC-48DC-9139-1B8670598C4C}" srcId="{2628B027-6DA6-42C8-B8B8-5741FD0DCA8D}" destId="{B566E3A0-1ACA-4A30-B940-F9E6712C9774}" srcOrd="0" destOrd="0" parTransId="{CB6A611B-ECAD-460F-9F6A-F4D7A95ADB48}" sibTransId="{C28A02A4-39CF-4610-A9D4-9608FDEAF34C}"/>
    <dgm:cxn modelId="{51A9294F-BAEA-4E16-93BF-C83C8EC0CBC6}" type="presOf" srcId="{164DB5A7-34B3-46A8-8564-65A72CB204E2}" destId="{3731792A-5199-4266-A87E-FEFCB7C18146}" srcOrd="0" destOrd="0" presId="urn:microsoft.com/office/officeart/2005/8/layout/default"/>
    <dgm:cxn modelId="{9241836F-9BAA-4E70-927A-7901F04941D7}" srcId="{2628B027-6DA6-42C8-B8B8-5741FD0DCA8D}" destId="{836133C5-6A45-424C-89BD-6133E3DACE15}" srcOrd="5" destOrd="0" parTransId="{B0AD04DD-A669-4B25-9D3E-2A97B949EE49}" sibTransId="{92C4E4C6-FA21-4663-963C-A0D977C268B6}"/>
    <dgm:cxn modelId="{50BFF358-E083-4961-AC2A-175555D7E8B7}" type="presOf" srcId="{836133C5-6A45-424C-89BD-6133E3DACE15}" destId="{A6EB78A3-440F-4620-AEC6-30D3D2831D39}" srcOrd="0" destOrd="0" presId="urn:microsoft.com/office/officeart/2005/8/layout/default"/>
    <dgm:cxn modelId="{61C4977B-3D03-46DF-8D85-4E4EB1CBFAA9}" srcId="{2628B027-6DA6-42C8-B8B8-5741FD0DCA8D}" destId="{1AE995AB-417B-438F-A181-97B69DC3C4F6}" srcOrd="3" destOrd="0" parTransId="{B70519D6-574D-4817-A6EF-6BC1C28D3952}" sibTransId="{767B4E68-9179-40AF-9796-AC9AD250A56C}"/>
    <dgm:cxn modelId="{8A568FB6-1BA2-4C1E-846B-3E559D53E863}" type="presOf" srcId="{2628B027-6DA6-42C8-B8B8-5741FD0DCA8D}" destId="{2D80CAA4-D152-4505-997C-446C31E0070F}" srcOrd="0" destOrd="0" presId="urn:microsoft.com/office/officeart/2005/8/layout/default"/>
    <dgm:cxn modelId="{98E2F8BC-B70A-42B9-A80C-A596397E7E83}" type="presOf" srcId="{B566E3A0-1ACA-4A30-B940-F9E6712C9774}" destId="{CF1E7D8C-6133-4248-AE91-312755F4BE6E}" srcOrd="0" destOrd="0" presId="urn:microsoft.com/office/officeart/2005/8/layout/default"/>
    <dgm:cxn modelId="{731001D2-1F14-43C3-9A04-6E6D46BDE592}" srcId="{2628B027-6DA6-42C8-B8B8-5741FD0DCA8D}" destId="{C7A0C5B7-311E-45F8-8457-026D7AF74CEC}" srcOrd="1" destOrd="0" parTransId="{C4787790-C3BF-453E-8492-0972A6A5436D}" sibTransId="{20D75F26-968F-4E8D-8C7F-B207D56CE0D8}"/>
    <dgm:cxn modelId="{FFE830DA-E03D-4D76-885D-DCBE0D5D6794}" type="presOf" srcId="{C7A0C5B7-311E-45F8-8457-026D7AF74CEC}" destId="{6B9B47C6-7614-4E47-88E5-3D425F496D86}" srcOrd="0" destOrd="0" presId="urn:microsoft.com/office/officeart/2005/8/layout/default"/>
    <dgm:cxn modelId="{CF807D92-3E08-4C5F-B9A1-885F54F43EBE}" type="presParOf" srcId="{2D80CAA4-D152-4505-997C-446C31E0070F}" destId="{CF1E7D8C-6133-4248-AE91-312755F4BE6E}" srcOrd="0" destOrd="0" presId="urn:microsoft.com/office/officeart/2005/8/layout/default"/>
    <dgm:cxn modelId="{4B56C5DD-B78A-4A67-B7CA-5FBBAFB86E92}" type="presParOf" srcId="{2D80CAA4-D152-4505-997C-446C31E0070F}" destId="{D4D05DF5-B319-4F23-9BA3-58808198D7B2}" srcOrd="1" destOrd="0" presId="urn:microsoft.com/office/officeart/2005/8/layout/default"/>
    <dgm:cxn modelId="{227CFEC0-B318-41FB-9235-801588301707}" type="presParOf" srcId="{2D80CAA4-D152-4505-997C-446C31E0070F}" destId="{6B9B47C6-7614-4E47-88E5-3D425F496D86}" srcOrd="2" destOrd="0" presId="urn:microsoft.com/office/officeart/2005/8/layout/default"/>
    <dgm:cxn modelId="{D964A38B-790F-4819-81CE-4C2F54B320C5}" type="presParOf" srcId="{2D80CAA4-D152-4505-997C-446C31E0070F}" destId="{F59A4DBB-A0F3-422C-83F5-C5CA524AAE3C}" srcOrd="3" destOrd="0" presId="urn:microsoft.com/office/officeart/2005/8/layout/default"/>
    <dgm:cxn modelId="{452516F6-DF7D-4C50-981F-C2ADB4DE38A7}" type="presParOf" srcId="{2D80CAA4-D152-4505-997C-446C31E0070F}" destId="{3731792A-5199-4266-A87E-FEFCB7C18146}" srcOrd="4" destOrd="0" presId="urn:microsoft.com/office/officeart/2005/8/layout/default"/>
    <dgm:cxn modelId="{92285AF1-B34A-4F89-90F2-EBBD9137DC38}" type="presParOf" srcId="{2D80CAA4-D152-4505-997C-446C31E0070F}" destId="{AE11F23A-C0E0-4A43-B42B-DB49E7BEB8C6}" srcOrd="5" destOrd="0" presId="urn:microsoft.com/office/officeart/2005/8/layout/default"/>
    <dgm:cxn modelId="{05B5C974-B2E2-4726-8081-ECFC05FD7212}" type="presParOf" srcId="{2D80CAA4-D152-4505-997C-446C31E0070F}" destId="{F50FE7FF-9512-478E-85C9-CF6E261527B8}" srcOrd="6" destOrd="0" presId="urn:microsoft.com/office/officeart/2005/8/layout/default"/>
    <dgm:cxn modelId="{52F69D88-1126-43CB-ADA1-1CB442F04E69}" type="presParOf" srcId="{2D80CAA4-D152-4505-997C-446C31E0070F}" destId="{B0C4653E-FF83-4287-851B-1EFFCB6B3781}" srcOrd="7" destOrd="0" presId="urn:microsoft.com/office/officeart/2005/8/layout/default"/>
    <dgm:cxn modelId="{075AFBFB-959E-4D57-8330-4835E5A7AB1D}" type="presParOf" srcId="{2D80CAA4-D152-4505-997C-446C31E0070F}" destId="{46C41302-6ECD-4BFE-9ABA-E5C19BEB9CF4}" srcOrd="8" destOrd="0" presId="urn:microsoft.com/office/officeart/2005/8/layout/default"/>
    <dgm:cxn modelId="{4D3850B5-4E42-4B30-9D4B-FD160EFCCD62}" type="presParOf" srcId="{2D80CAA4-D152-4505-997C-446C31E0070F}" destId="{194FD6A4-6FE8-4DC3-AB17-803F040BF9BA}" srcOrd="9" destOrd="0" presId="urn:microsoft.com/office/officeart/2005/8/layout/default"/>
    <dgm:cxn modelId="{9E651E82-E22E-4BA3-8A54-43AEC17557F7}" type="presParOf" srcId="{2D80CAA4-D152-4505-997C-446C31E0070F}" destId="{A6EB78A3-440F-4620-AEC6-30D3D2831D39}"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628B027-6DA6-42C8-B8B8-5741FD0DCA8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b-NO"/>
        </a:p>
      </dgm:t>
    </dgm:pt>
    <dgm:pt modelId="{11731E1E-79A5-403B-A922-E2B5112E419F}">
      <dgm:prSet phldrT="[Tekst]"/>
      <dgm:spPr>
        <a:solidFill>
          <a:schemeClr val="accent6">
            <a:lumMod val="60000"/>
            <a:lumOff val="40000"/>
          </a:schemeClr>
        </a:solidFill>
      </dgm:spPr>
      <dgm:t>
        <a:bodyPr/>
        <a:lstStyle/>
        <a:p>
          <a:r>
            <a:rPr lang="nb-NO" dirty="0">
              <a:solidFill>
                <a:schemeClr val="tx1"/>
              </a:solidFill>
            </a:rPr>
            <a:t>Status - hva vet vi?</a:t>
          </a:r>
        </a:p>
      </dgm:t>
    </dgm:pt>
    <dgm:pt modelId="{86F738E1-74CF-46DB-8D15-55C6FBA6D6A6}" type="parTrans" cxnId="{AE37C71A-FA14-4417-989F-0BFB037722BF}">
      <dgm:prSet/>
      <dgm:spPr/>
      <dgm:t>
        <a:bodyPr/>
        <a:lstStyle/>
        <a:p>
          <a:endParaRPr lang="nb-NO"/>
        </a:p>
      </dgm:t>
    </dgm:pt>
    <dgm:pt modelId="{03157571-F216-4DB4-8782-0687F7220092}" type="sibTrans" cxnId="{AE37C71A-FA14-4417-989F-0BFB037722BF}">
      <dgm:prSet/>
      <dgm:spPr/>
      <dgm:t>
        <a:bodyPr/>
        <a:lstStyle/>
        <a:p>
          <a:endParaRPr lang="nb-NO"/>
        </a:p>
      </dgm:t>
    </dgm:pt>
    <dgm:pt modelId="{232CC039-9B96-4AB9-AF09-0B8275EAC0BD}">
      <dgm:prSet phldrT="[Tekst]"/>
      <dgm:spPr>
        <a:solidFill>
          <a:schemeClr val="accent6">
            <a:lumMod val="60000"/>
            <a:lumOff val="40000"/>
          </a:schemeClr>
        </a:solidFill>
      </dgm:spPr>
      <dgm:t>
        <a:bodyPr/>
        <a:lstStyle/>
        <a:p>
          <a:r>
            <a:rPr lang="nb-NO" dirty="0">
              <a:solidFill>
                <a:schemeClr val="tx1"/>
              </a:solidFill>
            </a:rPr>
            <a:t>Hvilke lover og regler må vi ta hensyn til?</a:t>
          </a:r>
        </a:p>
      </dgm:t>
    </dgm:pt>
    <dgm:pt modelId="{B286526A-D8F9-4218-921B-902DA78D55A8}" type="parTrans" cxnId="{6A74F381-A7D0-4DBF-A5BB-DC5482B8A5DB}">
      <dgm:prSet/>
      <dgm:spPr/>
      <dgm:t>
        <a:bodyPr/>
        <a:lstStyle/>
        <a:p>
          <a:endParaRPr lang="nb-NO"/>
        </a:p>
      </dgm:t>
    </dgm:pt>
    <dgm:pt modelId="{53EF7B40-41EF-43CF-8E7A-12CB68918915}" type="sibTrans" cxnId="{6A74F381-A7D0-4DBF-A5BB-DC5482B8A5DB}">
      <dgm:prSet/>
      <dgm:spPr/>
      <dgm:t>
        <a:bodyPr/>
        <a:lstStyle/>
        <a:p>
          <a:endParaRPr lang="nb-NO"/>
        </a:p>
      </dgm:t>
    </dgm:pt>
    <dgm:pt modelId="{4F80CCF6-FF60-445E-A29B-E60966C420E3}">
      <dgm:prSet phldrT="[Tekst]"/>
      <dgm:spPr>
        <a:solidFill>
          <a:schemeClr val="accent6">
            <a:lumMod val="60000"/>
            <a:lumOff val="40000"/>
          </a:schemeClr>
        </a:solidFill>
      </dgm:spPr>
      <dgm:t>
        <a:bodyPr/>
        <a:lstStyle/>
        <a:p>
          <a:r>
            <a:rPr lang="nb-NO" dirty="0">
              <a:solidFill>
                <a:schemeClr val="tx1"/>
              </a:solidFill>
            </a:rPr>
            <a:t>Trenger vi å finne ut mer? Hvordan?</a:t>
          </a:r>
        </a:p>
      </dgm:t>
    </dgm:pt>
    <dgm:pt modelId="{914BD950-941C-4A8C-96DE-A2CB11A35B2E}" type="parTrans" cxnId="{992987E4-E2FC-4174-B62E-E7D3C1F6CD60}">
      <dgm:prSet/>
      <dgm:spPr/>
      <dgm:t>
        <a:bodyPr/>
        <a:lstStyle/>
        <a:p>
          <a:endParaRPr lang="nb-NO"/>
        </a:p>
      </dgm:t>
    </dgm:pt>
    <dgm:pt modelId="{C8E2037A-DB82-43A0-95B7-8CC8261FB945}" type="sibTrans" cxnId="{992987E4-E2FC-4174-B62E-E7D3C1F6CD60}">
      <dgm:prSet/>
      <dgm:spPr/>
      <dgm:t>
        <a:bodyPr/>
        <a:lstStyle/>
        <a:p>
          <a:endParaRPr lang="nb-NO"/>
        </a:p>
      </dgm:t>
    </dgm:pt>
    <dgm:pt modelId="{0265F104-74D7-4374-A68E-1DD8E8811E81}">
      <dgm:prSet phldrT="[Tekst]"/>
      <dgm:spPr>
        <a:solidFill>
          <a:schemeClr val="accent6">
            <a:lumMod val="60000"/>
            <a:lumOff val="40000"/>
          </a:schemeClr>
        </a:solidFill>
      </dgm:spPr>
      <dgm:t>
        <a:bodyPr/>
        <a:lstStyle/>
        <a:p>
          <a:r>
            <a:rPr lang="nb-NO" dirty="0">
              <a:solidFill>
                <a:schemeClr val="tx1"/>
              </a:solidFill>
            </a:rPr>
            <a:t>Hvem skal involveres i arbeidet?</a:t>
          </a:r>
        </a:p>
      </dgm:t>
    </dgm:pt>
    <dgm:pt modelId="{67C3A6AA-C27D-4606-992A-5E2CF7C24622}" type="parTrans" cxnId="{F2C58233-2F99-4765-9736-479B88C61D53}">
      <dgm:prSet/>
      <dgm:spPr/>
      <dgm:t>
        <a:bodyPr/>
        <a:lstStyle/>
        <a:p>
          <a:endParaRPr lang="nb-NO"/>
        </a:p>
      </dgm:t>
    </dgm:pt>
    <dgm:pt modelId="{29FC4229-4C63-4B25-A095-E66775D8E58F}" type="sibTrans" cxnId="{F2C58233-2F99-4765-9736-479B88C61D53}">
      <dgm:prSet/>
      <dgm:spPr/>
      <dgm:t>
        <a:bodyPr/>
        <a:lstStyle/>
        <a:p>
          <a:endParaRPr lang="nb-NO"/>
        </a:p>
      </dgm:t>
    </dgm:pt>
    <dgm:pt modelId="{24386547-C14E-4E13-9772-6D4957405165}">
      <dgm:prSet phldrT="[Tekst]"/>
      <dgm:spPr>
        <a:solidFill>
          <a:schemeClr val="accent6">
            <a:lumMod val="60000"/>
            <a:lumOff val="40000"/>
          </a:schemeClr>
        </a:solidFill>
      </dgm:spPr>
      <dgm:t>
        <a:bodyPr/>
        <a:lstStyle/>
        <a:p>
          <a:r>
            <a:rPr lang="nb-NO" dirty="0">
              <a:solidFill>
                <a:schemeClr val="tx1"/>
              </a:solidFill>
            </a:rPr>
            <a:t>Har vi sikret god språk og kulturforståelse?</a:t>
          </a:r>
        </a:p>
      </dgm:t>
    </dgm:pt>
    <dgm:pt modelId="{5F6F9238-91F4-4D62-BA9F-081B08EB9098}" type="parTrans" cxnId="{1B022F87-DAC8-4335-8E34-6AB6EC576696}">
      <dgm:prSet/>
      <dgm:spPr/>
      <dgm:t>
        <a:bodyPr/>
        <a:lstStyle/>
        <a:p>
          <a:endParaRPr lang="nb-NO"/>
        </a:p>
      </dgm:t>
    </dgm:pt>
    <dgm:pt modelId="{180EBA1A-17F1-4409-BFDD-7AB61D7B46C8}" type="sibTrans" cxnId="{1B022F87-DAC8-4335-8E34-6AB6EC576696}">
      <dgm:prSet/>
      <dgm:spPr/>
      <dgm:t>
        <a:bodyPr/>
        <a:lstStyle/>
        <a:p>
          <a:endParaRPr lang="nb-NO"/>
        </a:p>
      </dgm:t>
    </dgm:pt>
    <dgm:pt modelId="{DCE4CBF3-C427-4224-B3A4-A1D3564D7EAD}">
      <dgm:prSet phldrT="[Tekst]"/>
      <dgm:spPr>
        <a:solidFill>
          <a:schemeClr val="accent6">
            <a:lumMod val="60000"/>
            <a:lumOff val="40000"/>
          </a:schemeClr>
        </a:solidFill>
      </dgm:spPr>
      <dgm:t>
        <a:bodyPr/>
        <a:lstStyle/>
        <a:p>
          <a:r>
            <a:rPr lang="nb-NO" dirty="0">
              <a:solidFill>
                <a:schemeClr val="tx1"/>
              </a:solidFill>
            </a:rPr>
            <a:t>Hvordan skal vi sikre en god dialog med elever, foreldre og andre involverte?</a:t>
          </a:r>
        </a:p>
      </dgm:t>
    </dgm:pt>
    <dgm:pt modelId="{518F8A7D-CB56-42F6-AB91-A5A48656D796}" type="parTrans" cxnId="{CA280AE7-B1A4-4DF4-A59F-AA059F387412}">
      <dgm:prSet/>
      <dgm:spPr/>
      <dgm:t>
        <a:bodyPr/>
        <a:lstStyle/>
        <a:p>
          <a:endParaRPr lang="nb-NO"/>
        </a:p>
      </dgm:t>
    </dgm:pt>
    <dgm:pt modelId="{5DCB5DBA-4D79-4448-B8E7-7831F1708AF5}" type="sibTrans" cxnId="{CA280AE7-B1A4-4DF4-A59F-AA059F387412}">
      <dgm:prSet/>
      <dgm:spPr/>
      <dgm:t>
        <a:bodyPr/>
        <a:lstStyle/>
        <a:p>
          <a:endParaRPr lang="nb-NO"/>
        </a:p>
      </dgm:t>
    </dgm:pt>
    <dgm:pt modelId="{E21CA3C8-B8EB-468C-AF71-C5E7F547BE18}">
      <dgm:prSet phldrT="[Tekst]"/>
      <dgm:spPr>
        <a:solidFill>
          <a:schemeClr val="accent6">
            <a:lumMod val="60000"/>
            <a:lumOff val="40000"/>
          </a:schemeClr>
        </a:solidFill>
      </dgm:spPr>
      <dgm:t>
        <a:bodyPr/>
        <a:lstStyle/>
        <a:p>
          <a:r>
            <a:rPr lang="nb-NO" dirty="0">
              <a:solidFill>
                <a:schemeClr val="tx1"/>
              </a:solidFill>
            </a:rPr>
            <a:t>Hvem skal lede arbeidet og ha ansvaret for en aktivitetsplan?</a:t>
          </a:r>
        </a:p>
      </dgm:t>
    </dgm:pt>
    <dgm:pt modelId="{CD269639-D697-4600-8D71-73E833FD7DE4}" type="parTrans" cxnId="{3D7EB56D-4CC0-413E-9BB7-FE002252DA4A}">
      <dgm:prSet/>
      <dgm:spPr/>
      <dgm:t>
        <a:bodyPr/>
        <a:lstStyle/>
        <a:p>
          <a:endParaRPr lang="nb-NO"/>
        </a:p>
      </dgm:t>
    </dgm:pt>
    <dgm:pt modelId="{1CAEE91B-2700-4803-BFE8-88FB2D9A41AD}" type="sibTrans" cxnId="{3D7EB56D-4CC0-413E-9BB7-FE002252DA4A}">
      <dgm:prSet/>
      <dgm:spPr/>
      <dgm:t>
        <a:bodyPr/>
        <a:lstStyle/>
        <a:p>
          <a:endParaRPr lang="nb-NO"/>
        </a:p>
      </dgm:t>
    </dgm:pt>
    <dgm:pt modelId="{3F50BD61-A616-4738-BAA3-2DDC387E6664}">
      <dgm:prSet phldrT="[Tekst]"/>
      <dgm:spPr>
        <a:solidFill>
          <a:schemeClr val="accent6">
            <a:lumMod val="60000"/>
            <a:lumOff val="40000"/>
          </a:schemeClr>
        </a:solidFill>
      </dgm:spPr>
      <dgm:t>
        <a:bodyPr/>
        <a:lstStyle/>
        <a:p>
          <a:r>
            <a:rPr lang="nb-NO" dirty="0">
              <a:solidFill>
                <a:schemeClr val="tx1"/>
              </a:solidFill>
            </a:rPr>
            <a:t>Har vi kompetanse til å håndtere problemstillingene?</a:t>
          </a:r>
        </a:p>
      </dgm:t>
    </dgm:pt>
    <dgm:pt modelId="{050489DA-3265-41BE-99D2-040A937C1B78}" type="parTrans" cxnId="{E4109D42-0511-425C-9107-69D6EB6DDD68}">
      <dgm:prSet/>
      <dgm:spPr/>
      <dgm:t>
        <a:bodyPr/>
        <a:lstStyle/>
        <a:p>
          <a:endParaRPr lang="nb-NO"/>
        </a:p>
      </dgm:t>
    </dgm:pt>
    <dgm:pt modelId="{65B525ED-5FC0-4C69-B396-3FF2C4E2DA6F}" type="sibTrans" cxnId="{E4109D42-0511-425C-9107-69D6EB6DDD68}">
      <dgm:prSet/>
      <dgm:spPr/>
      <dgm:t>
        <a:bodyPr/>
        <a:lstStyle/>
        <a:p>
          <a:endParaRPr lang="nb-NO"/>
        </a:p>
      </dgm:t>
    </dgm:pt>
    <dgm:pt modelId="{DEF1F43D-7053-42C4-9FBD-E6299D172D27}">
      <dgm:prSet phldrT="[Tekst]"/>
      <dgm:spPr>
        <a:solidFill>
          <a:schemeClr val="accent6">
            <a:lumMod val="60000"/>
            <a:lumOff val="40000"/>
          </a:schemeClr>
        </a:solidFill>
      </dgm:spPr>
      <dgm:t>
        <a:bodyPr/>
        <a:lstStyle/>
        <a:p>
          <a:r>
            <a:rPr lang="nb-NO" dirty="0">
              <a:solidFill>
                <a:schemeClr val="tx1"/>
              </a:solidFill>
            </a:rPr>
            <a:t>Hvilken standard har dere satt på fellesskapet i denne gruppa?</a:t>
          </a:r>
        </a:p>
      </dgm:t>
    </dgm:pt>
    <dgm:pt modelId="{435E6308-1CA1-45C5-B43E-6B43E4765002}" type="parTrans" cxnId="{A44ED8DE-671A-403C-9783-4DC756F880BD}">
      <dgm:prSet/>
      <dgm:spPr/>
      <dgm:t>
        <a:bodyPr/>
        <a:lstStyle/>
        <a:p>
          <a:endParaRPr lang="nb-NO"/>
        </a:p>
      </dgm:t>
    </dgm:pt>
    <dgm:pt modelId="{A803871A-2911-43B8-B3DA-A084D2EBBA9A}" type="sibTrans" cxnId="{A44ED8DE-671A-403C-9783-4DC756F880BD}">
      <dgm:prSet/>
      <dgm:spPr/>
      <dgm:t>
        <a:bodyPr/>
        <a:lstStyle/>
        <a:p>
          <a:endParaRPr lang="nb-NO"/>
        </a:p>
      </dgm:t>
    </dgm:pt>
    <dgm:pt modelId="{42231D1A-A6AD-4CC0-8CF0-F04A23FF60C9}">
      <dgm:prSet phldrT="[Tekst]"/>
      <dgm:spPr>
        <a:solidFill>
          <a:schemeClr val="accent6">
            <a:lumMod val="60000"/>
            <a:lumOff val="40000"/>
          </a:schemeClr>
        </a:solidFill>
      </dgm:spPr>
      <dgm:t>
        <a:bodyPr/>
        <a:lstStyle/>
        <a:p>
          <a:r>
            <a:rPr lang="nb-NO" dirty="0">
              <a:solidFill>
                <a:schemeClr val="tx1"/>
              </a:solidFill>
            </a:rPr>
            <a:t>Hva er det vi ikke vet?</a:t>
          </a:r>
        </a:p>
      </dgm:t>
    </dgm:pt>
    <dgm:pt modelId="{F0649CF9-E040-4696-BE15-F78979B45B3D}" type="parTrans" cxnId="{C547C1E1-7D07-4F62-9CD5-B24397D9E34F}">
      <dgm:prSet/>
      <dgm:spPr/>
      <dgm:t>
        <a:bodyPr/>
        <a:lstStyle/>
        <a:p>
          <a:endParaRPr lang="nb-NO"/>
        </a:p>
      </dgm:t>
    </dgm:pt>
    <dgm:pt modelId="{1AFA0FB4-E8F2-4396-B443-CDD1282B1A34}" type="sibTrans" cxnId="{C547C1E1-7D07-4F62-9CD5-B24397D9E34F}">
      <dgm:prSet/>
      <dgm:spPr/>
      <dgm:t>
        <a:bodyPr/>
        <a:lstStyle/>
        <a:p>
          <a:endParaRPr lang="nb-NO"/>
        </a:p>
      </dgm:t>
    </dgm:pt>
    <dgm:pt modelId="{544358FB-2409-4397-AE4B-06B4AC1F6004}">
      <dgm:prSet phldrT="[Tekst]"/>
      <dgm:spPr>
        <a:solidFill>
          <a:schemeClr val="accent6">
            <a:lumMod val="60000"/>
            <a:lumOff val="40000"/>
          </a:schemeClr>
        </a:solidFill>
      </dgm:spPr>
      <dgm:t>
        <a:bodyPr/>
        <a:lstStyle/>
        <a:p>
          <a:r>
            <a:rPr lang="nb-NO">
              <a:solidFill>
                <a:schemeClr val="tx1"/>
              </a:solidFill>
            </a:rPr>
            <a:t>Trenger vi støtte/veiledning – i så fall fra hvem? </a:t>
          </a:r>
          <a:endParaRPr lang="nb-NO" dirty="0">
            <a:solidFill>
              <a:schemeClr val="tx1"/>
            </a:solidFill>
          </a:endParaRPr>
        </a:p>
      </dgm:t>
    </dgm:pt>
    <dgm:pt modelId="{DDA96B27-9470-4C0E-A4D3-FFED66DB2BCA}" type="parTrans" cxnId="{45C6FD60-3334-436B-AA4C-85CD843A0D37}">
      <dgm:prSet/>
      <dgm:spPr/>
      <dgm:t>
        <a:bodyPr/>
        <a:lstStyle/>
        <a:p>
          <a:endParaRPr lang="nb-NO"/>
        </a:p>
      </dgm:t>
    </dgm:pt>
    <dgm:pt modelId="{28BFBB6B-BEB5-4CAC-82DD-C6A9B5392879}" type="sibTrans" cxnId="{45C6FD60-3334-436B-AA4C-85CD843A0D37}">
      <dgm:prSet/>
      <dgm:spPr/>
      <dgm:t>
        <a:bodyPr/>
        <a:lstStyle/>
        <a:p>
          <a:endParaRPr lang="nb-NO"/>
        </a:p>
      </dgm:t>
    </dgm:pt>
    <dgm:pt modelId="{47D9CE7C-9E29-4634-8840-66AF1C01D211}">
      <dgm:prSet phldrT="[Tekst]"/>
      <dgm:spPr>
        <a:solidFill>
          <a:schemeClr val="accent6">
            <a:lumMod val="60000"/>
            <a:lumOff val="40000"/>
          </a:schemeClr>
        </a:solidFill>
      </dgm:spPr>
      <dgm:t>
        <a:bodyPr/>
        <a:lstStyle/>
        <a:p>
          <a:r>
            <a:rPr lang="nb-NO" dirty="0">
              <a:solidFill>
                <a:schemeClr val="tx1"/>
              </a:solidFill>
            </a:rPr>
            <a:t>Hvordan forstår vi problemstillingen?</a:t>
          </a:r>
        </a:p>
      </dgm:t>
    </dgm:pt>
    <dgm:pt modelId="{6C4DC612-51F4-4FD7-972A-8F55A7B0334F}" type="parTrans" cxnId="{25C4AEEB-A5A1-4C4E-AD8B-E874CD1962DB}">
      <dgm:prSet/>
      <dgm:spPr/>
      <dgm:t>
        <a:bodyPr/>
        <a:lstStyle/>
        <a:p>
          <a:endParaRPr lang="nb-NO"/>
        </a:p>
      </dgm:t>
    </dgm:pt>
    <dgm:pt modelId="{5208FE48-DD10-42C5-8094-FD42431EA369}" type="sibTrans" cxnId="{25C4AEEB-A5A1-4C4E-AD8B-E874CD1962DB}">
      <dgm:prSet/>
      <dgm:spPr/>
      <dgm:t>
        <a:bodyPr/>
        <a:lstStyle/>
        <a:p>
          <a:endParaRPr lang="nb-NO"/>
        </a:p>
      </dgm:t>
    </dgm:pt>
    <dgm:pt modelId="{2D80CAA4-D152-4505-997C-446C31E0070F}" type="pres">
      <dgm:prSet presAssocID="{2628B027-6DA6-42C8-B8B8-5741FD0DCA8D}" presName="diagram" presStyleCnt="0">
        <dgm:presLayoutVars>
          <dgm:dir/>
          <dgm:resizeHandles val="exact"/>
        </dgm:presLayoutVars>
      </dgm:prSet>
      <dgm:spPr/>
    </dgm:pt>
    <dgm:pt modelId="{C2E11BA6-DFB8-412F-977D-6E6898E2B4D5}" type="pres">
      <dgm:prSet presAssocID="{11731E1E-79A5-403B-A922-E2B5112E419F}" presName="node" presStyleLbl="node1" presStyleIdx="0" presStyleCnt="12">
        <dgm:presLayoutVars>
          <dgm:bulletEnabled val="1"/>
        </dgm:presLayoutVars>
      </dgm:prSet>
      <dgm:spPr/>
    </dgm:pt>
    <dgm:pt modelId="{473D65A8-C14B-4223-981C-2E3A8B4B6E1B}" type="pres">
      <dgm:prSet presAssocID="{03157571-F216-4DB4-8782-0687F7220092}" presName="sibTrans" presStyleCnt="0"/>
      <dgm:spPr/>
    </dgm:pt>
    <dgm:pt modelId="{8D791955-CBAF-4C6E-95FC-381BFF9A636C}" type="pres">
      <dgm:prSet presAssocID="{42231D1A-A6AD-4CC0-8CF0-F04A23FF60C9}" presName="node" presStyleLbl="node1" presStyleIdx="1" presStyleCnt="12">
        <dgm:presLayoutVars>
          <dgm:bulletEnabled val="1"/>
        </dgm:presLayoutVars>
      </dgm:prSet>
      <dgm:spPr/>
    </dgm:pt>
    <dgm:pt modelId="{F7A04AB9-8E98-4807-847F-0EC5D95A4993}" type="pres">
      <dgm:prSet presAssocID="{1AFA0FB4-E8F2-4396-B443-CDD1282B1A34}" presName="sibTrans" presStyleCnt="0"/>
      <dgm:spPr/>
    </dgm:pt>
    <dgm:pt modelId="{392E53A0-A624-423A-89F0-430F6CDA9D2A}" type="pres">
      <dgm:prSet presAssocID="{232CC039-9B96-4AB9-AF09-0B8275EAC0BD}" presName="node" presStyleLbl="node1" presStyleIdx="2" presStyleCnt="12">
        <dgm:presLayoutVars>
          <dgm:bulletEnabled val="1"/>
        </dgm:presLayoutVars>
      </dgm:prSet>
      <dgm:spPr/>
    </dgm:pt>
    <dgm:pt modelId="{DBF52720-0D6B-426D-8848-B164AC886513}" type="pres">
      <dgm:prSet presAssocID="{53EF7B40-41EF-43CF-8E7A-12CB68918915}" presName="sibTrans" presStyleCnt="0"/>
      <dgm:spPr/>
    </dgm:pt>
    <dgm:pt modelId="{D134EA36-4DB1-4C1D-B099-00F307519BC1}" type="pres">
      <dgm:prSet presAssocID="{4F80CCF6-FF60-445E-A29B-E60966C420E3}" presName="node" presStyleLbl="node1" presStyleIdx="3" presStyleCnt="12">
        <dgm:presLayoutVars>
          <dgm:bulletEnabled val="1"/>
        </dgm:presLayoutVars>
      </dgm:prSet>
      <dgm:spPr/>
    </dgm:pt>
    <dgm:pt modelId="{AFAF69E8-D7B3-41E7-99E3-1D645BE6E6A3}" type="pres">
      <dgm:prSet presAssocID="{C8E2037A-DB82-43A0-95B7-8CC8261FB945}" presName="sibTrans" presStyleCnt="0"/>
      <dgm:spPr/>
    </dgm:pt>
    <dgm:pt modelId="{505AD559-1BDD-48E5-8847-8C9FA390AA24}" type="pres">
      <dgm:prSet presAssocID="{0265F104-74D7-4374-A68E-1DD8E8811E81}" presName="node" presStyleLbl="node1" presStyleIdx="4" presStyleCnt="12">
        <dgm:presLayoutVars>
          <dgm:bulletEnabled val="1"/>
        </dgm:presLayoutVars>
      </dgm:prSet>
      <dgm:spPr/>
    </dgm:pt>
    <dgm:pt modelId="{765AFB95-F827-414B-BB34-BAAB550308F0}" type="pres">
      <dgm:prSet presAssocID="{29FC4229-4C63-4B25-A095-E66775D8E58F}" presName="sibTrans" presStyleCnt="0"/>
      <dgm:spPr/>
    </dgm:pt>
    <dgm:pt modelId="{8DB80136-586C-44E9-BC08-2C6D942EBA4E}" type="pres">
      <dgm:prSet presAssocID="{DCE4CBF3-C427-4224-B3A4-A1D3564D7EAD}" presName="node" presStyleLbl="node1" presStyleIdx="5" presStyleCnt="12">
        <dgm:presLayoutVars>
          <dgm:bulletEnabled val="1"/>
        </dgm:presLayoutVars>
      </dgm:prSet>
      <dgm:spPr/>
    </dgm:pt>
    <dgm:pt modelId="{997A525A-7A05-4141-A635-6D12BD445328}" type="pres">
      <dgm:prSet presAssocID="{5DCB5DBA-4D79-4448-B8E7-7831F1708AF5}" presName="sibTrans" presStyleCnt="0"/>
      <dgm:spPr/>
    </dgm:pt>
    <dgm:pt modelId="{DC2464F5-270E-466F-917F-95EDDB4F9492}" type="pres">
      <dgm:prSet presAssocID="{E21CA3C8-B8EB-468C-AF71-C5E7F547BE18}" presName="node" presStyleLbl="node1" presStyleIdx="6" presStyleCnt="12">
        <dgm:presLayoutVars>
          <dgm:bulletEnabled val="1"/>
        </dgm:presLayoutVars>
      </dgm:prSet>
      <dgm:spPr/>
    </dgm:pt>
    <dgm:pt modelId="{73195361-CF07-4623-AD7D-CDFDC7A1AD03}" type="pres">
      <dgm:prSet presAssocID="{1CAEE91B-2700-4803-BFE8-88FB2D9A41AD}" presName="sibTrans" presStyleCnt="0"/>
      <dgm:spPr/>
    </dgm:pt>
    <dgm:pt modelId="{547104DB-ED97-4114-B234-79A8122A3078}" type="pres">
      <dgm:prSet presAssocID="{3F50BD61-A616-4738-BAA3-2DDC387E6664}" presName="node" presStyleLbl="node1" presStyleIdx="7" presStyleCnt="12">
        <dgm:presLayoutVars>
          <dgm:bulletEnabled val="1"/>
        </dgm:presLayoutVars>
      </dgm:prSet>
      <dgm:spPr/>
    </dgm:pt>
    <dgm:pt modelId="{BC86FC61-88FA-409A-B737-27E651F17709}" type="pres">
      <dgm:prSet presAssocID="{65B525ED-5FC0-4C69-B396-3FF2C4E2DA6F}" presName="sibTrans" presStyleCnt="0"/>
      <dgm:spPr/>
    </dgm:pt>
    <dgm:pt modelId="{7BE86DB1-E62B-4BE5-9423-7A4964FADE61}" type="pres">
      <dgm:prSet presAssocID="{544358FB-2409-4397-AE4B-06B4AC1F6004}" presName="node" presStyleLbl="node1" presStyleIdx="8" presStyleCnt="12">
        <dgm:presLayoutVars>
          <dgm:bulletEnabled val="1"/>
        </dgm:presLayoutVars>
      </dgm:prSet>
      <dgm:spPr/>
    </dgm:pt>
    <dgm:pt modelId="{40D6615B-E501-43E2-BF4F-DE629C0D425F}" type="pres">
      <dgm:prSet presAssocID="{28BFBB6B-BEB5-4CAC-82DD-C6A9B5392879}" presName="sibTrans" presStyleCnt="0"/>
      <dgm:spPr/>
    </dgm:pt>
    <dgm:pt modelId="{AE79071F-8D03-4CDD-B9D8-77AF94645372}" type="pres">
      <dgm:prSet presAssocID="{24386547-C14E-4E13-9772-6D4957405165}" presName="node" presStyleLbl="node1" presStyleIdx="9" presStyleCnt="12">
        <dgm:presLayoutVars>
          <dgm:bulletEnabled val="1"/>
        </dgm:presLayoutVars>
      </dgm:prSet>
      <dgm:spPr/>
    </dgm:pt>
    <dgm:pt modelId="{C28E3133-86B3-42FF-94C4-1C04841FE3A0}" type="pres">
      <dgm:prSet presAssocID="{180EBA1A-17F1-4409-BFDD-7AB61D7B46C8}" presName="sibTrans" presStyleCnt="0"/>
      <dgm:spPr/>
    </dgm:pt>
    <dgm:pt modelId="{885A4DB2-ED8A-4298-9BD8-50A380BE98E0}" type="pres">
      <dgm:prSet presAssocID="{47D9CE7C-9E29-4634-8840-66AF1C01D211}" presName="node" presStyleLbl="node1" presStyleIdx="10" presStyleCnt="12">
        <dgm:presLayoutVars>
          <dgm:bulletEnabled val="1"/>
        </dgm:presLayoutVars>
      </dgm:prSet>
      <dgm:spPr/>
    </dgm:pt>
    <dgm:pt modelId="{FF063E4D-588B-4C4E-B8DA-BB2241936F7F}" type="pres">
      <dgm:prSet presAssocID="{5208FE48-DD10-42C5-8094-FD42431EA369}" presName="sibTrans" presStyleCnt="0"/>
      <dgm:spPr/>
    </dgm:pt>
    <dgm:pt modelId="{8B69C1FC-31DD-417E-8744-F6CDACAE30ED}" type="pres">
      <dgm:prSet presAssocID="{DEF1F43D-7053-42C4-9FBD-E6299D172D27}" presName="node" presStyleLbl="node1" presStyleIdx="11" presStyleCnt="12">
        <dgm:presLayoutVars>
          <dgm:bulletEnabled val="1"/>
        </dgm:presLayoutVars>
      </dgm:prSet>
      <dgm:spPr/>
    </dgm:pt>
  </dgm:ptLst>
  <dgm:cxnLst>
    <dgm:cxn modelId="{77694516-C532-43A7-A397-65B41EADA524}" type="presOf" srcId="{24386547-C14E-4E13-9772-6D4957405165}" destId="{AE79071F-8D03-4CDD-B9D8-77AF94645372}" srcOrd="0" destOrd="0" presId="urn:microsoft.com/office/officeart/2005/8/layout/default"/>
    <dgm:cxn modelId="{AE37C71A-FA14-4417-989F-0BFB037722BF}" srcId="{2628B027-6DA6-42C8-B8B8-5741FD0DCA8D}" destId="{11731E1E-79A5-403B-A922-E2B5112E419F}" srcOrd="0" destOrd="0" parTransId="{86F738E1-74CF-46DB-8D15-55C6FBA6D6A6}" sibTransId="{03157571-F216-4DB4-8782-0687F7220092}"/>
    <dgm:cxn modelId="{7314ED1F-6887-433D-BF56-168C45784F0A}" type="presOf" srcId="{47D9CE7C-9E29-4634-8840-66AF1C01D211}" destId="{885A4DB2-ED8A-4298-9BD8-50A380BE98E0}" srcOrd="0" destOrd="0" presId="urn:microsoft.com/office/officeart/2005/8/layout/default"/>
    <dgm:cxn modelId="{F2C58233-2F99-4765-9736-479B88C61D53}" srcId="{2628B027-6DA6-42C8-B8B8-5741FD0DCA8D}" destId="{0265F104-74D7-4374-A68E-1DD8E8811E81}" srcOrd="4" destOrd="0" parTransId="{67C3A6AA-C27D-4606-992A-5E2CF7C24622}" sibTransId="{29FC4229-4C63-4B25-A095-E66775D8E58F}"/>
    <dgm:cxn modelId="{45C6FD60-3334-436B-AA4C-85CD843A0D37}" srcId="{2628B027-6DA6-42C8-B8B8-5741FD0DCA8D}" destId="{544358FB-2409-4397-AE4B-06B4AC1F6004}" srcOrd="8" destOrd="0" parTransId="{DDA96B27-9470-4C0E-A4D3-FFED66DB2BCA}" sibTransId="{28BFBB6B-BEB5-4CAC-82DD-C6A9B5392879}"/>
    <dgm:cxn modelId="{E4109D42-0511-425C-9107-69D6EB6DDD68}" srcId="{2628B027-6DA6-42C8-B8B8-5741FD0DCA8D}" destId="{3F50BD61-A616-4738-BAA3-2DDC387E6664}" srcOrd="7" destOrd="0" parTransId="{050489DA-3265-41BE-99D2-040A937C1B78}" sibTransId="{65B525ED-5FC0-4C69-B396-3FF2C4E2DA6F}"/>
    <dgm:cxn modelId="{8200244A-A2FD-462E-AE37-2AC2CD8F1D57}" type="presOf" srcId="{E21CA3C8-B8EB-468C-AF71-C5E7F547BE18}" destId="{DC2464F5-270E-466F-917F-95EDDB4F9492}" srcOrd="0" destOrd="0" presId="urn:microsoft.com/office/officeart/2005/8/layout/default"/>
    <dgm:cxn modelId="{3D7EB56D-4CC0-413E-9BB7-FE002252DA4A}" srcId="{2628B027-6DA6-42C8-B8B8-5741FD0DCA8D}" destId="{E21CA3C8-B8EB-468C-AF71-C5E7F547BE18}" srcOrd="6" destOrd="0" parTransId="{CD269639-D697-4600-8D71-73E833FD7DE4}" sibTransId="{1CAEE91B-2700-4803-BFE8-88FB2D9A41AD}"/>
    <dgm:cxn modelId="{BE719071-0FCB-46D5-9001-1033856DD5AC}" type="presOf" srcId="{0265F104-74D7-4374-A68E-1DD8E8811E81}" destId="{505AD559-1BDD-48E5-8847-8C9FA390AA24}" srcOrd="0" destOrd="0" presId="urn:microsoft.com/office/officeart/2005/8/layout/default"/>
    <dgm:cxn modelId="{1FF04479-1A57-4B5D-81CF-DA8D4E690B84}" type="presOf" srcId="{232CC039-9B96-4AB9-AF09-0B8275EAC0BD}" destId="{392E53A0-A624-423A-89F0-430F6CDA9D2A}" srcOrd="0" destOrd="0" presId="urn:microsoft.com/office/officeart/2005/8/layout/default"/>
    <dgm:cxn modelId="{F1D5C87E-26A0-44F7-891B-8C08F80F9EE9}" type="presOf" srcId="{4F80CCF6-FF60-445E-A29B-E60966C420E3}" destId="{D134EA36-4DB1-4C1D-B099-00F307519BC1}" srcOrd="0" destOrd="0" presId="urn:microsoft.com/office/officeart/2005/8/layout/default"/>
    <dgm:cxn modelId="{6A74F381-A7D0-4DBF-A5BB-DC5482B8A5DB}" srcId="{2628B027-6DA6-42C8-B8B8-5741FD0DCA8D}" destId="{232CC039-9B96-4AB9-AF09-0B8275EAC0BD}" srcOrd="2" destOrd="0" parTransId="{B286526A-D8F9-4218-921B-902DA78D55A8}" sibTransId="{53EF7B40-41EF-43CF-8E7A-12CB68918915}"/>
    <dgm:cxn modelId="{1B022F87-DAC8-4335-8E34-6AB6EC576696}" srcId="{2628B027-6DA6-42C8-B8B8-5741FD0DCA8D}" destId="{24386547-C14E-4E13-9772-6D4957405165}" srcOrd="9" destOrd="0" parTransId="{5F6F9238-91F4-4D62-BA9F-081B08EB9098}" sibTransId="{180EBA1A-17F1-4409-BFDD-7AB61D7B46C8}"/>
    <dgm:cxn modelId="{296D67A9-BCB1-4B37-933C-BC8C61B5AAF5}" type="presOf" srcId="{DEF1F43D-7053-42C4-9FBD-E6299D172D27}" destId="{8B69C1FC-31DD-417E-8744-F6CDACAE30ED}" srcOrd="0" destOrd="0" presId="urn:microsoft.com/office/officeart/2005/8/layout/default"/>
    <dgm:cxn modelId="{8A568FB6-1BA2-4C1E-846B-3E559D53E863}" type="presOf" srcId="{2628B027-6DA6-42C8-B8B8-5741FD0DCA8D}" destId="{2D80CAA4-D152-4505-997C-446C31E0070F}" srcOrd="0" destOrd="0" presId="urn:microsoft.com/office/officeart/2005/8/layout/default"/>
    <dgm:cxn modelId="{028296BB-14AF-4FC2-9ECB-E5E30C885719}" type="presOf" srcId="{11731E1E-79A5-403B-A922-E2B5112E419F}" destId="{C2E11BA6-DFB8-412F-977D-6E6898E2B4D5}" srcOrd="0" destOrd="0" presId="urn:microsoft.com/office/officeart/2005/8/layout/default"/>
    <dgm:cxn modelId="{31703ED0-9865-4892-8AE2-424FECA2268B}" type="presOf" srcId="{DCE4CBF3-C427-4224-B3A4-A1D3564D7EAD}" destId="{8DB80136-586C-44E9-BC08-2C6D942EBA4E}" srcOrd="0" destOrd="0" presId="urn:microsoft.com/office/officeart/2005/8/layout/default"/>
    <dgm:cxn modelId="{A44ED8DE-671A-403C-9783-4DC756F880BD}" srcId="{2628B027-6DA6-42C8-B8B8-5741FD0DCA8D}" destId="{DEF1F43D-7053-42C4-9FBD-E6299D172D27}" srcOrd="11" destOrd="0" parTransId="{435E6308-1CA1-45C5-B43E-6B43E4765002}" sibTransId="{A803871A-2911-43B8-B3DA-A084D2EBBA9A}"/>
    <dgm:cxn modelId="{C547C1E1-7D07-4F62-9CD5-B24397D9E34F}" srcId="{2628B027-6DA6-42C8-B8B8-5741FD0DCA8D}" destId="{42231D1A-A6AD-4CC0-8CF0-F04A23FF60C9}" srcOrd="1" destOrd="0" parTransId="{F0649CF9-E040-4696-BE15-F78979B45B3D}" sibTransId="{1AFA0FB4-E8F2-4396-B443-CDD1282B1A34}"/>
    <dgm:cxn modelId="{992987E4-E2FC-4174-B62E-E7D3C1F6CD60}" srcId="{2628B027-6DA6-42C8-B8B8-5741FD0DCA8D}" destId="{4F80CCF6-FF60-445E-A29B-E60966C420E3}" srcOrd="3" destOrd="0" parTransId="{914BD950-941C-4A8C-96DE-A2CB11A35B2E}" sibTransId="{C8E2037A-DB82-43A0-95B7-8CC8261FB945}"/>
    <dgm:cxn modelId="{CA280AE7-B1A4-4DF4-A59F-AA059F387412}" srcId="{2628B027-6DA6-42C8-B8B8-5741FD0DCA8D}" destId="{DCE4CBF3-C427-4224-B3A4-A1D3564D7EAD}" srcOrd="5" destOrd="0" parTransId="{518F8A7D-CB56-42F6-AB91-A5A48656D796}" sibTransId="{5DCB5DBA-4D79-4448-B8E7-7831F1708AF5}"/>
    <dgm:cxn modelId="{A0AEA7EA-8001-44EC-AF78-50C7FB4282F1}" type="presOf" srcId="{3F50BD61-A616-4738-BAA3-2DDC387E6664}" destId="{547104DB-ED97-4114-B234-79A8122A3078}" srcOrd="0" destOrd="0" presId="urn:microsoft.com/office/officeart/2005/8/layout/default"/>
    <dgm:cxn modelId="{25C4AEEB-A5A1-4C4E-AD8B-E874CD1962DB}" srcId="{2628B027-6DA6-42C8-B8B8-5741FD0DCA8D}" destId="{47D9CE7C-9E29-4634-8840-66AF1C01D211}" srcOrd="10" destOrd="0" parTransId="{6C4DC612-51F4-4FD7-972A-8F55A7B0334F}" sibTransId="{5208FE48-DD10-42C5-8094-FD42431EA369}"/>
    <dgm:cxn modelId="{05224FFA-546C-450C-9B78-561A3C2B6AFB}" type="presOf" srcId="{42231D1A-A6AD-4CC0-8CF0-F04A23FF60C9}" destId="{8D791955-CBAF-4C6E-95FC-381BFF9A636C}" srcOrd="0" destOrd="0" presId="urn:microsoft.com/office/officeart/2005/8/layout/default"/>
    <dgm:cxn modelId="{7BB99DFE-958E-418A-BB68-08685518FF0D}" type="presOf" srcId="{544358FB-2409-4397-AE4B-06B4AC1F6004}" destId="{7BE86DB1-E62B-4BE5-9423-7A4964FADE61}" srcOrd="0" destOrd="0" presId="urn:microsoft.com/office/officeart/2005/8/layout/default"/>
    <dgm:cxn modelId="{A77E331E-19DD-41A3-A82A-2CFFDFEBE96D}" type="presParOf" srcId="{2D80CAA4-D152-4505-997C-446C31E0070F}" destId="{C2E11BA6-DFB8-412F-977D-6E6898E2B4D5}" srcOrd="0" destOrd="0" presId="urn:microsoft.com/office/officeart/2005/8/layout/default"/>
    <dgm:cxn modelId="{5F766E6F-3A9D-4331-A952-79BDE4C2758D}" type="presParOf" srcId="{2D80CAA4-D152-4505-997C-446C31E0070F}" destId="{473D65A8-C14B-4223-981C-2E3A8B4B6E1B}" srcOrd="1" destOrd="0" presId="urn:microsoft.com/office/officeart/2005/8/layout/default"/>
    <dgm:cxn modelId="{090133C1-2243-4349-925E-0E8CA34C31D8}" type="presParOf" srcId="{2D80CAA4-D152-4505-997C-446C31E0070F}" destId="{8D791955-CBAF-4C6E-95FC-381BFF9A636C}" srcOrd="2" destOrd="0" presId="urn:microsoft.com/office/officeart/2005/8/layout/default"/>
    <dgm:cxn modelId="{08B485B1-8471-41DC-B838-64AB56D9B5D0}" type="presParOf" srcId="{2D80CAA4-D152-4505-997C-446C31E0070F}" destId="{F7A04AB9-8E98-4807-847F-0EC5D95A4993}" srcOrd="3" destOrd="0" presId="urn:microsoft.com/office/officeart/2005/8/layout/default"/>
    <dgm:cxn modelId="{7F3903A7-90D8-4FEE-B20F-6F42F421CECD}" type="presParOf" srcId="{2D80CAA4-D152-4505-997C-446C31E0070F}" destId="{392E53A0-A624-423A-89F0-430F6CDA9D2A}" srcOrd="4" destOrd="0" presId="urn:microsoft.com/office/officeart/2005/8/layout/default"/>
    <dgm:cxn modelId="{0A86EF76-A813-4F3C-BCCF-327CBECF96DC}" type="presParOf" srcId="{2D80CAA4-D152-4505-997C-446C31E0070F}" destId="{DBF52720-0D6B-426D-8848-B164AC886513}" srcOrd="5" destOrd="0" presId="urn:microsoft.com/office/officeart/2005/8/layout/default"/>
    <dgm:cxn modelId="{DB5EB605-D7A8-49D3-A2D4-68163266D199}" type="presParOf" srcId="{2D80CAA4-D152-4505-997C-446C31E0070F}" destId="{D134EA36-4DB1-4C1D-B099-00F307519BC1}" srcOrd="6" destOrd="0" presId="urn:microsoft.com/office/officeart/2005/8/layout/default"/>
    <dgm:cxn modelId="{92B859B1-45E2-4D7D-A64E-E6570FEA12DF}" type="presParOf" srcId="{2D80CAA4-D152-4505-997C-446C31E0070F}" destId="{AFAF69E8-D7B3-41E7-99E3-1D645BE6E6A3}" srcOrd="7" destOrd="0" presId="urn:microsoft.com/office/officeart/2005/8/layout/default"/>
    <dgm:cxn modelId="{A8995F9A-EC71-4705-968C-76320E32FE16}" type="presParOf" srcId="{2D80CAA4-D152-4505-997C-446C31E0070F}" destId="{505AD559-1BDD-48E5-8847-8C9FA390AA24}" srcOrd="8" destOrd="0" presId="urn:microsoft.com/office/officeart/2005/8/layout/default"/>
    <dgm:cxn modelId="{86E7A8F8-D0D3-4D03-995F-9481D4B2B597}" type="presParOf" srcId="{2D80CAA4-D152-4505-997C-446C31E0070F}" destId="{765AFB95-F827-414B-BB34-BAAB550308F0}" srcOrd="9" destOrd="0" presId="urn:microsoft.com/office/officeart/2005/8/layout/default"/>
    <dgm:cxn modelId="{9DCF62B9-8601-4844-853D-D0831D5A78CE}" type="presParOf" srcId="{2D80CAA4-D152-4505-997C-446C31E0070F}" destId="{8DB80136-586C-44E9-BC08-2C6D942EBA4E}" srcOrd="10" destOrd="0" presId="urn:microsoft.com/office/officeart/2005/8/layout/default"/>
    <dgm:cxn modelId="{FAFFCA3C-F7CA-4DBD-A02A-D6823565A8E4}" type="presParOf" srcId="{2D80CAA4-D152-4505-997C-446C31E0070F}" destId="{997A525A-7A05-4141-A635-6D12BD445328}" srcOrd="11" destOrd="0" presId="urn:microsoft.com/office/officeart/2005/8/layout/default"/>
    <dgm:cxn modelId="{5A8716A9-F3C4-41C8-9561-C85140143CD6}" type="presParOf" srcId="{2D80CAA4-D152-4505-997C-446C31E0070F}" destId="{DC2464F5-270E-466F-917F-95EDDB4F9492}" srcOrd="12" destOrd="0" presId="urn:microsoft.com/office/officeart/2005/8/layout/default"/>
    <dgm:cxn modelId="{654B426D-FE44-4CEE-810A-E2892C1DEF9C}" type="presParOf" srcId="{2D80CAA4-D152-4505-997C-446C31E0070F}" destId="{73195361-CF07-4623-AD7D-CDFDC7A1AD03}" srcOrd="13" destOrd="0" presId="urn:microsoft.com/office/officeart/2005/8/layout/default"/>
    <dgm:cxn modelId="{FBE50508-B5BB-44BB-90DC-A6440E46828C}" type="presParOf" srcId="{2D80CAA4-D152-4505-997C-446C31E0070F}" destId="{547104DB-ED97-4114-B234-79A8122A3078}" srcOrd="14" destOrd="0" presId="urn:microsoft.com/office/officeart/2005/8/layout/default"/>
    <dgm:cxn modelId="{418F15E1-C289-4EDB-95FE-E5ABF7B20998}" type="presParOf" srcId="{2D80CAA4-D152-4505-997C-446C31E0070F}" destId="{BC86FC61-88FA-409A-B737-27E651F17709}" srcOrd="15" destOrd="0" presId="urn:microsoft.com/office/officeart/2005/8/layout/default"/>
    <dgm:cxn modelId="{9D2D49BF-6AF1-4A5E-8B81-995CC29EC39A}" type="presParOf" srcId="{2D80CAA4-D152-4505-997C-446C31E0070F}" destId="{7BE86DB1-E62B-4BE5-9423-7A4964FADE61}" srcOrd="16" destOrd="0" presId="urn:microsoft.com/office/officeart/2005/8/layout/default"/>
    <dgm:cxn modelId="{2269E360-CD0D-482E-BEAB-E3D1554BBA4D}" type="presParOf" srcId="{2D80CAA4-D152-4505-997C-446C31E0070F}" destId="{40D6615B-E501-43E2-BF4F-DE629C0D425F}" srcOrd="17" destOrd="0" presId="urn:microsoft.com/office/officeart/2005/8/layout/default"/>
    <dgm:cxn modelId="{FFDFF737-ACA3-4A95-8BE7-2E84F287C223}" type="presParOf" srcId="{2D80CAA4-D152-4505-997C-446C31E0070F}" destId="{AE79071F-8D03-4CDD-B9D8-77AF94645372}" srcOrd="18" destOrd="0" presId="urn:microsoft.com/office/officeart/2005/8/layout/default"/>
    <dgm:cxn modelId="{41C1883F-D894-4903-8967-35BABE0C9AD6}" type="presParOf" srcId="{2D80CAA4-D152-4505-997C-446C31E0070F}" destId="{C28E3133-86B3-42FF-94C4-1C04841FE3A0}" srcOrd="19" destOrd="0" presId="urn:microsoft.com/office/officeart/2005/8/layout/default"/>
    <dgm:cxn modelId="{E7C1A715-D320-4B8D-9488-C173598EA59C}" type="presParOf" srcId="{2D80CAA4-D152-4505-997C-446C31E0070F}" destId="{885A4DB2-ED8A-4298-9BD8-50A380BE98E0}" srcOrd="20" destOrd="0" presId="urn:microsoft.com/office/officeart/2005/8/layout/default"/>
    <dgm:cxn modelId="{4D583B3E-2E75-4B5B-BDF4-B52C91BA2E86}" type="presParOf" srcId="{2D80CAA4-D152-4505-997C-446C31E0070F}" destId="{FF063E4D-588B-4C4E-B8DA-BB2241936F7F}" srcOrd="21" destOrd="0" presId="urn:microsoft.com/office/officeart/2005/8/layout/default"/>
    <dgm:cxn modelId="{0202B293-BA3F-42E7-B7F5-64D82EB70A1C}" type="presParOf" srcId="{2D80CAA4-D152-4505-997C-446C31E0070F}" destId="{8B69C1FC-31DD-417E-8744-F6CDACAE30ED}"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76D5B2-F356-4F55-A288-314DE6A3CEA1}">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D9757B-9ADC-4FC6-9F60-EEB1A605449B}">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nb-NO" sz="2700" b="0" i="0" kern="1200"/>
            <a:t>Hei. Har et barn som har det vanskelig på skolen fordi en av venninnene (!) bl.a hakker, retter på, baksnakker og stenger ute barnet mitt.</a:t>
          </a:r>
          <a:endParaRPr lang="en-US" sz="2700" kern="1200"/>
        </a:p>
      </dsp:txBody>
      <dsp:txXfrm>
        <a:off x="0" y="0"/>
        <a:ext cx="6900512" cy="1384035"/>
      </dsp:txXfrm>
    </dsp:sp>
    <dsp:sp modelId="{C2D0B08C-D1F8-49B7-9E12-75A342C6E0BF}">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B17265-EC95-4196-B809-B823A0FE35E0}">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nb-NO" sz="2700" b="0" i="0" kern="1200"/>
            <a:t>Jeg ønsker å snakke med deg om dette, da både jeg og min mann synes det er  vanskelig å definere hvor grensen for mobbing går. </a:t>
          </a:r>
          <a:endParaRPr lang="en-US" sz="2700" kern="1200"/>
        </a:p>
      </dsp:txBody>
      <dsp:txXfrm>
        <a:off x="0" y="1384035"/>
        <a:ext cx="6900512" cy="1384035"/>
      </dsp:txXfrm>
    </dsp:sp>
    <dsp:sp modelId="{3DDC085F-B0B2-408A-901E-9307FD792EA7}">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B6C2DF-3B54-44D4-A530-1B197282E77B}">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nb-NO" sz="2700" b="0" i="0" kern="1200"/>
            <a:t>Slik oppførsel som jeg nevner over er jo ‘vanlig’ blant spesielt jenter, men nå synes vi det går for langt til at vi bare skal la det gå. Hører fra deg. </a:t>
          </a:r>
          <a:endParaRPr lang="en-US" sz="2700" kern="1200"/>
        </a:p>
      </dsp:txBody>
      <dsp:txXfrm>
        <a:off x="0" y="2768070"/>
        <a:ext cx="6900512" cy="1384035"/>
      </dsp:txXfrm>
    </dsp:sp>
    <dsp:sp modelId="{CDC7E718-112D-471B-A0A9-B3481C10E23E}">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16B646-2CD4-4F0D-B2E1-6C3B6652D2D8}">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nb-NO" sz="2700" kern="1200"/>
            <a:t>Mor til jente 13 år</a:t>
          </a:r>
          <a:endParaRPr lang="en-US" sz="2700" kern="1200"/>
        </a:p>
      </dsp:txBody>
      <dsp:txXfrm>
        <a:off x="0" y="4152105"/>
        <a:ext cx="6900512" cy="1384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408F6-939E-4665-B44A-71EE92B13E2C}">
      <dsp:nvSpPr>
        <dsp:cNvPr id="0" name=""/>
        <dsp:cNvSpPr/>
      </dsp:nvSpPr>
      <dsp:spPr>
        <a:xfrm>
          <a:off x="2465037" y="0"/>
          <a:ext cx="1643358" cy="1505191"/>
        </a:xfrm>
        <a:prstGeom prst="trapezoid">
          <a:avLst>
            <a:gd name="adj" fmla="val 54590"/>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nb-NO" sz="2400" kern="1200" dirty="0">
            <a:solidFill>
              <a:schemeClr val="bg1"/>
            </a:solidFill>
          </a:endParaRPr>
        </a:p>
        <a:p>
          <a:pPr marL="0" lvl="0" indent="0" algn="ctr" defTabSz="1066800">
            <a:lnSpc>
              <a:spcPct val="90000"/>
            </a:lnSpc>
            <a:spcBef>
              <a:spcPct val="0"/>
            </a:spcBef>
            <a:spcAft>
              <a:spcPct val="35000"/>
            </a:spcAft>
            <a:buNone/>
          </a:pPr>
          <a:endParaRPr lang="nb-NO" sz="2400" kern="1200" dirty="0">
            <a:solidFill>
              <a:schemeClr val="bg1"/>
            </a:solidFill>
          </a:endParaRPr>
        </a:p>
        <a:p>
          <a:pPr marL="0" lvl="0" indent="0" algn="ctr" defTabSz="1066800">
            <a:lnSpc>
              <a:spcPct val="90000"/>
            </a:lnSpc>
            <a:spcBef>
              <a:spcPct val="0"/>
            </a:spcBef>
            <a:spcAft>
              <a:spcPct val="35000"/>
            </a:spcAft>
            <a:buNone/>
          </a:pPr>
          <a:r>
            <a:rPr lang="nb-NO" sz="2400" kern="1200" dirty="0">
              <a:solidFill>
                <a:schemeClr val="bg1"/>
              </a:solidFill>
            </a:rPr>
            <a:t>Mobbing</a:t>
          </a:r>
        </a:p>
      </dsp:txBody>
      <dsp:txXfrm>
        <a:off x="2465037" y="0"/>
        <a:ext cx="1643358" cy="1505191"/>
      </dsp:txXfrm>
    </dsp:sp>
    <dsp:sp modelId="{B5879EFA-53B9-4031-BBE3-180AC964A9DB}">
      <dsp:nvSpPr>
        <dsp:cNvPr id="0" name=""/>
        <dsp:cNvSpPr/>
      </dsp:nvSpPr>
      <dsp:spPr>
        <a:xfrm>
          <a:off x="1643358" y="1505191"/>
          <a:ext cx="3286716" cy="1505191"/>
        </a:xfrm>
        <a:prstGeom prst="trapezoid">
          <a:avLst>
            <a:gd name="adj" fmla="val 5459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nb-NO" sz="2400" kern="1200" dirty="0">
              <a:solidFill>
                <a:schemeClr val="bg1"/>
              </a:solidFill>
            </a:rPr>
            <a:t>Redsel, utestengelser og krenkende utsagn.</a:t>
          </a:r>
        </a:p>
      </dsp:txBody>
      <dsp:txXfrm>
        <a:off x="2218533" y="1505191"/>
        <a:ext cx="2136365" cy="1505191"/>
      </dsp:txXfrm>
    </dsp:sp>
    <dsp:sp modelId="{CD77B120-E5B0-4659-A835-C232F5C6AF6A}">
      <dsp:nvSpPr>
        <dsp:cNvPr id="0" name=""/>
        <dsp:cNvSpPr/>
      </dsp:nvSpPr>
      <dsp:spPr>
        <a:xfrm>
          <a:off x="821679" y="3010382"/>
          <a:ext cx="4930074" cy="1505191"/>
        </a:xfrm>
        <a:prstGeom prst="trapezoid">
          <a:avLst>
            <a:gd name="adj" fmla="val 5459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nb-NO" sz="2400" kern="1200" dirty="0">
              <a:solidFill>
                <a:schemeClr val="tx1"/>
              </a:solidFill>
            </a:rPr>
            <a:t>Barne- og ungdomsgrupper med svak </a:t>
          </a:r>
          <a:r>
            <a:rPr lang="nb-NO" sz="2400" kern="1200" dirty="0" err="1">
              <a:solidFill>
                <a:schemeClr val="tx1"/>
              </a:solidFill>
            </a:rPr>
            <a:t>vi-følelse</a:t>
          </a:r>
          <a:r>
            <a:rPr lang="nb-NO" sz="2400" kern="1200" dirty="0">
              <a:solidFill>
                <a:schemeClr val="tx1"/>
              </a:solidFill>
            </a:rPr>
            <a:t>, mye erting og ufin språkbruk</a:t>
          </a:r>
        </a:p>
      </dsp:txBody>
      <dsp:txXfrm>
        <a:off x="1684442" y="3010382"/>
        <a:ext cx="3204548" cy="1505191"/>
      </dsp:txXfrm>
    </dsp:sp>
    <dsp:sp modelId="{98D3DB6B-066E-4FDD-87C7-84ED2EB811DB}">
      <dsp:nvSpPr>
        <dsp:cNvPr id="0" name=""/>
        <dsp:cNvSpPr/>
      </dsp:nvSpPr>
      <dsp:spPr>
        <a:xfrm>
          <a:off x="0" y="4515573"/>
          <a:ext cx="6573433" cy="1505191"/>
        </a:xfrm>
        <a:prstGeom prst="trapezoid">
          <a:avLst>
            <a:gd name="adj" fmla="val 54590"/>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nb-NO" sz="2400" kern="1200" dirty="0">
              <a:solidFill>
                <a:schemeClr val="tx1"/>
              </a:solidFill>
            </a:rPr>
            <a:t>Sviktende arbeid med normer, verdier, holdninger og grunnleggende forhold i organisasjonen og læringsmiljøet.</a:t>
          </a:r>
        </a:p>
      </dsp:txBody>
      <dsp:txXfrm>
        <a:off x="1150350" y="4515573"/>
        <a:ext cx="4272731" cy="15051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3955FD-675F-45D9-B0E1-202713E054C6}">
      <dsp:nvSpPr>
        <dsp:cNvPr id="0" name=""/>
        <dsp:cNvSpPr/>
      </dsp:nvSpPr>
      <dsp:spPr>
        <a:xfrm>
          <a:off x="3116529" y="1455452"/>
          <a:ext cx="3625862" cy="3625862"/>
        </a:xfrm>
        <a:prstGeom prst="ellipse">
          <a:avLst/>
        </a:prstGeom>
        <a:solidFill>
          <a:schemeClr val="accent3">
            <a:shade val="80000"/>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nb-NO" sz="6500" kern="1200"/>
        </a:p>
      </dsp:txBody>
      <dsp:txXfrm>
        <a:off x="3647524" y="1986447"/>
        <a:ext cx="2563872" cy="2563872"/>
      </dsp:txXfrm>
    </dsp:sp>
    <dsp:sp modelId="{88BA7C37-117A-49AC-805E-3A059D1B12E9}">
      <dsp:nvSpPr>
        <dsp:cNvPr id="0" name=""/>
        <dsp:cNvSpPr/>
      </dsp:nvSpPr>
      <dsp:spPr>
        <a:xfrm>
          <a:off x="4022994" y="647"/>
          <a:ext cx="1812931" cy="1812931"/>
        </a:xfrm>
        <a:prstGeom prst="ellipse">
          <a:avLst/>
        </a:prstGeom>
        <a:solidFill>
          <a:schemeClr val="accent3">
            <a:shade val="80000"/>
            <a:alpha val="50000"/>
            <a:hueOff val="0"/>
            <a:satOff val="0"/>
            <a:lumOff val="779"/>
            <a:alphaOff val="375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t>Foreldre-ansvar/oppgaver</a:t>
          </a:r>
        </a:p>
      </dsp:txBody>
      <dsp:txXfrm>
        <a:off x="4288492" y="266145"/>
        <a:ext cx="1281935" cy="1281935"/>
      </dsp:txXfrm>
    </dsp:sp>
    <dsp:sp modelId="{E2F8C01B-5219-4749-8D92-D638E3B3BCFB}">
      <dsp:nvSpPr>
        <dsp:cNvPr id="0" name=""/>
        <dsp:cNvSpPr/>
      </dsp:nvSpPr>
      <dsp:spPr>
        <a:xfrm>
          <a:off x="5692665" y="692247"/>
          <a:ext cx="1812931" cy="1812931"/>
        </a:xfrm>
        <a:prstGeom prst="ellipse">
          <a:avLst/>
        </a:prstGeom>
        <a:solidFill>
          <a:schemeClr val="accent3">
            <a:shade val="80000"/>
            <a:alpha val="50000"/>
            <a:hueOff val="0"/>
            <a:satOff val="0"/>
            <a:lumOff val="1558"/>
            <a:alphaOff val="75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t>Ansatt-ansvar/oppgaver</a:t>
          </a:r>
        </a:p>
      </dsp:txBody>
      <dsp:txXfrm>
        <a:off x="5958163" y="957745"/>
        <a:ext cx="1281935" cy="1281935"/>
      </dsp:txXfrm>
    </dsp:sp>
    <dsp:sp modelId="{964E25B5-EEC2-45E3-995F-C062B264820D}">
      <dsp:nvSpPr>
        <dsp:cNvPr id="0" name=""/>
        <dsp:cNvSpPr/>
      </dsp:nvSpPr>
      <dsp:spPr>
        <a:xfrm>
          <a:off x="6384265" y="2361917"/>
          <a:ext cx="1812931" cy="1812931"/>
        </a:xfrm>
        <a:prstGeom prst="ellipse">
          <a:avLst/>
        </a:prstGeom>
        <a:solidFill>
          <a:schemeClr val="accent3">
            <a:shade val="80000"/>
            <a:alpha val="50000"/>
            <a:hueOff val="0"/>
            <a:satOff val="0"/>
            <a:lumOff val="2337"/>
            <a:alphaOff val="1125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t>Leder- ansvar/oppgaver</a:t>
          </a:r>
        </a:p>
      </dsp:txBody>
      <dsp:txXfrm>
        <a:off x="6649763" y="2627415"/>
        <a:ext cx="1281935" cy="1281935"/>
      </dsp:txXfrm>
    </dsp:sp>
    <dsp:sp modelId="{7300970A-3581-4B98-A246-50F040116C1E}">
      <dsp:nvSpPr>
        <dsp:cNvPr id="0" name=""/>
        <dsp:cNvSpPr/>
      </dsp:nvSpPr>
      <dsp:spPr>
        <a:xfrm>
          <a:off x="5692665" y="4031588"/>
          <a:ext cx="1812931" cy="1812931"/>
        </a:xfrm>
        <a:prstGeom prst="ellipse">
          <a:avLst/>
        </a:prstGeom>
        <a:solidFill>
          <a:schemeClr val="accent6">
            <a:lumMod val="40000"/>
            <a:lumOff val="60000"/>
            <a:alpha val="65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t>Fremme</a:t>
          </a:r>
        </a:p>
      </dsp:txBody>
      <dsp:txXfrm>
        <a:off x="5958163" y="4297086"/>
        <a:ext cx="1281935" cy="1281935"/>
      </dsp:txXfrm>
    </dsp:sp>
    <dsp:sp modelId="{0DC53C8B-281C-4ABA-9A8D-A32776735868}">
      <dsp:nvSpPr>
        <dsp:cNvPr id="0" name=""/>
        <dsp:cNvSpPr/>
      </dsp:nvSpPr>
      <dsp:spPr>
        <a:xfrm>
          <a:off x="4022994" y="4723188"/>
          <a:ext cx="1812931" cy="1812931"/>
        </a:xfrm>
        <a:prstGeom prst="ellipse">
          <a:avLst/>
        </a:prstGeom>
        <a:solidFill>
          <a:schemeClr val="accent6">
            <a:lumMod val="40000"/>
            <a:lumOff val="60000"/>
            <a:alpha val="6875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t>Forebygge</a:t>
          </a:r>
        </a:p>
      </dsp:txBody>
      <dsp:txXfrm>
        <a:off x="4288492" y="4988686"/>
        <a:ext cx="1281935" cy="1281935"/>
      </dsp:txXfrm>
    </dsp:sp>
    <dsp:sp modelId="{31177A70-E584-4517-919A-C915FFC1ED50}">
      <dsp:nvSpPr>
        <dsp:cNvPr id="0" name=""/>
        <dsp:cNvSpPr/>
      </dsp:nvSpPr>
      <dsp:spPr>
        <a:xfrm>
          <a:off x="2353324" y="4031588"/>
          <a:ext cx="1812931" cy="1812931"/>
        </a:xfrm>
        <a:prstGeom prst="ellipse">
          <a:avLst/>
        </a:prstGeom>
        <a:solidFill>
          <a:schemeClr val="accent6">
            <a:lumMod val="40000"/>
            <a:lumOff val="60000"/>
            <a:alpha val="725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t>Stoppe</a:t>
          </a:r>
        </a:p>
      </dsp:txBody>
      <dsp:txXfrm>
        <a:off x="2618822" y="4297086"/>
        <a:ext cx="1281935" cy="1281935"/>
      </dsp:txXfrm>
    </dsp:sp>
    <dsp:sp modelId="{9B5D926F-51A3-4036-A845-2DE658010D74}">
      <dsp:nvSpPr>
        <dsp:cNvPr id="0" name=""/>
        <dsp:cNvSpPr/>
      </dsp:nvSpPr>
      <dsp:spPr>
        <a:xfrm>
          <a:off x="1661724" y="2361917"/>
          <a:ext cx="1812931" cy="1812931"/>
        </a:xfrm>
        <a:prstGeom prst="ellipse">
          <a:avLst/>
        </a:prstGeom>
        <a:solidFill>
          <a:schemeClr val="accent6">
            <a:lumMod val="40000"/>
            <a:lumOff val="60000"/>
            <a:alpha val="7625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t>Støtte</a:t>
          </a:r>
        </a:p>
      </dsp:txBody>
      <dsp:txXfrm>
        <a:off x="1927222" y="2627415"/>
        <a:ext cx="1281935" cy="1281935"/>
      </dsp:txXfrm>
    </dsp:sp>
    <dsp:sp modelId="{6D94A2C2-6115-4368-9FB4-914F7D61A267}">
      <dsp:nvSpPr>
        <dsp:cNvPr id="0" name=""/>
        <dsp:cNvSpPr/>
      </dsp:nvSpPr>
      <dsp:spPr>
        <a:xfrm>
          <a:off x="2353324" y="692247"/>
          <a:ext cx="1812931" cy="1812931"/>
        </a:xfrm>
        <a:prstGeom prst="ellipse">
          <a:avLst/>
        </a:prstGeom>
        <a:solidFill>
          <a:srgbClr val="00B0F0">
            <a:alpha val="8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dirty="0"/>
            <a:t>Teori, kunnskap og forståelse</a:t>
          </a:r>
        </a:p>
      </dsp:txBody>
      <dsp:txXfrm>
        <a:off x="2618822" y="957745"/>
        <a:ext cx="1281935" cy="1281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8BB1A-31C0-4581-ACEE-537C038E65AC}">
      <dsp:nvSpPr>
        <dsp:cNvPr id="0" name=""/>
        <dsp:cNvSpPr/>
      </dsp:nvSpPr>
      <dsp:spPr>
        <a:xfrm>
          <a:off x="2498083" y="0"/>
          <a:ext cx="2498083" cy="2248524"/>
        </a:xfrm>
        <a:prstGeom prst="trapezoid">
          <a:avLst>
            <a:gd name="adj" fmla="val 5554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nb-NO" sz="3200" kern="1200" dirty="0"/>
            <a:t>Individuell opplæring og oppfølging</a:t>
          </a:r>
        </a:p>
      </dsp:txBody>
      <dsp:txXfrm>
        <a:off x="2498083" y="0"/>
        <a:ext cx="2498083" cy="2248524"/>
      </dsp:txXfrm>
    </dsp:sp>
    <dsp:sp modelId="{7233A00F-29AD-4C02-9264-54FB4779C3FC}">
      <dsp:nvSpPr>
        <dsp:cNvPr id="0" name=""/>
        <dsp:cNvSpPr/>
      </dsp:nvSpPr>
      <dsp:spPr>
        <a:xfrm>
          <a:off x="1249041" y="2248524"/>
          <a:ext cx="4996166" cy="2248524"/>
        </a:xfrm>
        <a:prstGeom prst="trapezoid">
          <a:avLst>
            <a:gd name="adj" fmla="val 55549"/>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nb-NO" sz="3200" kern="1200" dirty="0"/>
            <a:t>Gruppevis opplæring og oppfølging</a:t>
          </a:r>
        </a:p>
      </dsp:txBody>
      <dsp:txXfrm>
        <a:off x="2123370" y="2248524"/>
        <a:ext cx="3247508" cy="2248524"/>
      </dsp:txXfrm>
    </dsp:sp>
    <dsp:sp modelId="{DF894C46-2ED6-4590-A6B0-64C9FE973A1E}">
      <dsp:nvSpPr>
        <dsp:cNvPr id="0" name=""/>
        <dsp:cNvSpPr/>
      </dsp:nvSpPr>
      <dsp:spPr>
        <a:xfrm>
          <a:off x="0" y="4497049"/>
          <a:ext cx="7494250" cy="2248524"/>
        </a:xfrm>
        <a:prstGeom prst="trapezoid">
          <a:avLst>
            <a:gd name="adj" fmla="val 55549"/>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nb-NO" sz="3200" kern="1200" dirty="0"/>
            <a:t>Kollektiv opplæring og oppfølging</a:t>
          </a:r>
        </a:p>
      </dsp:txBody>
      <dsp:txXfrm>
        <a:off x="1311493" y="4497049"/>
        <a:ext cx="4871262" cy="22485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E7D8C-6133-4248-AE91-312755F4BE6E}">
      <dsp:nvSpPr>
        <dsp:cNvPr id="0" name=""/>
        <dsp:cNvSpPr/>
      </dsp:nvSpPr>
      <dsp:spPr>
        <a:xfrm>
          <a:off x="1453" y="340031"/>
          <a:ext cx="1831432" cy="1098859"/>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dirty="0">
              <a:solidFill>
                <a:schemeClr val="tx1"/>
              </a:solidFill>
            </a:rPr>
            <a:t>Gjennomgang av våre felles standarder for fellesskapet i denne klassen / gruppa?</a:t>
          </a:r>
        </a:p>
      </dsp:txBody>
      <dsp:txXfrm>
        <a:off x="1453" y="340031"/>
        <a:ext cx="1831432" cy="1098859"/>
      </dsp:txXfrm>
    </dsp:sp>
    <dsp:sp modelId="{6B9B47C6-7614-4E47-88E5-3D425F496D86}">
      <dsp:nvSpPr>
        <dsp:cNvPr id="0" name=""/>
        <dsp:cNvSpPr/>
      </dsp:nvSpPr>
      <dsp:spPr>
        <a:xfrm>
          <a:off x="2016029" y="340031"/>
          <a:ext cx="1831432" cy="1098859"/>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dirty="0">
              <a:solidFill>
                <a:schemeClr val="tx1"/>
              </a:solidFill>
            </a:rPr>
            <a:t>Status – hva har vært bra i fellesskapet denne uka, hvorfor? </a:t>
          </a:r>
        </a:p>
      </dsp:txBody>
      <dsp:txXfrm>
        <a:off x="2016029" y="340031"/>
        <a:ext cx="1831432" cy="1098859"/>
      </dsp:txXfrm>
    </dsp:sp>
    <dsp:sp modelId="{3731792A-5199-4266-A87E-FEFCB7C18146}">
      <dsp:nvSpPr>
        <dsp:cNvPr id="0" name=""/>
        <dsp:cNvSpPr/>
      </dsp:nvSpPr>
      <dsp:spPr>
        <a:xfrm>
          <a:off x="4030604" y="340031"/>
          <a:ext cx="1831432" cy="1098859"/>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dirty="0">
              <a:solidFill>
                <a:schemeClr val="tx1"/>
              </a:solidFill>
            </a:rPr>
            <a:t>Status – er det noe/noen vi er bekymret for, hvorfor?</a:t>
          </a:r>
        </a:p>
      </dsp:txBody>
      <dsp:txXfrm>
        <a:off x="4030604" y="340031"/>
        <a:ext cx="1831432" cy="1098859"/>
      </dsp:txXfrm>
    </dsp:sp>
    <dsp:sp modelId="{F50FE7FF-9512-478E-85C9-CF6E261527B8}">
      <dsp:nvSpPr>
        <dsp:cNvPr id="0" name=""/>
        <dsp:cNvSpPr/>
      </dsp:nvSpPr>
      <dsp:spPr>
        <a:xfrm>
          <a:off x="6045180" y="340031"/>
          <a:ext cx="1831432" cy="1098859"/>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dirty="0">
              <a:solidFill>
                <a:schemeClr val="tx1"/>
              </a:solidFill>
            </a:rPr>
            <a:t>Plan for bekymring: Finne ut mer eller varsle med en gang?</a:t>
          </a:r>
        </a:p>
      </dsp:txBody>
      <dsp:txXfrm>
        <a:off x="6045180" y="340031"/>
        <a:ext cx="1831432" cy="1098859"/>
      </dsp:txXfrm>
    </dsp:sp>
    <dsp:sp modelId="{46C41302-6ECD-4BFE-9ABA-E5C19BEB9CF4}">
      <dsp:nvSpPr>
        <dsp:cNvPr id="0" name=""/>
        <dsp:cNvSpPr/>
      </dsp:nvSpPr>
      <dsp:spPr>
        <a:xfrm>
          <a:off x="8059756" y="340031"/>
          <a:ext cx="1831432" cy="1098859"/>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dirty="0">
              <a:solidFill>
                <a:schemeClr val="tx1"/>
              </a:solidFill>
            </a:rPr>
            <a:t>Hvordan skal vi gjøre det?</a:t>
          </a:r>
        </a:p>
      </dsp:txBody>
      <dsp:txXfrm>
        <a:off x="8059756" y="340031"/>
        <a:ext cx="1831432" cy="1098859"/>
      </dsp:txXfrm>
    </dsp:sp>
    <dsp:sp modelId="{A6EB78A3-440F-4620-AEC6-30D3D2831D39}">
      <dsp:nvSpPr>
        <dsp:cNvPr id="0" name=""/>
        <dsp:cNvSpPr/>
      </dsp:nvSpPr>
      <dsp:spPr>
        <a:xfrm>
          <a:off x="10074332" y="340031"/>
          <a:ext cx="1831432" cy="1098859"/>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dirty="0">
              <a:solidFill>
                <a:schemeClr val="tx1"/>
              </a:solidFill>
            </a:rPr>
            <a:t>Hvem har hovedansvaret for å følge opp til neste gang?</a:t>
          </a:r>
        </a:p>
      </dsp:txBody>
      <dsp:txXfrm>
        <a:off x="10074332" y="340031"/>
        <a:ext cx="1831432" cy="10988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11BA6-DFB8-412F-977D-6E6898E2B4D5}">
      <dsp:nvSpPr>
        <dsp:cNvPr id="0" name=""/>
        <dsp:cNvSpPr/>
      </dsp:nvSpPr>
      <dsp:spPr>
        <a:xfrm>
          <a:off x="296747" y="66"/>
          <a:ext cx="2033018" cy="1219811"/>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tx1"/>
              </a:solidFill>
            </a:rPr>
            <a:t>Status - hva vet vi?</a:t>
          </a:r>
        </a:p>
      </dsp:txBody>
      <dsp:txXfrm>
        <a:off x="296747" y="66"/>
        <a:ext cx="2033018" cy="1219811"/>
      </dsp:txXfrm>
    </dsp:sp>
    <dsp:sp modelId="{8D791955-CBAF-4C6E-95FC-381BFF9A636C}">
      <dsp:nvSpPr>
        <dsp:cNvPr id="0" name=""/>
        <dsp:cNvSpPr/>
      </dsp:nvSpPr>
      <dsp:spPr>
        <a:xfrm>
          <a:off x="2533068" y="66"/>
          <a:ext cx="2033018" cy="1219811"/>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tx1"/>
              </a:solidFill>
            </a:rPr>
            <a:t>Hva er det vi ikke vet?</a:t>
          </a:r>
        </a:p>
      </dsp:txBody>
      <dsp:txXfrm>
        <a:off x="2533068" y="66"/>
        <a:ext cx="2033018" cy="1219811"/>
      </dsp:txXfrm>
    </dsp:sp>
    <dsp:sp modelId="{392E53A0-A624-423A-89F0-430F6CDA9D2A}">
      <dsp:nvSpPr>
        <dsp:cNvPr id="0" name=""/>
        <dsp:cNvSpPr/>
      </dsp:nvSpPr>
      <dsp:spPr>
        <a:xfrm>
          <a:off x="4769388" y="66"/>
          <a:ext cx="2033018" cy="1219811"/>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tx1"/>
              </a:solidFill>
            </a:rPr>
            <a:t>Hvilke lover og regler må vi ta hensyn til?</a:t>
          </a:r>
        </a:p>
      </dsp:txBody>
      <dsp:txXfrm>
        <a:off x="4769388" y="66"/>
        <a:ext cx="2033018" cy="1219811"/>
      </dsp:txXfrm>
    </dsp:sp>
    <dsp:sp modelId="{D134EA36-4DB1-4C1D-B099-00F307519BC1}">
      <dsp:nvSpPr>
        <dsp:cNvPr id="0" name=""/>
        <dsp:cNvSpPr/>
      </dsp:nvSpPr>
      <dsp:spPr>
        <a:xfrm>
          <a:off x="7005709" y="66"/>
          <a:ext cx="2033018" cy="1219811"/>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tx1"/>
              </a:solidFill>
            </a:rPr>
            <a:t>Trenger vi å finne ut mer? Hvordan?</a:t>
          </a:r>
        </a:p>
      </dsp:txBody>
      <dsp:txXfrm>
        <a:off x="7005709" y="66"/>
        <a:ext cx="2033018" cy="1219811"/>
      </dsp:txXfrm>
    </dsp:sp>
    <dsp:sp modelId="{505AD559-1BDD-48E5-8847-8C9FA390AA24}">
      <dsp:nvSpPr>
        <dsp:cNvPr id="0" name=""/>
        <dsp:cNvSpPr/>
      </dsp:nvSpPr>
      <dsp:spPr>
        <a:xfrm>
          <a:off x="296747" y="1423179"/>
          <a:ext cx="2033018" cy="1219811"/>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tx1"/>
              </a:solidFill>
            </a:rPr>
            <a:t>Hvem skal involveres i arbeidet?</a:t>
          </a:r>
        </a:p>
      </dsp:txBody>
      <dsp:txXfrm>
        <a:off x="296747" y="1423179"/>
        <a:ext cx="2033018" cy="1219811"/>
      </dsp:txXfrm>
    </dsp:sp>
    <dsp:sp modelId="{8DB80136-586C-44E9-BC08-2C6D942EBA4E}">
      <dsp:nvSpPr>
        <dsp:cNvPr id="0" name=""/>
        <dsp:cNvSpPr/>
      </dsp:nvSpPr>
      <dsp:spPr>
        <a:xfrm>
          <a:off x="2533068" y="1423179"/>
          <a:ext cx="2033018" cy="1219811"/>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tx1"/>
              </a:solidFill>
            </a:rPr>
            <a:t>Hvordan skal vi sikre en god dialog med elever, foreldre og andre involverte?</a:t>
          </a:r>
        </a:p>
      </dsp:txBody>
      <dsp:txXfrm>
        <a:off x="2533068" y="1423179"/>
        <a:ext cx="2033018" cy="1219811"/>
      </dsp:txXfrm>
    </dsp:sp>
    <dsp:sp modelId="{DC2464F5-270E-466F-917F-95EDDB4F9492}">
      <dsp:nvSpPr>
        <dsp:cNvPr id="0" name=""/>
        <dsp:cNvSpPr/>
      </dsp:nvSpPr>
      <dsp:spPr>
        <a:xfrm>
          <a:off x="4769388" y="1423179"/>
          <a:ext cx="2033018" cy="1219811"/>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tx1"/>
              </a:solidFill>
            </a:rPr>
            <a:t>Hvem skal lede arbeidet og ha ansvaret for en aktivitetsplan?</a:t>
          </a:r>
        </a:p>
      </dsp:txBody>
      <dsp:txXfrm>
        <a:off x="4769388" y="1423179"/>
        <a:ext cx="2033018" cy="1219811"/>
      </dsp:txXfrm>
    </dsp:sp>
    <dsp:sp modelId="{547104DB-ED97-4114-B234-79A8122A3078}">
      <dsp:nvSpPr>
        <dsp:cNvPr id="0" name=""/>
        <dsp:cNvSpPr/>
      </dsp:nvSpPr>
      <dsp:spPr>
        <a:xfrm>
          <a:off x="7005709" y="1423179"/>
          <a:ext cx="2033018" cy="1219811"/>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tx1"/>
              </a:solidFill>
            </a:rPr>
            <a:t>Har vi kompetanse til å håndtere problemstillingene?</a:t>
          </a:r>
        </a:p>
      </dsp:txBody>
      <dsp:txXfrm>
        <a:off x="7005709" y="1423179"/>
        <a:ext cx="2033018" cy="1219811"/>
      </dsp:txXfrm>
    </dsp:sp>
    <dsp:sp modelId="{7BE86DB1-E62B-4BE5-9423-7A4964FADE61}">
      <dsp:nvSpPr>
        <dsp:cNvPr id="0" name=""/>
        <dsp:cNvSpPr/>
      </dsp:nvSpPr>
      <dsp:spPr>
        <a:xfrm>
          <a:off x="296747" y="2846292"/>
          <a:ext cx="2033018" cy="1219811"/>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a:solidFill>
                <a:schemeClr val="tx1"/>
              </a:solidFill>
            </a:rPr>
            <a:t>Trenger vi støtte/veiledning – i så fall fra hvem? </a:t>
          </a:r>
          <a:endParaRPr lang="nb-NO" sz="1800" kern="1200" dirty="0">
            <a:solidFill>
              <a:schemeClr val="tx1"/>
            </a:solidFill>
          </a:endParaRPr>
        </a:p>
      </dsp:txBody>
      <dsp:txXfrm>
        <a:off x="296747" y="2846292"/>
        <a:ext cx="2033018" cy="1219811"/>
      </dsp:txXfrm>
    </dsp:sp>
    <dsp:sp modelId="{AE79071F-8D03-4CDD-B9D8-77AF94645372}">
      <dsp:nvSpPr>
        <dsp:cNvPr id="0" name=""/>
        <dsp:cNvSpPr/>
      </dsp:nvSpPr>
      <dsp:spPr>
        <a:xfrm>
          <a:off x="2533068" y="2846292"/>
          <a:ext cx="2033018" cy="1219811"/>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tx1"/>
              </a:solidFill>
            </a:rPr>
            <a:t>Har vi sikret god språk og kulturforståelse?</a:t>
          </a:r>
        </a:p>
      </dsp:txBody>
      <dsp:txXfrm>
        <a:off x="2533068" y="2846292"/>
        <a:ext cx="2033018" cy="1219811"/>
      </dsp:txXfrm>
    </dsp:sp>
    <dsp:sp modelId="{885A4DB2-ED8A-4298-9BD8-50A380BE98E0}">
      <dsp:nvSpPr>
        <dsp:cNvPr id="0" name=""/>
        <dsp:cNvSpPr/>
      </dsp:nvSpPr>
      <dsp:spPr>
        <a:xfrm>
          <a:off x="4769388" y="2846292"/>
          <a:ext cx="2033018" cy="1219811"/>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tx1"/>
              </a:solidFill>
            </a:rPr>
            <a:t>Hvordan forstår vi problemstillingen?</a:t>
          </a:r>
        </a:p>
      </dsp:txBody>
      <dsp:txXfrm>
        <a:off x="4769388" y="2846292"/>
        <a:ext cx="2033018" cy="1219811"/>
      </dsp:txXfrm>
    </dsp:sp>
    <dsp:sp modelId="{8B69C1FC-31DD-417E-8744-F6CDACAE30ED}">
      <dsp:nvSpPr>
        <dsp:cNvPr id="0" name=""/>
        <dsp:cNvSpPr/>
      </dsp:nvSpPr>
      <dsp:spPr>
        <a:xfrm>
          <a:off x="7005709" y="2846292"/>
          <a:ext cx="2033018" cy="1219811"/>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tx1"/>
              </a:solidFill>
            </a:rPr>
            <a:t>Hvilken standard har dere satt på fellesskapet i denne gruppa?</a:t>
          </a:r>
        </a:p>
      </dsp:txBody>
      <dsp:txXfrm>
        <a:off x="7005709" y="2846292"/>
        <a:ext cx="2033018" cy="121981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77739" cy="513428"/>
          </a:xfrm>
          <a:prstGeom prst="rect">
            <a:avLst/>
          </a:prstGeom>
        </p:spPr>
        <p:txBody>
          <a:bodyPr vert="horz" lIns="99057" tIns="49528" rIns="99057" bIns="49528" rtlCol="0"/>
          <a:lstStyle>
            <a:lvl1pPr algn="l">
              <a:defRPr sz="1300"/>
            </a:lvl1pPr>
          </a:lstStyle>
          <a:p>
            <a:endParaRPr lang="nb-NO"/>
          </a:p>
        </p:txBody>
      </p:sp>
      <p:sp>
        <p:nvSpPr>
          <p:cNvPr id="3" name="Plassholder for dato 2"/>
          <p:cNvSpPr>
            <a:spLocks noGrp="1"/>
          </p:cNvSpPr>
          <p:nvPr>
            <p:ph type="dt" idx="1"/>
          </p:nvPr>
        </p:nvSpPr>
        <p:spPr>
          <a:xfrm>
            <a:off x="4023092" y="0"/>
            <a:ext cx="3077739" cy="513428"/>
          </a:xfrm>
          <a:prstGeom prst="rect">
            <a:avLst/>
          </a:prstGeom>
        </p:spPr>
        <p:txBody>
          <a:bodyPr vert="horz" lIns="99057" tIns="49528" rIns="99057" bIns="49528" rtlCol="0"/>
          <a:lstStyle>
            <a:lvl1pPr algn="r">
              <a:defRPr sz="1300"/>
            </a:lvl1pPr>
          </a:lstStyle>
          <a:p>
            <a:fld id="{622A6D27-83C6-4900-9BD4-73C0EAE5AAD4}" type="datetimeFigureOut">
              <a:rPr lang="nb-NO" smtClean="0"/>
              <a:t>13.11.2023</a:t>
            </a:fld>
            <a:endParaRPr lang="nb-NO"/>
          </a:p>
        </p:txBody>
      </p:sp>
      <p:sp>
        <p:nvSpPr>
          <p:cNvPr id="4" name="Plassholder for lysbilde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57" tIns="49528" rIns="99057" bIns="49528" rtlCol="0" anchor="ctr"/>
          <a:lstStyle/>
          <a:p>
            <a:endParaRPr lang="nb-NO"/>
          </a:p>
        </p:txBody>
      </p:sp>
      <p:sp>
        <p:nvSpPr>
          <p:cNvPr id="5" name="Plassholder for notater 4"/>
          <p:cNvSpPr>
            <a:spLocks noGrp="1"/>
          </p:cNvSpPr>
          <p:nvPr>
            <p:ph type="body" sz="quarter" idx="3"/>
          </p:nvPr>
        </p:nvSpPr>
        <p:spPr>
          <a:xfrm>
            <a:off x="710248" y="4924643"/>
            <a:ext cx="5681980" cy="4029254"/>
          </a:xfrm>
          <a:prstGeom prst="rect">
            <a:avLst/>
          </a:prstGeom>
        </p:spPr>
        <p:txBody>
          <a:bodyPr vert="horz" lIns="99057" tIns="49528" rIns="99057" bIns="49528"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719598"/>
            <a:ext cx="3077739" cy="513427"/>
          </a:xfrm>
          <a:prstGeom prst="rect">
            <a:avLst/>
          </a:prstGeom>
        </p:spPr>
        <p:txBody>
          <a:bodyPr vert="horz" lIns="99057" tIns="49528" rIns="99057" bIns="49528" rtlCol="0" anchor="b"/>
          <a:lstStyle>
            <a:lvl1pPr algn="l">
              <a:defRPr sz="1300"/>
            </a:lvl1pPr>
          </a:lstStyle>
          <a:p>
            <a:endParaRPr lang="nb-NO"/>
          </a:p>
        </p:txBody>
      </p:sp>
      <p:sp>
        <p:nvSpPr>
          <p:cNvPr id="7" name="Plassholder for lysbildenummer 6"/>
          <p:cNvSpPr>
            <a:spLocks noGrp="1"/>
          </p:cNvSpPr>
          <p:nvPr>
            <p:ph type="sldNum" sz="quarter" idx="5"/>
          </p:nvPr>
        </p:nvSpPr>
        <p:spPr>
          <a:xfrm>
            <a:off x="4023092" y="9719598"/>
            <a:ext cx="3077739" cy="513427"/>
          </a:xfrm>
          <a:prstGeom prst="rect">
            <a:avLst/>
          </a:prstGeom>
        </p:spPr>
        <p:txBody>
          <a:bodyPr vert="horz" lIns="99057" tIns="49528" rIns="99057" bIns="49528" rtlCol="0" anchor="b"/>
          <a:lstStyle>
            <a:lvl1pPr algn="r">
              <a:defRPr sz="1300"/>
            </a:lvl1pPr>
          </a:lstStyle>
          <a:p>
            <a:fld id="{A2BAB23F-5EA3-468E-8D62-D0E6A1E5368A}" type="slidenum">
              <a:rPr lang="nb-NO" smtClean="0"/>
              <a:t>‹#›</a:t>
            </a:fld>
            <a:endParaRPr lang="nb-NO"/>
          </a:p>
        </p:txBody>
      </p:sp>
    </p:spTree>
    <p:extLst>
      <p:ext uri="{BB962C8B-B14F-4D97-AF65-F5344CB8AC3E}">
        <p14:creationId xmlns:p14="http://schemas.microsoft.com/office/powerpoint/2010/main" val="2399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fra side 5</a:t>
            </a:r>
          </a:p>
        </p:txBody>
      </p:sp>
      <p:sp>
        <p:nvSpPr>
          <p:cNvPr id="4" name="Plassholder for lysbildenummer 3"/>
          <p:cNvSpPr>
            <a:spLocks noGrp="1"/>
          </p:cNvSpPr>
          <p:nvPr>
            <p:ph type="sldNum" sz="quarter" idx="5"/>
          </p:nvPr>
        </p:nvSpPr>
        <p:spPr/>
        <p:txBody>
          <a:bodyPr/>
          <a:lstStyle/>
          <a:p>
            <a:fld id="{220F0B44-906C-4418-AA5E-493D4BAD8210}" type="slidenum">
              <a:rPr lang="nb-NO" smtClean="0"/>
              <a:t>1</a:t>
            </a:fld>
            <a:endParaRPr lang="nb-NO"/>
          </a:p>
        </p:txBody>
      </p:sp>
    </p:spTree>
    <p:extLst>
      <p:ext uri="{BB962C8B-B14F-4D97-AF65-F5344CB8AC3E}">
        <p14:creationId xmlns:p14="http://schemas.microsoft.com/office/powerpoint/2010/main" val="1276532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300" dirty="0"/>
              <a:t>Helhetlig – Langsiktig – Systematisk - Kontinuerlig</a:t>
            </a:r>
          </a:p>
        </p:txBody>
      </p:sp>
      <p:sp>
        <p:nvSpPr>
          <p:cNvPr id="4" name="Plassholder for lysbildenummer 3"/>
          <p:cNvSpPr>
            <a:spLocks noGrp="1"/>
          </p:cNvSpPr>
          <p:nvPr>
            <p:ph type="sldNum" sz="quarter" idx="5"/>
          </p:nvPr>
        </p:nvSpPr>
        <p:spPr/>
        <p:txBody>
          <a:bodyPr/>
          <a:lstStyle/>
          <a:p>
            <a:fld id="{A2BAB23F-5EA3-468E-8D62-D0E6A1E5368A}" type="slidenum">
              <a:rPr lang="nb-NO" smtClean="0"/>
              <a:t>14</a:t>
            </a:fld>
            <a:endParaRPr lang="nb-NO"/>
          </a:p>
        </p:txBody>
      </p:sp>
    </p:spTree>
    <p:extLst>
      <p:ext uri="{BB962C8B-B14F-4D97-AF65-F5344CB8AC3E}">
        <p14:creationId xmlns:p14="http://schemas.microsoft.com/office/powerpoint/2010/main" val="3073191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Jeg vil rette fokuset mot de elevene som kvier seg for å gå på skolen fordi de uttalt eller uuttalt opplever læringsmiljøet som belastende eller utrygt.</a:t>
            </a:r>
          </a:p>
          <a:p>
            <a:endParaRPr lang="nb-NO" dirty="0"/>
          </a:p>
          <a:p>
            <a:r>
              <a:rPr lang="nb-NO" dirty="0"/>
              <a:t>Vi vet at å oppleve mobbing er en risikofaktor for utvikling av ufrivillig skolefravær. </a:t>
            </a:r>
          </a:p>
          <a:p>
            <a:endParaRPr lang="nb-NO" dirty="0"/>
          </a:p>
          <a:p>
            <a:r>
              <a:rPr lang="nb-NO" dirty="0"/>
              <a:t>Jeg vil rette fokuset mot det forebyggende arbeidet, og måter å forstå vårt ansvar som profesjonelle voksne, og hvordan et oppvekstmiljø/ læringsmiljø kan virke.</a:t>
            </a:r>
          </a:p>
        </p:txBody>
      </p:sp>
      <p:sp>
        <p:nvSpPr>
          <p:cNvPr id="4" name="Plassholder for lysbildenummer 3"/>
          <p:cNvSpPr>
            <a:spLocks noGrp="1"/>
          </p:cNvSpPr>
          <p:nvPr>
            <p:ph type="sldNum" sz="quarter" idx="5"/>
          </p:nvPr>
        </p:nvSpPr>
        <p:spPr/>
        <p:txBody>
          <a:bodyPr/>
          <a:lstStyle/>
          <a:p>
            <a:fld id="{064A6DC5-82A9-45D6-8904-2CDD719A6BB0}" type="slidenum">
              <a:rPr lang="nb-NO" smtClean="0"/>
              <a:t>15</a:t>
            </a:fld>
            <a:endParaRPr lang="nb-NO"/>
          </a:p>
        </p:txBody>
      </p:sp>
    </p:spTree>
    <p:extLst>
      <p:ext uri="{BB962C8B-B14F-4D97-AF65-F5344CB8AC3E}">
        <p14:creationId xmlns:p14="http://schemas.microsoft.com/office/powerpoint/2010/main" val="1557983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System, struktur, klasseledelse</a:t>
            </a:r>
          </a:p>
          <a:p>
            <a:r>
              <a:rPr lang="nb-NO"/>
              <a:t>Gjør</a:t>
            </a:r>
            <a:r>
              <a:rPr lang="nb-NO" baseline="0"/>
              <a:t> vi det samme – hva skjer når jeg velger noe annet. </a:t>
            </a:r>
            <a:endParaRPr lang="nb-NO"/>
          </a:p>
        </p:txBody>
      </p:sp>
      <p:sp>
        <p:nvSpPr>
          <p:cNvPr id="4" name="Plassholder for lysbildenummer 3"/>
          <p:cNvSpPr>
            <a:spLocks noGrp="1"/>
          </p:cNvSpPr>
          <p:nvPr>
            <p:ph type="sldNum" sz="quarter" idx="10"/>
          </p:nvPr>
        </p:nvSpPr>
        <p:spPr/>
        <p:txBody>
          <a:bodyPr/>
          <a:lstStyle/>
          <a:p>
            <a:fld id="{9C9C0307-5BD4-4C95-AE4E-EBC071739FC3}" type="slidenum">
              <a:rPr lang="nb-NO" smtClean="0"/>
              <a:t>16</a:t>
            </a:fld>
            <a:endParaRPr lang="nb-NO"/>
          </a:p>
        </p:txBody>
      </p:sp>
    </p:spTree>
    <p:extLst>
      <p:ext uri="{BB962C8B-B14F-4D97-AF65-F5344CB8AC3E}">
        <p14:creationId xmlns:p14="http://schemas.microsoft.com/office/powerpoint/2010/main" val="2523103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 s. 36-37</a:t>
            </a:r>
          </a:p>
        </p:txBody>
      </p:sp>
      <p:sp>
        <p:nvSpPr>
          <p:cNvPr id="4" name="Plassholder for lysbildenummer 3"/>
          <p:cNvSpPr>
            <a:spLocks noGrp="1"/>
          </p:cNvSpPr>
          <p:nvPr>
            <p:ph type="sldNum" sz="quarter" idx="5"/>
          </p:nvPr>
        </p:nvSpPr>
        <p:spPr/>
        <p:txBody>
          <a:bodyPr/>
          <a:lstStyle/>
          <a:p>
            <a:fld id="{A6D0B698-7CA0-4DE3-B88D-A1090D2C9418}" type="slidenum">
              <a:rPr lang="nb-NO" smtClean="0"/>
              <a:t>17</a:t>
            </a:fld>
            <a:endParaRPr lang="nb-NO"/>
          </a:p>
        </p:txBody>
      </p:sp>
    </p:spTree>
    <p:extLst>
      <p:ext uri="{BB962C8B-B14F-4D97-AF65-F5344CB8AC3E}">
        <p14:creationId xmlns:p14="http://schemas.microsoft.com/office/powerpoint/2010/main" val="3619209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Utdyp profesjonell </a:t>
            </a:r>
            <a:r>
              <a:rPr lang="nb-NO" dirty="0" err="1"/>
              <a:t>hjelperolle</a:t>
            </a:r>
            <a:endParaRPr lang="nb-NO" dirty="0"/>
          </a:p>
          <a:p>
            <a:r>
              <a:rPr lang="nb-NO" dirty="0"/>
              <a:t>Omsorgsrolle</a:t>
            </a:r>
          </a:p>
          <a:p>
            <a:r>
              <a:rPr lang="nb-NO" dirty="0"/>
              <a:t>Konkretisere – operasjonalisere</a:t>
            </a:r>
          </a:p>
          <a:p>
            <a:endParaRPr lang="nb-NO" dirty="0"/>
          </a:p>
        </p:txBody>
      </p:sp>
      <p:sp>
        <p:nvSpPr>
          <p:cNvPr id="4" name="Plassholder for lysbildenummer 3"/>
          <p:cNvSpPr>
            <a:spLocks noGrp="1"/>
          </p:cNvSpPr>
          <p:nvPr>
            <p:ph type="sldNum" sz="quarter" idx="5"/>
          </p:nvPr>
        </p:nvSpPr>
        <p:spPr/>
        <p:txBody>
          <a:bodyPr/>
          <a:lstStyle/>
          <a:p>
            <a:fld id="{A6D0B698-7CA0-4DE3-B88D-A1090D2C9418}" type="slidenum">
              <a:rPr lang="nb-NO" smtClean="0"/>
              <a:t>18</a:t>
            </a:fld>
            <a:endParaRPr lang="nb-NO"/>
          </a:p>
        </p:txBody>
      </p:sp>
    </p:spTree>
    <p:extLst>
      <p:ext uri="{BB962C8B-B14F-4D97-AF65-F5344CB8AC3E}">
        <p14:creationId xmlns:p14="http://schemas.microsoft.com/office/powerpoint/2010/main" val="649970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de/den som jobber med Pernille.</a:t>
            </a:r>
          </a:p>
          <a:p>
            <a:r>
              <a:rPr lang="nb-NO" dirty="0"/>
              <a:t>Hvilke 5 personlige egenskaper vil du først og fremst være på jakt etter?</a:t>
            </a:r>
          </a:p>
          <a:p>
            <a:r>
              <a:rPr lang="nb-NO" dirty="0"/>
              <a:t>Å kunne operasjonalisere arbeidet med å veilede på personlige egenskaper – da må vi også vite hva vi ser etter av egenskaper opp mot barns behov.</a:t>
            </a:r>
          </a:p>
        </p:txBody>
      </p:sp>
      <p:sp>
        <p:nvSpPr>
          <p:cNvPr id="4" name="Plassholder for lysbildenummer 3"/>
          <p:cNvSpPr>
            <a:spLocks noGrp="1"/>
          </p:cNvSpPr>
          <p:nvPr>
            <p:ph type="sldNum" sz="quarter" idx="5"/>
          </p:nvPr>
        </p:nvSpPr>
        <p:spPr/>
        <p:txBody>
          <a:bodyPr/>
          <a:lstStyle/>
          <a:p>
            <a:fld id="{A6D0B698-7CA0-4DE3-B88D-A1090D2C9418}" type="slidenum">
              <a:rPr lang="nb-NO" smtClean="0"/>
              <a:t>19</a:t>
            </a:fld>
            <a:endParaRPr lang="nb-NO"/>
          </a:p>
        </p:txBody>
      </p:sp>
    </p:spTree>
    <p:extLst>
      <p:ext uri="{BB962C8B-B14F-4D97-AF65-F5344CB8AC3E}">
        <p14:creationId xmlns:p14="http://schemas.microsoft.com/office/powerpoint/2010/main" val="3186494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Om tid – konkretisere Gripe inn og Følge med</a:t>
            </a:r>
          </a:p>
        </p:txBody>
      </p:sp>
      <p:sp>
        <p:nvSpPr>
          <p:cNvPr id="4" name="Plassholder for lysbildenummer 3"/>
          <p:cNvSpPr>
            <a:spLocks noGrp="1"/>
          </p:cNvSpPr>
          <p:nvPr>
            <p:ph type="sldNum" sz="quarter" idx="5"/>
          </p:nvPr>
        </p:nvSpPr>
        <p:spPr/>
        <p:txBody>
          <a:bodyPr/>
          <a:lstStyle/>
          <a:p>
            <a:fld id="{220F0B44-906C-4418-AA5E-493D4BAD8210}" type="slidenum">
              <a:rPr lang="nb-NO" smtClean="0"/>
              <a:t>23</a:t>
            </a:fld>
            <a:endParaRPr lang="nb-NO"/>
          </a:p>
        </p:txBody>
      </p:sp>
    </p:spTree>
    <p:extLst>
      <p:ext uri="{BB962C8B-B14F-4D97-AF65-F5344CB8AC3E}">
        <p14:creationId xmlns:p14="http://schemas.microsoft.com/office/powerpoint/2010/main" val="1070778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Å komme i forkant!</a:t>
            </a:r>
          </a:p>
        </p:txBody>
      </p:sp>
      <p:sp>
        <p:nvSpPr>
          <p:cNvPr id="4" name="Plassholder for lysbildenummer 3"/>
          <p:cNvSpPr>
            <a:spLocks noGrp="1"/>
          </p:cNvSpPr>
          <p:nvPr>
            <p:ph type="sldNum" sz="quarter" idx="10"/>
          </p:nvPr>
        </p:nvSpPr>
        <p:spPr/>
        <p:txBody>
          <a:bodyPr/>
          <a:lstStyle/>
          <a:p>
            <a:fld id="{9C9C0307-5BD4-4C95-AE4E-EBC071739FC3}" type="slidenum">
              <a:rPr lang="nb-NO" smtClean="0"/>
              <a:t>31</a:t>
            </a:fld>
            <a:endParaRPr lang="nb-NO"/>
          </a:p>
        </p:txBody>
      </p:sp>
    </p:spTree>
    <p:extLst>
      <p:ext uri="{BB962C8B-B14F-4D97-AF65-F5344CB8AC3E}">
        <p14:creationId xmlns:p14="http://schemas.microsoft.com/office/powerpoint/2010/main" val="3739761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aseline="0"/>
              <a:t>Skolens tolkning og forståelse preger avgjørelser og tiltak.</a:t>
            </a:r>
          </a:p>
          <a:p>
            <a:r>
              <a:rPr lang="nb-NO" baseline="0"/>
              <a:t>Unnlatelse, ignorering, unntagelsesstrategier.</a:t>
            </a:r>
          </a:p>
          <a:p>
            <a:r>
              <a:rPr lang="nb-NO" baseline="0"/>
              <a:t>Elever med </a:t>
            </a:r>
            <a:r>
              <a:rPr lang="nb-NO" baseline="0" err="1"/>
              <a:t>atferdsutfordringer</a:t>
            </a:r>
            <a:r>
              <a:rPr lang="nb-NO" baseline="0"/>
              <a:t>.</a:t>
            </a:r>
          </a:p>
          <a:p>
            <a:r>
              <a:rPr lang="nb-NO" baseline="0"/>
              <a:t>Når sier vi hva. Vurderer vi barnets og foreldrenes sårbarhet godt nok.</a:t>
            </a:r>
          </a:p>
          <a:p>
            <a:r>
              <a:rPr lang="nb-NO" baseline="0"/>
              <a:t>Kan vi i verstefall forsterke sårbarheten? I bygda, bydelen.</a:t>
            </a:r>
            <a:endParaRPr lang="nb-NO"/>
          </a:p>
        </p:txBody>
      </p:sp>
      <p:sp>
        <p:nvSpPr>
          <p:cNvPr id="4" name="Plassholder for lysbildenummer 3"/>
          <p:cNvSpPr>
            <a:spLocks noGrp="1"/>
          </p:cNvSpPr>
          <p:nvPr>
            <p:ph type="sldNum" sz="quarter" idx="10"/>
          </p:nvPr>
        </p:nvSpPr>
        <p:spPr/>
        <p:txBody>
          <a:bodyPr/>
          <a:lstStyle/>
          <a:p>
            <a:fld id="{4F40DFC3-071D-4EAA-A8CC-EB2FB5173C9D}" type="slidenum">
              <a:rPr lang="nb-NO" smtClean="0"/>
              <a:t>32</a:t>
            </a:fld>
            <a:endParaRPr lang="nb-NO"/>
          </a:p>
        </p:txBody>
      </p:sp>
    </p:spTree>
    <p:extLst>
      <p:ext uri="{BB962C8B-B14F-4D97-AF65-F5344CB8AC3E}">
        <p14:creationId xmlns:p14="http://schemas.microsoft.com/office/powerpoint/2010/main" val="1961001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Tilbake til omni-modellen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99A2FD-EB62-40BF-A57F-E026ECCC1C94}" type="slidenum">
              <a:rPr kumimoji="0" lang="nb-NO"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989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Lego</a:t>
            </a:r>
            <a:r>
              <a:rPr lang="nb-NO" baseline="0" dirty="0"/>
              <a:t>fortellingen</a:t>
            </a:r>
            <a:endParaRPr lang="nb-NO" dirty="0"/>
          </a:p>
        </p:txBody>
      </p:sp>
      <p:sp>
        <p:nvSpPr>
          <p:cNvPr id="4" name="Plassholder for lysbildenummer 3"/>
          <p:cNvSpPr>
            <a:spLocks noGrp="1"/>
          </p:cNvSpPr>
          <p:nvPr>
            <p:ph type="sldNum" sz="quarter" idx="10"/>
          </p:nvPr>
        </p:nvSpPr>
        <p:spPr/>
        <p:txBody>
          <a:bodyPr/>
          <a:lstStyle/>
          <a:p>
            <a:fld id="{9C9C0307-5BD4-4C95-AE4E-EBC071739FC3}" type="slidenum">
              <a:rPr lang="nb-NO" smtClean="0"/>
              <a:t>2</a:t>
            </a:fld>
            <a:endParaRPr lang="nb-NO"/>
          </a:p>
        </p:txBody>
      </p:sp>
    </p:spTree>
    <p:extLst>
      <p:ext uri="{BB962C8B-B14F-4D97-AF65-F5344CB8AC3E}">
        <p14:creationId xmlns:p14="http://schemas.microsoft.com/office/powerpoint/2010/main" val="3503708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64A6DC5-82A9-45D6-8904-2CDD719A6BB0}" type="slidenum">
              <a:rPr lang="nb-NO" smtClean="0"/>
              <a:t>34</a:t>
            </a:fld>
            <a:endParaRPr lang="nb-NO"/>
          </a:p>
        </p:txBody>
      </p:sp>
    </p:spTree>
    <p:extLst>
      <p:ext uri="{BB962C8B-B14F-4D97-AF65-F5344CB8AC3E}">
        <p14:creationId xmlns:p14="http://schemas.microsoft.com/office/powerpoint/2010/main" val="3094802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Forbered din aktivitet og sjekk ut med FFSS</a:t>
            </a:r>
          </a:p>
        </p:txBody>
      </p:sp>
      <p:sp>
        <p:nvSpPr>
          <p:cNvPr id="4" name="Plassholder for lysbildenummer 3"/>
          <p:cNvSpPr>
            <a:spLocks noGrp="1"/>
          </p:cNvSpPr>
          <p:nvPr>
            <p:ph type="sldNum" sz="quarter" idx="5"/>
          </p:nvPr>
        </p:nvSpPr>
        <p:spPr/>
        <p:txBody>
          <a:bodyPr/>
          <a:lstStyle/>
          <a:p>
            <a:fld id="{A2BAB23F-5EA3-468E-8D62-D0E6A1E5368A}" type="slidenum">
              <a:rPr lang="nb-NO" smtClean="0"/>
              <a:t>37</a:t>
            </a:fld>
            <a:endParaRPr lang="nb-NO"/>
          </a:p>
        </p:txBody>
      </p:sp>
    </p:spTree>
    <p:extLst>
      <p:ext uri="{BB962C8B-B14F-4D97-AF65-F5344CB8AC3E}">
        <p14:creationId xmlns:p14="http://schemas.microsoft.com/office/powerpoint/2010/main" val="2694108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Anmerkninger</a:t>
            </a:r>
          </a:p>
          <a:p>
            <a:r>
              <a:rPr lang="nb-NO" dirty="0"/>
              <a:t>Å skape varige endringer i en organisasjon.</a:t>
            </a:r>
          </a:p>
          <a:p>
            <a:r>
              <a:rPr lang="nb-NO" dirty="0"/>
              <a:t>Tørr dere å snakke om kulturen i personalet.</a:t>
            </a:r>
          </a:p>
          <a:p>
            <a:r>
              <a:rPr lang="nb-NO" dirty="0"/>
              <a:t>Konstruer</a:t>
            </a:r>
            <a:r>
              <a:rPr lang="nb-NO" baseline="0" dirty="0"/>
              <a:t> gode øvingsarenaer. Omsorgsfull kontroll</a:t>
            </a:r>
          </a:p>
          <a:p>
            <a:r>
              <a:rPr lang="nb-NO" baseline="0" dirty="0"/>
              <a:t>Hva trenger dere å trene på og hvordan kan dere gjøre det?</a:t>
            </a:r>
          </a:p>
        </p:txBody>
      </p:sp>
      <p:sp>
        <p:nvSpPr>
          <p:cNvPr id="4" name="Plassholder for lysbildenummer 3"/>
          <p:cNvSpPr>
            <a:spLocks noGrp="1"/>
          </p:cNvSpPr>
          <p:nvPr>
            <p:ph type="sldNum" sz="quarter" idx="10"/>
          </p:nvPr>
        </p:nvSpPr>
        <p:spPr/>
        <p:txBody>
          <a:bodyPr/>
          <a:lstStyle/>
          <a:p>
            <a:fld id="{9C9C0307-5BD4-4C95-AE4E-EBC071739FC3}" type="slidenum">
              <a:rPr lang="nb-NO" smtClean="0"/>
              <a:t>38</a:t>
            </a:fld>
            <a:endParaRPr lang="nb-NO"/>
          </a:p>
        </p:txBody>
      </p:sp>
    </p:spTree>
    <p:extLst>
      <p:ext uri="{BB962C8B-B14F-4D97-AF65-F5344CB8AC3E}">
        <p14:creationId xmlns:p14="http://schemas.microsoft.com/office/powerpoint/2010/main" val="348031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har ei utfordring med gammel kunnskap og forståelse. Hvorfor avventer vi? </a:t>
            </a:r>
          </a:p>
        </p:txBody>
      </p:sp>
      <p:sp>
        <p:nvSpPr>
          <p:cNvPr id="4" name="Plassholder for lysbildenummer 3"/>
          <p:cNvSpPr>
            <a:spLocks noGrp="1"/>
          </p:cNvSpPr>
          <p:nvPr>
            <p:ph type="sldNum" sz="quarter" idx="5"/>
          </p:nvPr>
        </p:nvSpPr>
        <p:spPr/>
        <p:txBody>
          <a:bodyPr/>
          <a:lstStyle/>
          <a:p>
            <a:fld id="{A2BAB23F-5EA3-468E-8D62-D0E6A1E5368A}" type="slidenum">
              <a:rPr lang="nb-NO" smtClean="0"/>
              <a:t>3</a:t>
            </a:fld>
            <a:endParaRPr lang="nb-NO"/>
          </a:p>
        </p:txBody>
      </p:sp>
    </p:spTree>
    <p:extLst>
      <p:ext uri="{BB962C8B-B14F-4D97-AF65-F5344CB8AC3E}">
        <p14:creationId xmlns:p14="http://schemas.microsoft.com/office/powerpoint/2010/main" val="1761152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highlight>
                  <a:srgbClr val="FFFF00"/>
                </a:highlight>
                <a:latin typeface="Calibri" panose="020F0502020204030204" pitchFamily="34" charset="0"/>
              </a:rPr>
              <a:t>Reaktiv og proaktiv aggresjon - Fellesskapets betydning  - Utenforskap – Mobbeadferd –Ufrivillig skolefravær</a:t>
            </a:r>
          </a:p>
          <a:p>
            <a:r>
              <a:rPr lang="nb-NO" b="0" i="0" dirty="0">
                <a:solidFill>
                  <a:srgbClr val="333333"/>
                </a:solidFill>
                <a:effectLst/>
                <a:latin typeface="Inter"/>
              </a:rPr>
              <a:t>De fleste som mobber vet at mobbing er galt, men de gjør det likevel. En årsak er at det fins sosiale gevinster som er viktige nok og større en det moralske ubehaget. I én klasse kan man høste heder og latter for en krenkende kommentar, mens i en annen får eleven som krenker, beskjed om å stoppe. De fleste handlinger vi kan kalle for mobbing skjer med tilskuere, som med sine reaksjoner bidrar til å opprettholde eller stoppe krenkende handlinger.</a:t>
            </a:r>
          </a:p>
          <a:p>
            <a:r>
              <a:rPr lang="nb-NO" b="0" i="0" dirty="0">
                <a:solidFill>
                  <a:srgbClr val="333333"/>
                </a:solidFill>
                <a:effectLst/>
                <a:latin typeface="Inter"/>
              </a:rPr>
              <a:t>Bjørnen i starten???</a:t>
            </a:r>
            <a:endParaRPr lang="nb-NO" dirty="0">
              <a:latin typeface="Calibri" panose="020F0502020204030204" pitchFamily="34" charset="0"/>
            </a:endParaRPr>
          </a:p>
        </p:txBody>
      </p:sp>
      <p:sp>
        <p:nvSpPr>
          <p:cNvPr id="4" name="Plassholder for lysbildenummer 3"/>
          <p:cNvSpPr>
            <a:spLocks noGrp="1"/>
          </p:cNvSpPr>
          <p:nvPr>
            <p:ph type="sldNum" sz="quarter" idx="10"/>
          </p:nvPr>
        </p:nvSpPr>
        <p:spPr/>
        <p:txBody>
          <a:bodyPr/>
          <a:lstStyle/>
          <a:p>
            <a:pPr defTabSz="990570">
              <a:defRPr/>
            </a:pPr>
            <a:fld id="{9C9C0307-5BD4-4C95-AE4E-EBC071739FC3}" type="slidenum">
              <a:rPr lang="nb-NO">
                <a:solidFill>
                  <a:prstClr val="black"/>
                </a:solidFill>
                <a:latin typeface="Calibri" panose="020F0502020204030204"/>
              </a:rPr>
              <a:pPr defTabSz="990570">
                <a:defRPr/>
              </a:pPr>
              <a:t>4</a:t>
            </a:fld>
            <a:endParaRPr lang="nb-NO">
              <a:solidFill>
                <a:prstClr val="black"/>
              </a:solidFill>
              <a:latin typeface="Calibri" panose="020F0502020204030204"/>
            </a:endParaRPr>
          </a:p>
        </p:txBody>
      </p:sp>
    </p:spTree>
    <p:extLst>
      <p:ext uri="{BB962C8B-B14F-4D97-AF65-F5344CB8AC3E}">
        <p14:creationId xmlns:p14="http://schemas.microsoft.com/office/powerpoint/2010/main" val="3502583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47642" indent="-247642">
              <a:buAutoNum type="arabicPeriod"/>
            </a:pPr>
            <a:r>
              <a:rPr lang="nb-NO" dirty="0"/>
              <a:t>Fellesskapsperspektivet – </a:t>
            </a:r>
            <a:r>
              <a:rPr lang="nb-NO" dirty="0" err="1"/>
              <a:t>fellesskapende</a:t>
            </a:r>
            <a:r>
              <a:rPr lang="nb-NO" dirty="0"/>
              <a:t> arbeid</a:t>
            </a:r>
          </a:p>
        </p:txBody>
      </p:sp>
      <p:sp>
        <p:nvSpPr>
          <p:cNvPr id="4" name="Plassholder for lysbildenummer 3"/>
          <p:cNvSpPr>
            <a:spLocks noGrp="1"/>
          </p:cNvSpPr>
          <p:nvPr>
            <p:ph type="sldNum" sz="quarter" idx="5"/>
          </p:nvPr>
        </p:nvSpPr>
        <p:spPr/>
        <p:txBody>
          <a:bodyPr/>
          <a:lstStyle/>
          <a:p>
            <a:fld id="{3F462B39-2AE5-4C97-9AA3-BDEC8E01FDA1}" type="slidenum">
              <a:rPr lang="nb-NO" smtClean="0"/>
              <a:t>5</a:t>
            </a:fld>
            <a:endParaRPr lang="nb-NO"/>
          </a:p>
        </p:txBody>
      </p:sp>
    </p:spTree>
    <p:extLst>
      <p:ext uri="{BB962C8B-B14F-4D97-AF65-F5344CB8AC3E}">
        <p14:creationId xmlns:p14="http://schemas.microsoft.com/office/powerpoint/2010/main" val="2822750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egentlig barn og unge som har bestilt </a:t>
            </a:r>
            <a:r>
              <a:rPr lang="nb-NO" dirty="0" err="1"/>
              <a:t>Omnimodellen</a:t>
            </a:r>
            <a:r>
              <a:rPr lang="nb-NO" dirty="0"/>
              <a:t>.</a:t>
            </a:r>
          </a:p>
          <a:p>
            <a:r>
              <a:rPr lang="nb-NO" dirty="0"/>
              <a:t>De har gjennom samtaler, tilbakemeldinger sagt noe om at vi som voksne må forstå mer av de komplekse sosiale systemene rundt barn og unge. </a:t>
            </a:r>
          </a:p>
          <a:p>
            <a:r>
              <a:rPr lang="nb-NO" dirty="0"/>
              <a:t>Når vi spør barn og unge, vet de va de ønsker av voksne sier de…</a:t>
            </a:r>
          </a:p>
          <a:p>
            <a:endParaRPr lang="nb-NO" dirty="0"/>
          </a:p>
          <a:p>
            <a:r>
              <a:rPr lang="nb-NO" dirty="0"/>
              <a:t>Vi som voksne er viktige forbilder og viktige voksne i barn og unges oppvekstmiljø. For noen sårbare barn og unge, kan den rollen vi spiller ha stor betydning for liv og trivsel. Vi trenger alle å bli sett og hørt, anerkjent for den vi er, likt. Vi trenger å få tilhøre fellesskapet, ha en plass og føle at vi hører til og er god nok.</a:t>
            </a:r>
          </a:p>
          <a:p>
            <a:endParaRPr lang="nb-NO" dirty="0"/>
          </a:p>
          <a:p>
            <a:r>
              <a:rPr lang="nb-NO" dirty="0"/>
              <a:t>Gjennom Omni-modellen ønsker vi å rette fokus mot dette ansvaret, og bidra til økt bevissthet og kunnskap om hvordan vi kan oppfylle voksenrollen.</a:t>
            </a:r>
          </a:p>
        </p:txBody>
      </p:sp>
      <p:sp>
        <p:nvSpPr>
          <p:cNvPr id="4" name="Plassholder for lysbildenummer 3"/>
          <p:cNvSpPr>
            <a:spLocks noGrp="1"/>
          </p:cNvSpPr>
          <p:nvPr>
            <p:ph type="sldNum" sz="quarter" idx="5"/>
          </p:nvPr>
        </p:nvSpPr>
        <p:spPr/>
        <p:txBody>
          <a:bodyPr/>
          <a:lstStyle/>
          <a:p>
            <a:fld id="{ADAEB783-629C-4320-8C8B-452116BCCC48}" type="slidenum">
              <a:rPr lang="nb-NO" smtClean="0"/>
              <a:t>7</a:t>
            </a:fld>
            <a:endParaRPr lang="nb-NO"/>
          </a:p>
        </p:txBody>
      </p:sp>
    </p:spTree>
    <p:extLst>
      <p:ext uri="{BB962C8B-B14F-4D97-AF65-F5344CB8AC3E}">
        <p14:creationId xmlns:p14="http://schemas.microsoft.com/office/powerpoint/2010/main" val="848573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Modellen er utviklet i samarbeid med mobbeombudet i Troms og Finnmark, og Reinen skole, og er et resultat av deltakelse i IBS. </a:t>
            </a:r>
            <a:r>
              <a:rPr lang="nb-NO" sz="1300" b="1" u="sng"/>
              <a:t>Felles </a:t>
            </a:r>
            <a:r>
              <a:rPr lang="nb-NO" sz="1300" b="1" u="sng" dirty="0"/>
              <a:t>forståelsesramme:</a:t>
            </a:r>
            <a:br>
              <a:rPr lang="nb-NO" sz="1300" dirty="0"/>
            </a:br>
            <a:r>
              <a:rPr lang="nb-NO" sz="1300" dirty="0"/>
              <a:t>Hjelpe oss å forstå det komplekse sosiale systemet rundt barn og unge.</a:t>
            </a:r>
          </a:p>
          <a:p>
            <a:endParaRPr lang="nb-NO" dirty="0"/>
          </a:p>
        </p:txBody>
      </p:sp>
      <p:sp>
        <p:nvSpPr>
          <p:cNvPr id="4" name="Plassholder for lysbildenummer 3"/>
          <p:cNvSpPr>
            <a:spLocks noGrp="1"/>
          </p:cNvSpPr>
          <p:nvPr>
            <p:ph type="sldNum" sz="quarter" idx="10"/>
          </p:nvPr>
        </p:nvSpPr>
        <p:spPr/>
        <p:txBody>
          <a:bodyPr/>
          <a:lstStyle/>
          <a:p>
            <a:fld id="{649F8A69-ED21-475B-A7C0-AA22198DC0CC}" type="slidenum">
              <a:rPr lang="nb-NO" smtClean="0"/>
              <a:t>8</a:t>
            </a:fld>
            <a:endParaRPr lang="nb-NO"/>
          </a:p>
        </p:txBody>
      </p:sp>
    </p:spTree>
    <p:extLst>
      <p:ext uri="{BB962C8B-B14F-4D97-AF65-F5344CB8AC3E}">
        <p14:creationId xmlns:p14="http://schemas.microsoft.com/office/powerpoint/2010/main" val="290222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90570">
              <a:defRPr/>
            </a:pPr>
            <a:r>
              <a:rPr lang="nb-NO" sz="1300" dirty="0"/>
              <a:t>OMNI-modellen er skapt med utgangspunkt i at vi ser at barn og unges barnehage-, skole- og oppvekstmiljø er  komplekse sosiale systemer der individer og miljøer gjensidig påvirker hverandre.</a:t>
            </a:r>
          </a:p>
          <a:p>
            <a:pPr defTabSz="990570">
              <a:defRPr/>
            </a:pPr>
            <a:r>
              <a:rPr lang="nb-NO" sz="1300" dirty="0"/>
              <a:t>Omni betyr – Altomfattende / for alle</a:t>
            </a:r>
          </a:p>
          <a:p>
            <a:endParaRPr lang="nb-NO" dirty="0"/>
          </a:p>
        </p:txBody>
      </p:sp>
      <p:sp>
        <p:nvSpPr>
          <p:cNvPr id="4" name="Plassholder for lysbildenummer 3"/>
          <p:cNvSpPr>
            <a:spLocks noGrp="1"/>
          </p:cNvSpPr>
          <p:nvPr>
            <p:ph type="sldNum" sz="quarter" idx="5"/>
          </p:nvPr>
        </p:nvSpPr>
        <p:spPr/>
        <p:txBody>
          <a:bodyPr/>
          <a:lstStyle/>
          <a:p>
            <a:fld id="{220F0B44-906C-4418-AA5E-493D4BAD8210}" type="slidenum">
              <a:rPr lang="nb-NO" smtClean="0"/>
              <a:t>11</a:t>
            </a:fld>
            <a:endParaRPr lang="nb-NO"/>
          </a:p>
        </p:txBody>
      </p:sp>
    </p:spTree>
    <p:extLst>
      <p:ext uri="{BB962C8B-B14F-4D97-AF65-F5344CB8AC3E}">
        <p14:creationId xmlns:p14="http://schemas.microsoft.com/office/powerpoint/2010/main" val="377939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Alt henger sammen – grunnlaget for å forstå OMNI-modellen.</a:t>
            </a:r>
          </a:p>
          <a:p>
            <a:r>
              <a:rPr lang="nb-NO"/>
              <a:t>Sette inn arbeidet tidlig. Bevisstgjøring,</a:t>
            </a:r>
            <a:r>
              <a:rPr lang="nb-NO" baseline="0"/>
              <a:t> kunnskap, holdninger. </a:t>
            </a:r>
          </a:p>
          <a:p>
            <a:r>
              <a:rPr lang="nb-NO" baseline="0"/>
              <a:t>Barnehagen, barneskolen, ungdomsskolen, </a:t>
            </a:r>
            <a:endParaRPr lang="nb-NO"/>
          </a:p>
          <a:p>
            <a:r>
              <a:rPr lang="nb-NO"/>
              <a:t>Det trengs ei</a:t>
            </a:r>
            <a:r>
              <a:rPr lang="nb-NO" baseline="0"/>
              <a:t> hel bygd for å oppdra et barn. Digital oppdragelse.</a:t>
            </a:r>
            <a:endParaRPr lang="nb-NO"/>
          </a:p>
        </p:txBody>
      </p:sp>
      <p:sp>
        <p:nvSpPr>
          <p:cNvPr id="4" name="Plassholder for lysbildenummer 3"/>
          <p:cNvSpPr>
            <a:spLocks noGrp="1"/>
          </p:cNvSpPr>
          <p:nvPr>
            <p:ph type="sldNum" sz="quarter" idx="10"/>
          </p:nvPr>
        </p:nvSpPr>
        <p:spPr/>
        <p:txBody>
          <a:bodyPr/>
          <a:lstStyle/>
          <a:p>
            <a:fld id="{9C9C0307-5BD4-4C95-AE4E-EBC071739FC3}" type="slidenum">
              <a:rPr lang="nb-NO" smtClean="0"/>
              <a:t>12</a:t>
            </a:fld>
            <a:endParaRPr lang="nb-NO"/>
          </a:p>
        </p:txBody>
      </p:sp>
    </p:spTree>
    <p:extLst>
      <p:ext uri="{BB962C8B-B14F-4D97-AF65-F5344CB8AC3E}">
        <p14:creationId xmlns:p14="http://schemas.microsoft.com/office/powerpoint/2010/main" val="729526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924281-7C17-4238-88AB-E88E84580E0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D314028-7B39-451F-BC09-21D4ACE0FF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9D3AEAE-98C5-410A-A20C-0AF96316887E}"/>
              </a:ext>
            </a:extLst>
          </p:cNvPr>
          <p:cNvSpPr>
            <a:spLocks noGrp="1"/>
          </p:cNvSpPr>
          <p:nvPr>
            <p:ph type="dt" sz="half" idx="10"/>
          </p:nvPr>
        </p:nvSpPr>
        <p:spPr/>
        <p:txBody>
          <a:bodyPr/>
          <a:lstStyle/>
          <a:p>
            <a:fld id="{11B440A5-3A16-4A20-A940-89AF52DD88D1}" type="datetimeFigureOut">
              <a:rPr lang="nb-NO" smtClean="0"/>
              <a:t>13.11.2023</a:t>
            </a:fld>
            <a:endParaRPr lang="nb-NO"/>
          </a:p>
        </p:txBody>
      </p:sp>
      <p:sp>
        <p:nvSpPr>
          <p:cNvPr id="5" name="Plassholder for bunntekst 4">
            <a:extLst>
              <a:ext uri="{FF2B5EF4-FFF2-40B4-BE49-F238E27FC236}">
                <a16:creationId xmlns:a16="http://schemas.microsoft.com/office/drawing/2014/main" id="{BB98F00A-1900-4E0D-9858-08D6855C4AE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36C740E-2A07-4E17-9470-ADB618E8838D}"/>
              </a:ext>
            </a:extLst>
          </p:cNvPr>
          <p:cNvSpPr>
            <a:spLocks noGrp="1"/>
          </p:cNvSpPr>
          <p:nvPr>
            <p:ph type="sldNum" sz="quarter" idx="12"/>
          </p:nvPr>
        </p:nvSpPr>
        <p:spPr/>
        <p:txBody>
          <a:bodyPr/>
          <a:lstStyle/>
          <a:p>
            <a:fld id="{60B1D595-81A0-42B5-92BD-3D3CCBAC7659}" type="slidenum">
              <a:rPr lang="nb-NO" smtClean="0"/>
              <a:t>‹#›</a:t>
            </a:fld>
            <a:endParaRPr lang="nb-NO"/>
          </a:p>
        </p:txBody>
      </p:sp>
    </p:spTree>
    <p:extLst>
      <p:ext uri="{BB962C8B-B14F-4D97-AF65-F5344CB8AC3E}">
        <p14:creationId xmlns:p14="http://schemas.microsoft.com/office/powerpoint/2010/main" val="3083208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492DF3-6577-4F89-BF39-ECDC118E69E4}"/>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B7F97823-EEE1-472E-A9C9-6911EBCFCD33}"/>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77BB405-F02C-48DD-9D31-AFE2CFC3F3B3}"/>
              </a:ext>
            </a:extLst>
          </p:cNvPr>
          <p:cNvSpPr>
            <a:spLocks noGrp="1"/>
          </p:cNvSpPr>
          <p:nvPr>
            <p:ph type="dt" sz="half" idx="10"/>
          </p:nvPr>
        </p:nvSpPr>
        <p:spPr/>
        <p:txBody>
          <a:bodyPr/>
          <a:lstStyle/>
          <a:p>
            <a:fld id="{11B440A5-3A16-4A20-A940-89AF52DD88D1}" type="datetimeFigureOut">
              <a:rPr lang="nb-NO" smtClean="0"/>
              <a:t>13.11.2023</a:t>
            </a:fld>
            <a:endParaRPr lang="nb-NO"/>
          </a:p>
        </p:txBody>
      </p:sp>
      <p:sp>
        <p:nvSpPr>
          <p:cNvPr id="5" name="Plassholder for bunntekst 4">
            <a:extLst>
              <a:ext uri="{FF2B5EF4-FFF2-40B4-BE49-F238E27FC236}">
                <a16:creationId xmlns:a16="http://schemas.microsoft.com/office/drawing/2014/main" id="{C47D3222-EB47-4CAB-8C28-FE79FB6AC60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AAF5642-20D9-4280-B431-FA9E01BF7810}"/>
              </a:ext>
            </a:extLst>
          </p:cNvPr>
          <p:cNvSpPr>
            <a:spLocks noGrp="1"/>
          </p:cNvSpPr>
          <p:nvPr>
            <p:ph type="sldNum" sz="quarter" idx="12"/>
          </p:nvPr>
        </p:nvSpPr>
        <p:spPr/>
        <p:txBody>
          <a:bodyPr/>
          <a:lstStyle/>
          <a:p>
            <a:fld id="{60B1D595-81A0-42B5-92BD-3D3CCBAC7659}" type="slidenum">
              <a:rPr lang="nb-NO" smtClean="0"/>
              <a:t>‹#›</a:t>
            </a:fld>
            <a:endParaRPr lang="nb-NO"/>
          </a:p>
        </p:txBody>
      </p:sp>
    </p:spTree>
    <p:extLst>
      <p:ext uri="{BB962C8B-B14F-4D97-AF65-F5344CB8AC3E}">
        <p14:creationId xmlns:p14="http://schemas.microsoft.com/office/powerpoint/2010/main" val="298475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31AB25FB-1CA0-4ABA-AC37-958D7FFCF84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050E351-7B35-474A-9FB2-D8495819173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5E2A14A-87B0-41FD-AD17-52298FB17C06}"/>
              </a:ext>
            </a:extLst>
          </p:cNvPr>
          <p:cNvSpPr>
            <a:spLocks noGrp="1"/>
          </p:cNvSpPr>
          <p:nvPr>
            <p:ph type="dt" sz="half" idx="10"/>
          </p:nvPr>
        </p:nvSpPr>
        <p:spPr/>
        <p:txBody>
          <a:bodyPr/>
          <a:lstStyle/>
          <a:p>
            <a:fld id="{11B440A5-3A16-4A20-A940-89AF52DD88D1}" type="datetimeFigureOut">
              <a:rPr lang="nb-NO" smtClean="0"/>
              <a:t>13.11.2023</a:t>
            </a:fld>
            <a:endParaRPr lang="nb-NO"/>
          </a:p>
        </p:txBody>
      </p:sp>
      <p:sp>
        <p:nvSpPr>
          <p:cNvPr id="5" name="Plassholder for bunntekst 4">
            <a:extLst>
              <a:ext uri="{FF2B5EF4-FFF2-40B4-BE49-F238E27FC236}">
                <a16:creationId xmlns:a16="http://schemas.microsoft.com/office/drawing/2014/main" id="{1EF36AC9-3702-46F3-9D7E-BBE2B25CEFF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D697EDE-D6D9-4BFC-A239-819F26E970A2}"/>
              </a:ext>
            </a:extLst>
          </p:cNvPr>
          <p:cNvSpPr>
            <a:spLocks noGrp="1"/>
          </p:cNvSpPr>
          <p:nvPr>
            <p:ph type="sldNum" sz="quarter" idx="12"/>
          </p:nvPr>
        </p:nvSpPr>
        <p:spPr/>
        <p:txBody>
          <a:bodyPr/>
          <a:lstStyle/>
          <a:p>
            <a:fld id="{60B1D595-81A0-42B5-92BD-3D3CCBAC7659}" type="slidenum">
              <a:rPr lang="nb-NO" smtClean="0"/>
              <a:t>‹#›</a:t>
            </a:fld>
            <a:endParaRPr lang="nb-NO"/>
          </a:p>
        </p:txBody>
      </p:sp>
    </p:spTree>
    <p:extLst>
      <p:ext uri="{BB962C8B-B14F-4D97-AF65-F5344CB8AC3E}">
        <p14:creationId xmlns:p14="http://schemas.microsoft.com/office/powerpoint/2010/main" val="737684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AAF4FB-87BD-430A-B280-E355A353275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820100E-E0A7-4C7C-9E7D-BFC1D85B166B}"/>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2D232E2-A625-423C-9AA7-F61D89D49849}"/>
              </a:ext>
            </a:extLst>
          </p:cNvPr>
          <p:cNvSpPr>
            <a:spLocks noGrp="1"/>
          </p:cNvSpPr>
          <p:nvPr>
            <p:ph type="dt" sz="half" idx="10"/>
          </p:nvPr>
        </p:nvSpPr>
        <p:spPr/>
        <p:txBody>
          <a:bodyPr/>
          <a:lstStyle/>
          <a:p>
            <a:fld id="{11B440A5-3A16-4A20-A940-89AF52DD88D1}" type="datetimeFigureOut">
              <a:rPr lang="nb-NO" smtClean="0"/>
              <a:t>13.11.2023</a:t>
            </a:fld>
            <a:endParaRPr lang="nb-NO"/>
          </a:p>
        </p:txBody>
      </p:sp>
      <p:sp>
        <p:nvSpPr>
          <p:cNvPr id="5" name="Plassholder for bunntekst 4">
            <a:extLst>
              <a:ext uri="{FF2B5EF4-FFF2-40B4-BE49-F238E27FC236}">
                <a16:creationId xmlns:a16="http://schemas.microsoft.com/office/drawing/2014/main" id="{02424CC2-F99A-4D38-B2E6-0861F415B02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40C2679-9AB4-4BC4-9D97-AFB05BBA76F5}"/>
              </a:ext>
            </a:extLst>
          </p:cNvPr>
          <p:cNvSpPr>
            <a:spLocks noGrp="1"/>
          </p:cNvSpPr>
          <p:nvPr>
            <p:ph type="sldNum" sz="quarter" idx="12"/>
          </p:nvPr>
        </p:nvSpPr>
        <p:spPr/>
        <p:txBody>
          <a:bodyPr/>
          <a:lstStyle/>
          <a:p>
            <a:fld id="{60B1D595-81A0-42B5-92BD-3D3CCBAC7659}" type="slidenum">
              <a:rPr lang="nb-NO" smtClean="0"/>
              <a:t>‹#›</a:t>
            </a:fld>
            <a:endParaRPr lang="nb-NO"/>
          </a:p>
        </p:txBody>
      </p:sp>
    </p:spTree>
    <p:extLst>
      <p:ext uri="{BB962C8B-B14F-4D97-AF65-F5344CB8AC3E}">
        <p14:creationId xmlns:p14="http://schemas.microsoft.com/office/powerpoint/2010/main" val="3600999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DF5E71-FBAC-4700-8EFB-7865DECAD560}"/>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6F5029F-7272-4863-BE56-D2FC5B2806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43EA7F2B-2551-4315-809E-C5A2C5C7F460}"/>
              </a:ext>
            </a:extLst>
          </p:cNvPr>
          <p:cNvSpPr>
            <a:spLocks noGrp="1"/>
          </p:cNvSpPr>
          <p:nvPr>
            <p:ph type="dt" sz="half" idx="10"/>
          </p:nvPr>
        </p:nvSpPr>
        <p:spPr/>
        <p:txBody>
          <a:bodyPr/>
          <a:lstStyle/>
          <a:p>
            <a:fld id="{11B440A5-3A16-4A20-A940-89AF52DD88D1}" type="datetimeFigureOut">
              <a:rPr lang="nb-NO" smtClean="0"/>
              <a:t>13.11.2023</a:t>
            </a:fld>
            <a:endParaRPr lang="nb-NO"/>
          </a:p>
        </p:txBody>
      </p:sp>
      <p:sp>
        <p:nvSpPr>
          <p:cNvPr id="5" name="Plassholder for bunntekst 4">
            <a:extLst>
              <a:ext uri="{FF2B5EF4-FFF2-40B4-BE49-F238E27FC236}">
                <a16:creationId xmlns:a16="http://schemas.microsoft.com/office/drawing/2014/main" id="{0574337B-1DEE-4593-8D0B-693FE063605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F5F50C1-8BC1-4224-8C6B-54FF2CCF5F9C}"/>
              </a:ext>
            </a:extLst>
          </p:cNvPr>
          <p:cNvSpPr>
            <a:spLocks noGrp="1"/>
          </p:cNvSpPr>
          <p:nvPr>
            <p:ph type="sldNum" sz="quarter" idx="12"/>
          </p:nvPr>
        </p:nvSpPr>
        <p:spPr/>
        <p:txBody>
          <a:bodyPr/>
          <a:lstStyle/>
          <a:p>
            <a:fld id="{60B1D595-81A0-42B5-92BD-3D3CCBAC7659}" type="slidenum">
              <a:rPr lang="nb-NO" smtClean="0"/>
              <a:t>‹#›</a:t>
            </a:fld>
            <a:endParaRPr lang="nb-NO"/>
          </a:p>
        </p:txBody>
      </p:sp>
    </p:spTree>
    <p:extLst>
      <p:ext uri="{BB962C8B-B14F-4D97-AF65-F5344CB8AC3E}">
        <p14:creationId xmlns:p14="http://schemas.microsoft.com/office/powerpoint/2010/main" val="34183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9D14F6-0A95-4827-84F0-564EA52C68E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332017F-7BC5-4CA9-8239-3E17C556751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936F644E-535F-4BDF-BEC8-A54B36C5DA50}"/>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6BC02E38-AF62-45CA-8356-B2AFB988807A}"/>
              </a:ext>
            </a:extLst>
          </p:cNvPr>
          <p:cNvSpPr>
            <a:spLocks noGrp="1"/>
          </p:cNvSpPr>
          <p:nvPr>
            <p:ph type="dt" sz="half" idx="10"/>
          </p:nvPr>
        </p:nvSpPr>
        <p:spPr/>
        <p:txBody>
          <a:bodyPr/>
          <a:lstStyle/>
          <a:p>
            <a:fld id="{11B440A5-3A16-4A20-A940-89AF52DD88D1}" type="datetimeFigureOut">
              <a:rPr lang="nb-NO" smtClean="0"/>
              <a:t>13.11.2023</a:t>
            </a:fld>
            <a:endParaRPr lang="nb-NO"/>
          </a:p>
        </p:txBody>
      </p:sp>
      <p:sp>
        <p:nvSpPr>
          <p:cNvPr id="6" name="Plassholder for bunntekst 5">
            <a:extLst>
              <a:ext uri="{FF2B5EF4-FFF2-40B4-BE49-F238E27FC236}">
                <a16:creationId xmlns:a16="http://schemas.microsoft.com/office/drawing/2014/main" id="{5E105EC6-5919-4D6A-B596-5BD29D04EA9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004470F-866A-4617-95EA-8E810C071014}"/>
              </a:ext>
            </a:extLst>
          </p:cNvPr>
          <p:cNvSpPr>
            <a:spLocks noGrp="1"/>
          </p:cNvSpPr>
          <p:nvPr>
            <p:ph type="sldNum" sz="quarter" idx="12"/>
          </p:nvPr>
        </p:nvSpPr>
        <p:spPr/>
        <p:txBody>
          <a:bodyPr/>
          <a:lstStyle/>
          <a:p>
            <a:fld id="{60B1D595-81A0-42B5-92BD-3D3CCBAC7659}" type="slidenum">
              <a:rPr lang="nb-NO" smtClean="0"/>
              <a:t>‹#›</a:t>
            </a:fld>
            <a:endParaRPr lang="nb-NO"/>
          </a:p>
        </p:txBody>
      </p:sp>
    </p:spTree>
    <p:extLst>
      <p:ext uri="{BB962C8B-B14F-4D97-AF65-F5344CB8AC3E}">
        <p14:creationId xmlns:p14="http://schemas.microsoft.com/office/powerpoint/2010/main" val="2263606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4AD2C8-CEA0-4005-A64E-2F4FA489673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736027A-6808-4053-B05B-667755E5E7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695DC434-C9D1-489A-B964-902B3D60E4E7}"/>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8D62C7D-EFAB-4FA3-8A60-E3A975E0D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2F7972D-34AF-43D3-BC6C-322B4E555424}"/>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9918B19-DF5A-4DF1-B8D2-26677A97E2C4}"/>
              </a:ext>
            </a:extLst>
          </p:cNvPr>
          <p:cNvSpPr>
            <a:spLocks noGrp="1"/>
          </p:cNvSpPr>
          <p:nvPr>
            <p:ph type="dt" sz="half" idx="10"/>
          </p:nvPr>
        </p:nvSpPr>
        <p:spPr/>
        <p:txBody>
          <a:bodyPr/>
          <a:lstStyle/>
          <a:p>
            <a:fld id="{11B440A5-3A16-4A20-A940-89AF52DD88D1}" type="datetimeFigureOut">
              <a:rPr lang="nb-NO" smtClean="0"/>
              <a:t>13.11.2023</a:t>
            </a:fld>
            <a:endParaRPr lang="nb-NO"/>
          </a:p>
        </p:txBody>
      </p:sp>
      <p:sp>
        <p:nvSpPr>
          <p:cNvPr id="8" name="Plassholder for bunntekst 7">
            <a:extLst>
              <a:ext uri="{FF2B5EF4-FFF2-40B4-BE49-F238E27FC236}">
                <a16:creationId xmlns:a16="http://schemas.microsoft.com/office/drawing/2014/main" id="{A985EBD1-1A43-40FB-B92C-A712ECEF1DF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0D31E095-E2A3-45E6-9C65-A9568F3E6263}"/>
              </a:ext>
            </a:extLst>
          </p:cNvPr>
          <p:cNvSpPr>
            <a:spLocks noGrp="1"/>
          </p:cNvSpPr>
          <p:nvPr>
            <p:ph type="sldNum" sz="quarter" idx="12"/>
          </p:nvPr>
        </p:nvSpPr>
        <p:spPr/>
        <p:txBody>
          <a:bodyPr/>
          <a:lstStyle/>
          <a:p>
            <a:fld id="{60B1D595-81A0-42B5-92BD-3D3CCBAC7659}" type="slidenum">
              <a:rPr lang="nb-NO" smtClean="0"/>
              <a:t>‹#›</a:t>
            </a:fld>
            <a:endParaRPr lang="nb-NO"/>
          </a:p>
        </p:txBody>
      </p:sp>
    </p:spTree>
    <p:extLst>
      <p:ext uri="{BB962C8B-B14F-4D97-AF65-F5344CB8AC3E}">
        <p14:creationId xmlns:p14="http://schemas.microsoft.com/office/powerpoint/2010/main" val="3266086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20BFDB-2B00-4A06-AD8D-8B35D3FD7B5D}"/>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C66F9D8B-92F2-4280-8B37-3780A1E74AA7}"/>
              </a:ext>
            </a:extLst>
          </p:cNvPr>
          <p:cNvSpPr>
            <a:spLocks noGrp="1"/>
          </p:cNvSpPr>
          <p:nvPr>
            <p:ph type="dt" sz="half" idx="10"/>
          </p:nvPr>
        </p:nvSpPr>
        <p:spPr/>
        <p:txBody>
          <a:bodyPr/>
          <a:lstStyle/>
          <a:p>
            <a:fld id="{11B440A5-3A16-4A20-A940-89AF52DD88D1}" type="datetimeFigureOut">
              <a:rPr lang="nb-NO" smtClean="0"/>
              <a:t>13.11.2023</a:t>
            </a:fld>
            <a:endParaRPr lang="nb-NO"/>
          </a:p>
        </p:txBody>
      </p:sp>
      <p:sp>
        <p:nvSpPr>
          <p:cNvPr id="4" name="Plassholder for bunntekst 3">
            <a:extLst>
              <a:ext uri="{FF2B5EF4-FFF2-40B4-BE49-F238E27FC236}">
                <a16:creationId xmlns:a16="http://schemas.microsoft.com/office/drawing/2014/main" id="{4378165D-0926-4A80-9114-46A46392DE0D}"/>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EAB7966-5E87-4DBB-A1A5-7BBFC11EB288}"/>
              </a:ext>
            </a:extLst>
          </p:cNvPr>
          <p:cNvSpPr>
            <a:spLocks noGrp="1"/>
          </p:cNvSpPr>
          <p:nvPr>
            <p:ph type="sldNum" sz="quarter" idx="12"/>
          </p:nvPr>
        </p:nvSpPr>
        <p:spPr/>
        <p:txBody>
          <a:bodyPr/>
          <a:lstStyle/>
          <a:p>
            <a:fld id="{60B1D595-81A0-42B5-92BD-3D3CCBAC7659}" type="slidenum">
              <a:rPr lang="nb-NO" smtClean="0"/>
              <a:t>‹#›</a:t>
            </a:fld>
            <a:endParaRPr lang="nb-NO"/>
          </a:p>
        </p:txBody>
      </p:sp>
    </p:spTree>
    <p:extLst>
      <p:ext uri="{BB962C8B-B14F-4D97-AF65-F5344CB8AC3E}">
        <p14:creationId xmlns:p14="http://schemas.microsoft.com/office/powerpoint/2010/main" val="14627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9211A7B-E57D-4A44-B422-8DD728198437}"/>
              </a:ext>
            </a:extLst>
          </p:cNvPr>
          <p:cNvSpPr>
            <a:spLocks noGrp="1"/>
          </p:cNvSpPr>
          <p:nvPr>
            <p:ph type="dt" sz="half" idx="10"/>
          </p:nvPr>
        </p:nvSpPr>
        <p:spPr/>
        <p:txBody>
          <a:bodyPr/>
          <a:lstStyle/>
          <a:p>
            <a:fld id="{11B440A5-3A16-4A20-A940-89AF52DD88D1}" type="datetimeFigureOut">
              <a:rPr lang="nb-NO" smtClean="0"/>
              <a:t>13.11.2023</a:t>
            </a:fld>
            <a:endParaRPr lang="nb-NO"/>
          </a:p>
        </p:txBody>
      </p:sp>
      <p:sp>
        <p:nvSpPr>
          <p:cNvPr id="3" name="Plassholder for bunntekst 2">
            <a:extLst>
              <a:ext uri="{FF2B5EF4-FFF2-40B4-BE49-F238E27FC236}">
                <a16:creationId xmlns:a16="http://schemas.microsoft.com/office/drawing/2014/main" id="{A71AE7C7-79D5-4722-8CBB-0945257A56F3}"/>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5AAE2297-78FF-41A0-8549-B75BA4C7EC41}"/>
              </a:ext>
            </a:extLst>
          </p:cNvPr>
          <p:cNvSpPr>
            <a:spLocks noGrp="1"/>
          </p:cNvSpPr>
          <p:nvPr>
            <p:ph type="sldNum" sz="quarter" idx="12"/>
          </p:nvPr>
        </p:nvSpPr>
        <p:spPr/>
        <p:txBody>
          <a:bodyPr/>
          <a:lstStyle/>
          <a:p>
            <a:fld id="{60B1D595-81A0-42B5-92BD-3D3CCBAC7659}" type="slidenum">
              <a:rPr lang="nb-NO" smtClean="0"/>
              <a:t>‹#›</a:t>
            </a:fld>
            <a:endParaRPr lang="nb-NO"/>
          </a:p>
        </p:txBody>
      </p:sp>
    </p:spTree>
    <p:extLst>
      <p:ext uri="{BB962C8B-B14F-4D97-AF65-F5344CB8AC3E}">
        <p14:creationId xmlns:p14="http://schemas.microsoft.com/office/powerpoint/2010/main" val="708003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6203C1-38EC-4F5A-A807-C10E8ACC39D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5ED8921-F211-4CEE-A25B-731D6D3CCF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6FF8DC2-59A5-4F0F-96B3-2FB8B3346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A6AC1D5-1596-4C8C-8B0C-D6D077115B35}"/>
              </a:ext>
            </a:extLst>
          </p:cNvPr>
          <p:cNvSpPr>
            <a:spLocks noGrp="1"/>
          </p:cNvSpPr>
          <p:nvPr>
            <p:ph type="dt" sz="half" idx="10"/>
          </p:nvPr>
        </p:nvSpPr>
        <p:spPr/>
        <p:txBody>
          <a:bodyPr/>
          <a:lstStyle/>
          <a:p>
            <a:fld id="{11B440A5-3A16-4A20-A940-89AF52DD88D1}" type="datetimeFigureOut">
              <a:rPr lang="nb-NO" smtClean="0"/>
              <a:t>13.11.2023</a:t>
            </a:fld>
            <a:endParaRPr lang="nb-NO"/>
          </a:p>
        </p:txBody>
      </p:sp>
      <p:sp>
        <p:nvSpPr>
          <p:cNvPr id="6" name="Plassholder for bunntekst 5">
            <a:extLst>
              <a:ext uri="{FF2B5EF4-FFF2-40B4-BE49-F238E27FC236}">
                <a16:creationId xmlns:a16="http://schemas.microsoft.com/office/drawing/2014/main" id="{9BADA744-ED31-42FD-86EE-BB4F6B9DCC0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3086F08-91EA-4224-9549-776346ACC5AE}"/>
              </a:ext>
            </a:extLst>
          </p:cNvPr>
          <p:cNvSpPr>
            <a:spLocks noGrp="1"/>
          </p:cNvSpPr>
          <p:nvPr>
            <p:ph type="sldNum" sz="quarter" idx="12"/>
          </p:nvPr>
        </p:nvSpPr>
        <p:spPr/>
        <p:txBody>
          <a:bodyPr/>
          <a:lstStyle/>
          <a:p>
            <a:fld id="{60B1D595-81A0-42B5-92BD-3D3CCBAC7659}" type="slidenum">
              <a:rPr lang="nb-NO" smtClean="0"/>
              <a:t>‹#›</a:t>
            </a:fld>
            <a:endParaRPr lang="nb-NO"/>
          </a:p>
        </p:txBody>
      </p:sp>
    </p:spTree>
    <p:extLst>
      <p:ext uri="{BB962C8B-B14F-4D97-AF65-F5344CB8AC3E}">
        <p14:creationId xmlns:p14="http://schemas.microsoft.com/office/powerpoint/2010/main" val="3236084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1057DA8-664C-41D4-AB21-1D759D20479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A4013A9-2F31-42CB-A591-40BF2D5933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6570BEAF-8A32-4D51-AB82-37B3A8EC3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1E39166-7BC3-4C9F-9356-5E7F56E1FA05}"/>
              </a:ext>
            </a:extLst>
          </p:cNvPr>
          <p:cNvSpPr>
            <a:spLocks noGrp="1"/>
          </p:cNvSpPr>
          <p:nvPr>
            <p:ph type="dt" sz="half" idx="10"/>
          </p:nvPr>
        </p:nvSpPr>
        <p:spPr/>
        <p:txBody>
          <a:bodyPr/>
          <a:lstStyle/>
          <a:p>
            <a:fld id="{11B440A5-3A16-4A20-A940-89AF52DD88D1}" type="datetimeFigureOut">
              <a:rPr lang="nb-NO" smtClean="0"/>
              <a:t>13.11.2023</a:t>
            </a:fld>
            <a:endParaRPr lang="nb-NO"/>
          </a:p>
        </p:txBody>
      </p:sp>
      <p:sp>
        <p:nvSpPr>
          <p:cNvPr id="6" name="Plassholder for bunntekst 5">
            <a:extLst>
              <a:ext uri="{FF2B5EF4-FFF2-40B4-BE49-F238E27FC236}">
                <a16:creationId xmlns:a16="http://schemas.microsoft.com/office/drawing/2014/main" id="{38B8806C-CBF5-4383-A0FF-47FBD00B0A0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8271E0E-1272-41C0-B7CD-BEEBEE0BE52F}"/>
              </a:ext>
            </a:extLst>
          </p:cNvPr>
          <p:cNvSpPr>
            <a:spLocks noGrp="1"/>
          </p:cNvSpPr>
          <p:nvPr>
            <p:ph type="sldNum" sz="quarter" idx="12"/>
          </p:nvPr>
        </p:nvSpPr>
        <p:spPr/>
        <p:txBody>
          <a:bodyPr/>
          <a:lstStyle/>
          <a:p>
            <a:fld id="{60B1D595-81A0-42B5-92BD-3D3CCBAC7659}" type="slidenum">
              <a:rPr lang="nb-NO" smtClean="0"/>
              <a:t>‹#›</a:t>
            </a:fld>
            <a:endParaRPr lang="nb-NO"/>
          </a:p>
        </p:txBody>
      </p:sp>
    </p:spTree>
    <p:extLst>
      <p:ext uri="{BB962C8B-B14F-4D97-AF65-F5344CB8AC3E}">
        <p14:creationId xmlns:p14="http://schemas.microsoft.com/office/powerpoint/2010/main" val="270271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2630B09-A824-4DBF-9B36-82E20B067C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89EA924-4241-4F03-A964-3D869786A1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D4FC22B-DCCA-4421-A424-0EBBCABA33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440A5-3A16-4A20-A940-89AF52DD88D1}" type="datetimeFigureOut">
              <a:rPr lang="nb-NO" smtClean="0"/>
              <a:t>13.11.2023</a:t>
            </a:fld>
            <a:endParaRPr lang="nb-NO"/>
          </a:p>
        </p:txBody>
      </p:sp>
      <p:sp>
        <p:nvSpPr>
          <p:cNvPr id="5" name="Plassholder for bunntekst 4">
            <a:extLst>
              <a:ext uri="{FF2B5EF4-FFF2-40B4-BE49-F238E27FC236}">
                <a16:creationId xmlns:a16="http://schemas.microsoft.com/office/drawing/2014/main" id="{45FFDC28-7D6D-45A0-9336-4C48BCCC33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A2F4685-0097-46B4-A440-838B4758D6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1D595-81A0-42B5-92BD-3D3CCBAC7659}" type="slidenum">
              <a:rPr lang="nb-NO" smtClean="0"/>
              <a:t>‹#›</a:t>
            </a:fld>
            <a:endParaRPr lang="nb-NO"/>
          </a:p>
        </p:txBody>
      </p:sp>
    </p:spTree>
    <p:extLst>
      <p:ext uri="{BB962C8B-B14F-4D97-AF65-F5344CB8AC3E}">
        <p14:creationId xmlns:p14="http://schemas.microsoft.com/office/powerpoint/2010/main" val="390161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https://omnimodellen.no/"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6.png"/><Relationship Id="rId5" Type="http://schemas.openxmlformats.org/officeDocument/2006/relationships/diagramQuickStyle" Target="../diagrams/quickStyle3.xml"/><Relationship Id="rId10" Type="http://schemas.openxmlformats.org/officeDocument/2006/relationships/image" Target="../media/image2.png"/><Relationship Id="rId4" Type="http://schemas.openxmlformats.org/officeDocument/2006/relationships/diagramLayout" Target="../diagrams/layout3.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nito.no/contentassets/a441e2b9e81a42b49068f8e4b0049737/personlige-egenskaper---en-inspirasjonskilde.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hyperlink" Target="https://omnimodellen.no/om-modellen/fremme-forebygge-stoppe-stotte-ffss/"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4.jpg"/></Relationships>
</file>

<file path=ppt/slides/_rels/slide3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png"/><Relationship Id="rId7" Type="http://schemas.openxmlformats.org/officeDocument/2006/relationships/diagramColors" Target="../diagrams/colors6.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hyperlink" Target="https://psykologtidsskriftet.no/fagartikkel/2013/04/organisasjonskultur-en-begrepsavklaring" TargetMode="External"/><Relationship Id="rId7" Type="http://schemas.openxmlformats.org/officeDocument/2006/relationships/hyperlink" Target="https://forskning.no/universitetet-i-stavanger-mobbing-partner/mobbing-kan-fore-til-skolevegring/509645"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s://www.uis.no/nb/laringsmiljosenteret/forskning/laerers-klasseledelse-er-avgjorende-forebygge-skolefravaer" TargetMode="External"/><Relationship Id="rId5" Type="http://schemas.openxmlformats.org/officeDocument/2006/relationships/hyperlink" Target="https://www.nrk.no/trondelag/flere-barn-mobbes-og-gruer-seg-til-a-ga-pa-skolen-_-frykter-barn-og-ungdom-utvikler-skolevegring-1.15714786" TargetMode="External"/><Relationship Id="rId4" Type="http://schemas.openxmlformats.org/officeDocument/2006/relationships/hyperlink" Target="https://psykisk-kommune.no/fagartikkel/betydning-av-skolerelaterte-faktorer-og-mobbing-for-elever-som-strever-med-skolevegring/19.16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hyperlink" Target="https://utdanningsforskning.no/artikler/ulike-perspektiver-pa-relasjonsbygging/" TargetMode="External"/><Relationship Id="rId13" Type="http://schemas.openxmlformats.org/officeDocument/2006/relationships/hyperlink" Target="https://www.forandringsfabrikken.no/article/verktoy-trygt-i-klassen-2020" TargetMode="External"/><Relationship Id="rId3" Type="http://schemas.openxmlformats.org/officeDocument/2006/relationships/hyperlink" Target="https://famlab.no/2019/10/02/utenfor-barn-gjor-det-bra-hvis-de-kan-2/" TargetMode="External"/><Relationship Id="rId7" Type="http://schemas.openxmlformats.org/officeDocument/2006/relationships/hyperlink" Target="https://www.udir.no/globalassets/filer/tall-og-forskning/rapporter/2017/a-bli-utsatt-for-mobbing---en-kunnskapsoppsummering-om-konsekvenser-og-tiltak.pdf" TargetMode="External"/><Relationship Id="rId12" Type="http://schemas.openxmlformats.org/officeDocument/2006/relationships/hyperlink" Target="https://rvtssor.no/aktuelt/327/du-och-jag-alfred/?fbclid=IwAR2zDmTX4e9a05Gbo1fvGlHrtyi0XNyTcl5XRgyyhcu0-2w3fGKfRAmj0T4" TargetMode="External"/><Relationship Id="rId2" Type="http://schemas.openxmlformats.org/officeDocument/2006/relationships/hyperlink" Target="https://aktivitetskassen.no/" TargetMode="External"/><Relationship Id="rId1" Type="http://schemas.openxmlformats.org/officeDocument/2006/relationships/slideLayout" Target="../slideLayouts/slideLayout2.xml"/><Relationship Id="rId6" Type="http://schemas.openxmlformats.org/officeDocument/2006/relationships/hyperlink" Target="https://www.udir.no/globalassets/filer/tall-og-forskning/rapporter/2017/a-ivareta-barn-og-unge-delrapport-ii.pdf" TargetMode="External"/><Relationship Id="rId11" Type="http://schemas.openxmlformats.org/officeDocument/2006/relationships/hyperlink" Target="https://laringsmiljosenteret.uis.no/skole/" TargetMode="External"/><Relationship Id="rId5" Type="http://schemas.openxmlformats.org/officeDocument/2006/relationships/hyperlink" Target="https://www.uis.no/nb/god-start-er-viktig#/" TargetMode="External"/><Relationship Id="rId10" Type="http://schemas.openxmlformats.org/officeDocument/2006/relationships/hyperlink" Target="https://www.udir.no/laring-og-trivsel/skolemiljo/" TargetMode="External"/><Relationship Id="rId4" Type="http://schemas.openxmlformats.org/officeDocument/2006/relationships/hyperlink" Target="https://dialogmodellen.no/" TargetMode="External"/><Relationship Id="rId9" Type="http://schemas.openxmlformats.org/officeDocument/2006/relationships/hyperlink" Target="https://www.utdanningsnytt.no/pedagogikk/elever-som-utfordrer-oss-ved-a-kaste-stoler-sla-bruke-stygt-sprak-med-mer-prover-a-fortelle-oss-noe/145557" TargetMode="External"/><Relationship Id="rId1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0.png"/><Relationship Id="rId7" Type="http://schemas.openxmlformats.org/officeDocument/2006/relationships/image" Target="../media/image53.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aftenbladet.no/meninger/debatt/i/66XEM3/flere-aarsaker-til-at-elever-ikke-har-det-trygt-og-godt-paa-skolen?fbclid=IwAR2QLpuiiLLd7Tdc5YZA8jnz_wpth46EKg16h6SuXkpWpp4GSLXKD_7EJ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Layout" Target="../diagrams/layout2.xml"/><Relationship Id="rId7" Type="http://schemas.openxmlformats.org/officeDocument/2006/relationships/image" Target="../media/image11.jpeg"/><Relationship Id="rId12" Type="http://schemas.openxmlformats.org/officeDocument/2006/relationships/image" Target="../media/image16.jp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openxmlformats.org/officeDocument/2006/relationships/image" Target="../media/image15.jpg"/><Relationship Id="rId5" Type="http://schemas.openxmlformats.org/officeDocument/2006/relationships/diagramColors" Target="../diagrams/colors2.xml"/><Relationship Id="rId10" Type="http://schemas.openxmlformats.org/officeDocument/2006/relationships/image" Target="../media/image14.jpeg"/><Relationship Id="rId4" Type="http://schemas.openxmlformats.org/officeDocument/2006/relationships/diagramQuickStyle" Target="../diagrams/quickStyle2.xml"/><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www.ssbwiki.com/Pok%C3%A9mon_Trainer"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jpeg"/><Relationship Id="rId11" Type="http://schemas.openxmlformats.org/officeDocument/2006/relationships/image" Target="../media/image6.png"/><Relationship Id="rId5" Type="http://schemas.openxmlformats.org/officeDocument/2006/relationships/image" Target="../media/image20.jpeg"/><Relationship Id="rId10" Type="http://schemas.openxmlformats.org/officeDocument/2006/relationships/image" Target="../media/image22.png"/><Relationship Id="rId4" Type="http://schemas.openxmlformats.org/officeDocument/2006/relationships/image" Target="../media/image19.jpe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Sylinder 12">
            <a:extLst>
              <a:ext uri="{FF2B5EF4-FFF2-40B4-BE49-F238E27FC236}">
                <a16:creationId xmlns:a16="http://schemas.microsoft.com/office/drawing/2014/main" id="{40C7BB0A-CC94-2ED2-EA04-A1993379B1BC}"/>
              </a:ext>
            </a:extLst>
          </p:cNvPr>
          <p:cNvSpPr txBox="1"/>
          <p:nvPr/>
        </p:nvSpPr>
        <p:spPr>
          <a:xfrm>
            <a:off x="738223" y="2170744"/>
            <a:ext cx="580702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1" i="0" dirty="0">
                <a:solidFill>
                  <a:schemeClr val="accent2">
                    <a:lumMod val="50000"/>
                  </a:schemeClr>
                </a:solidFill>
                <a:effectLst/>
              </a:rPr>
              <a:t>Å oppleve fellesskap og føle seg inkludert er et grunnleggende behov, og viktig for barn og unges utvikling, læring og trivsel.</a:t>
            </a:r>
          </a:p>
        </p:txBody>
      </p:sp>
      <p:pic>
        <p:nvPicPr>
          <p:cNvPr id="10" name="Bilde 9" descr="Et bilde som inneholder tegnefilm, klær, illustrasjon, sko&#10;&#10;Automatisk generert beskrivelse">
            <a:extLst>
              <a:ext uri="{FF2B5EF4-FFF2-40B4-BE49-F238E27FC236}">
                <a16:creationId xmlns:a16="http://schemas.microsoft.com/office/drawing/2014/main" id="{625DE3C2-3B2F-E72F-8C00-896E2E5E0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9794" y="0"/>
            <a:ext cx="4865473" cy="6858000"/>
          </a:xfrm>
          <a:prstGeom prst="rect">
            <a:avLst/>
          </a:prstGeom>
        </p:spPr>
      </p:pic>
      <p:pic>
        <p:nvPicPr>
          <p:cNvPr id="12" name="Bilde 11">
            <a:extLst>
              <a:ext uri="{FF2B5EF4-FFF2-40B4-BE49-F238E27FC236}">
                <a16:creationId xmlns:a16="http://schemas.microsoft.com/office/drawing/2014/main" id="{3C0A91DC-BD65-4572-F06E-59243219D7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1732" y="5775298"/>
            <a:ext cx="3157320" cy="464783"/>
          </a:xfrm>
          <a:prstGeom prst="rect">
            <a:avLst/>
          </a:prstGeom>
        </p:spPr>
      </p:pic>
      <p:pic>
        <p:nvPicPr>
          <p:cNvPr id="15" name="Bilde 14">
            <a:extLst>
              <a:ext uri="{FF2B5EF4-FFF2-40B4-BE49-F238E27FC236}">
                <a16:creationId xmlns:a16="http://schemas.microsoft.com/office/drawing/2014/main" id="{CCA55A16-44E4-BE48-0653-C4CF4D4580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3376" y="4209751"/>
            <a:ext cx="1171421" cy="1200329"/>
          </a:xfrm>
          <a:prstGeom prst="rect">
            <a:avLst/>
          </a:prstGeom>
        </p:spPr>
      </p:pic>
      <p:pic>
        <p:nvPicPr>
          <p:cNvPr id="17" name="Bilde 16">
            <a:extLst>
              <a:ext uri="{FF2B5EF4-FFF2-40B4-BE49-F238E27FC236}">
                <a16:creationId xmlns:a16="http://schemas.microsoft.com/office/drawing/2014/main" id="{B71889B1-BB14-56B5-E515-B3E4E8B39D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923" y="5676855"/>
            <a:ext cx="1813787" cy="547324"/>
          </a:xfrm>
          <a:prstGeom prst="rect">
            <a:avLst/>
          </a:prstGeom>
        </p:spPr>
      </p:pic>
      <p:pic>
        <p:nvPicPr>
          <p:cNvPr id="18" name="Bilde 17">
            <a:extLst>
              <a:ext uri="{FF2B5EF4-FFF2-40B4-BE49-F238E27FC236}">
                <a16:creationId xmlns:a16="http://schemas.microsoft.com/office/drawing/2014/main" id="{DC5E72B8-23C2-2291-D219-AB9BB985F7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9406" y="4625842"/>
            <a:ext cx="1729420" cy="640898"/>
          </a:xfrm>
          <a:prstGeom prst="rect">
            <a:avLst/>
          </a:prstGeom>
        </p:spPr>
      </p:pic>
      <p:pic>
        <p:nvPicPr>
          <p:cNvPr id="2" name="Bilde 1">
            <a:extLst>
              <a:ext uri="{FF2B5EF4-FFF2-40B4-BE49-F238E27FC236}">
                <a16:creationId xmlns:a16="http://schemas.microsoft.com/office/drawing/2014/main" id="{67DBBED2-AA0B-1885-9219-B72DD41311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2122" y="1157905"/>
            <a:ext cx="4248569" cy="433355"/>
          </a:xfrm>
          <a:prstGeom prst="rect">
            <a:avLst/>
          </a:prstGeom>
        </p:spPr>
      </p:pic>
    </p:spTree>
    <p:extLst>
      <p:ext uri="{BB962C8B-B14F-4D97-AF65-F5344CB8AC3E}">
        <p14:creationId xmlns:p14="http://schemas.microsoft.com/office/powerpoint/2010/main" val="418780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76F83584-5D26-4DEB-9C59-2ACA39B4EBA0}"/>
              </a:ext>
            </a:extLst>
          </p:cNvPr>
          <p:cNvPicPr>
            <a:picLocks noChangeAspect="1"/>
          </p:cNvPicPr>
          <p:nvPr/>
        </p:nvPicPr>
        <p:blipFill>
          <a:blip r:embed="rId2"/>
          <a:stretch>
            <a:fillRect/>
          </a:stretch>
        </p:blipFill>
        <p:spPr>
          <a:xfrm>
            <a:off x="1361187" y="16991"/>
            <a:ext cx="9096047" cy="6841009"/>
          </a:xfrm>
          <a:prstGeom prst="rect">
            <a:avLst/>
          </a:prstGeom>
        </p:spPr>
      </p:pic>
      <p:pic>
        <p:nvPicPr>
          <p:cNvPr id="5" name="Bilde 4">
            <a:extLst>
              <a:ext uri="{FF2B5EF4-FFF2-40B4-BE49-F238E27FC236}">
                <a16:creationId xmlns:a16="http://schemas.microsoft.com/office/drawing/2014/main" id="{9626804F-A5B0-465C-83C9-8CBD24F5F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128" y="1"/>
            <a:ext cx="2314497" cy="438748"/>
          </a:xfrm>
          <a:prstGeom prst="rect">
            <a:avLst/>
          </a:prstGeom>
        </p:spPr>
      </p:pic>
    </p:spTree>
    <p:extLst>
      <p:ext uri="{BB962C8B-B14F-4D97-AF65-F5344CB8AC3E}">
        <p14:creationId xmlns:p14="http://schemas.microsoft.com/office/powerpoint/2010/main" val="58265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F42611B-33E2-45DF-A3A8-C2F84629F9FC}"/>
              </a:ext>
            </a:extLst>
          </p:cNvPr>
          <p:cNvGraphicFramePr/>
          <p:nvPr/>
        </p:nvGraphicFramePr>
        <p:xfrm>
          <a:off x="3912577" y="160616"/>
          <a:ext cx="9858921" cy="6536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79D01D59-3802-404F-9C80-430891A3616C}"/>
              </a:ext>
            </a:extLst>
          </p:cNvPr>
          <p:cNvGrpSpPr/>
          <p:nvPr/>
        </p:nvGrpSpPr>
        <p:grpSpPr>
          <a:xfrm>
            <a:off x="110384" y="204935"/>
            <a:ext cx="1302648" cy="1194190"/>
            <a:chOff x="3623666" y="105322"/>
            <a:chExt cx="1706884" cy="1706884"/>
          </a:xfrm>
          <a:scene3d>
            <a:camera prst="orthographicFront">
              <a:rot lat="0" lon="0" rev="0"/>
            </a:camera>
            <a:lightRig rig="contrasting" dir="t">
              <a:rot lat="0" lon="0" rev="1200000"/>
            </a:lightRig>
          </a:scene3d>
        </p:grpSpPr>
        <p:sp>
          <p:nvSpPr>
            <p:cNvPr id="5" name="Ellipse 4">
              <a:extLst>
                <a:ext uri="{FF2B5EF4-FFF2-40B4-BE49-F238E27FC236}">
                  <a16:creationId xmlns:a16="http://schemas.microsoft.com/office/drawing/2014/main" id="{54BB88D8-6460-4046-AB4E-D5303B300EF3}"/>
                </a:ext>
              </a:extLst>
            </p:cNvPr>
            <p:cNvSpPr/>
            <p:nvPr/>
          </p:nvSpPr>
          <p:spPr>
            <a:xfrm>
              <a:off x="3623666" y="105322"/>
              <a:ext cx="1706884" cy="1706884"/>
            </a:xfrm>
            <a:prstGeom prst="ellipse">
              <a:avLst/>
            </a:prstGeom>
            <a:solidFill>
              <a:srgbClr val="00B0F0">
                <a:alpha val="50000"/>
              </a:srgbClr>
            </a:solidFill>
            <a:sp3d contourW="12700" prstMaterial="clear">
              <a:bevelT w="177800" h="254000"/>
              <a:bevelB w="152400"/>
            </a:sp3d>
          </p:spPr>
          <p:style>
            <a:lnRef idx="0">
              <a:schemeClr val="lt1">
                <a:hueOff val="0"/>
                <a:satOff val="0"/>
                <a:lumOff val="0"/>
                <a:alphaOff val="0"/>
              </a:schemeClr>
            </a:lnRef>
            <a:fillRef idx="1">
              <a:schemeClr val="accent4">
                <a:alpha val="50000"/>
                <a:hueOff val="1960178"/>
                <a:satOff val="-8155"/>
                <a:lumOff val="1922"/>
                <a:alphaOff val="0"/>
              </a:schemeClr>
            </a:fillRef>
            <a:effectRef idx="0">
              <a:schemeClr val="accent4">
                <a:alpha val="50000"/>
                <a:hueOff val="1960178"/>
                <a:satOff val="-8155"/>
                <a:lumOff val="1922"/>
                <a:alphaOff val="0"/>
              </a:schemeClr>
            </a:effectRef>
            <a:fontRef idx="minor">
              <a:schemeClr val="tx1"/>
            </a:fontRef>
          </p:style>
          <p:txBody>
            <a:bodyPr/>
            <a:lstStyle/>
            <a:p>
              <a:endParaRPr lang="nb-NO" sz="1200"/>
            </a:p>
          </p:txBody>
        </p:sp>
        <p:sp>
          <p:nvSpPr>
            <p:cNvPr id="6" name="Ellipse 4">
              <a:extLst>
                <a:ext uri="{FF2B5EF4-FFF2-40B4-BE49-F238E27FC236}">
                  <a16:creationId xmlns:a16="http://schemas.microsoft.com/office/drawing/2014/main" id="{DE33651A-7C42-4BD3-A020-E02F72C4FB8D}"/>
                </a:ext>
              </a:extLst>
            </p:cNvPr>
            <p:cNvSpPr txBox="1"/>
            <p:nvPr/>
          </p:nvSpPr>
          <p:spPr>
            <a:xfrm>
              <a:off x="3873633" y="355289"/>
              <a:ext cx="1206950" cy="1206950"/>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1200" kern="1200"/>
                <a:t>Barnehage</a:t>
              </a:r>
            </a:p>
          </p:txBody>
        </p:sp>
      </p:grpSp>
      <p:grpSp>
        <p:nvGrpSpPr>
          <p:cNvPr id="7" name="Gruppe 6">
            <a:extLst>
              <a:ext uri="{FF2B5EF4-FFF2-40B4-BE49-F238E27FC236}">
                <a16:creationId xmlns:a16="http://schemas.microsoft.com/office/drawing/2014/main" id="{A0340FE1-DB86-4EA8-B693-D9BC1A544F69}"/>
              </a:ext>
            </a:extLst>
          </p:cNvPr>
          <p:cNvGrpSpPr/>
          <p:nvPr/>
        </p:nvGrpSpPr>
        <p:grpSpPr>
          <a:xfrm>
            <a:off x="1500506" y="204935"/>
            <a:ext cx="1302648" cy="1194190"/>
            <a:chOff x="3623666" y="105322"/>
            <a:chExt cx="1706884" cy="1706884"/>
          </a:xfrm>
          <a:scene3d>
            <a:camera prst="orthographicFront">
              <a:rot lat="0" lon="0" rev="0"/>
            </a:camera>
            <a:lightRig rig="contrasting" dir="t">
              <a:rot lat="0" lon="0" rev="1200000"/>
            </a:lightRig>
          </a:scene3d>
        </p:grpSpPr>
        <p:sp>
          <p:nvSpPr>
            <p:cNvPr id="8" name="Ellipse 7">
              <a:extLst>
                <a:ext uri="{FF2B5EF4-FFF2-40B4-BE49-F238E27FC236}">
                  <a16:creationId xmlns:a16="http://schemas.microsoft.com/office/drawing/2014/main" id="{203237D4-4CE7-4FC2-83A8-6238609ED88F}"/>
                </a:ext>
              </a:extLst>
            </p:cNvPr>
            <p:cNvSpPr/>
            <p:nvPr/>
          </p:nvSpPr>
          <p:spPr>
            <a:xfrm>
              <a:off x="3623666" y="105322"/>
              <a:ext cx="1706884" cy="1706884"/>
            </a:xfrm>
            <a:prstGeom prst="ellipse">
              <a:avLst/>
            </a:prstGeom>
            <a:solidFill>
              <a:srgbClr val="92D050">
                <a:alpha val="50000"/>
              </a:srgbClr>
            </a:solidFill>
            <a:sp3d contourW="12700" prstMaterial="clear">
              <a:bevelT w="177800" h="254000"/>
              <a:bevelB w="152400"/>
            </a:sp3d>
          </p:spPr>
          <p:style>
            <a:lnRef idx="0">
              <a:schemeClr val="lt1">
                <a:hueOff val="0"/>
                <a:satOff val="0"/>
                <a:lumOff val="0"/>
                <a:alphaOff val="0"/>
              </a:schemeClr>
            </a:lnRef>
            <a:fillRef idx="1">
              <a:schemeClr val="accent4">
                <a:alpha val="50000"/>
                <a:hueOff val="1960178"/>
                <a:satOff val="-8155"/>
                <a:lumOff val="1922"/>
                <a:alphaOff val="0"/>
              </a:schemeClr>
            </a:fillRef>
            <a:effectRef idx="0">
              <a:schemeClr val="accent4">
                <a:alpha val="50000"/>
                <a:hueOff val="1960178"/>
                <a:satOff val="-8155"/>
                <a:lumOff val="1922"/>
                <a:alphaOff val="0"/>
              </a:schemeClr>
            </a:effectRef>
            <a:fontRef idx="minor">
              <a:schemeClr val="tx1"/>
            </a:fontRef>
          </p:style>
          <p:txBody>
            <a:bodyPr/>
            <a:lstStyle/>
            <a:p>
              <a:endParaRPr lang="nb-NO"/>
            </a:p>
          </p:txBody>
        </p:sp>
        <p:sp>
          <p:nvSpPr>
            <p:cNvPr id="9" name="Ellipse 4">
              <a:extLst>
                <a:ext uri="{FF2B5EF4-FFF2-40B4-BE49-F238E27FC236}">
                  <a16:creationId xmlns:a16="http://schemas.microsoft.com/office/drawing/2014/main" id="{F8D3025E-5648-4867-9B3B-8D148F9C7590}"/>
                </a:ext>
              </a:extLst>
            </p:cNvPr>
            <p:cNvSpPr txBox="1"/>
            <p:nvPr/>
          </p:nvSpPr>
          <p:spPr>
            <a:xfrm>
              <a:off x="3873633" y="355289"/>
              <a:ext cx="1206950" cy="1206950"/>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1200" kern="1200"/>
                <a:t>Grunnskole</a:t>
              </a:r>
            </a:p>
          </p:txBody>
        </p:sp>
      </p:grpSp>
      <p:grpSp>
        <p:nvGrpSpPr>
          <p:cNvPr id="10" name="Gruppe 9">
            <a:extLst>
              <a:ext uri="{FF2B5EF4-FFF2-40B4-BE49-F238E27FC236}">
                <a16:creationId xmlns:a16="http://schemas.microsoft.com/office/drawing/2014/main" id="{8C697AB5-0962-49F4-B29D-3D58F2BC053D}"/>
              </a:ext>
            </a:extLst>
          </p:cNvPr>
          <p:cNvGrpSpPr/>
          <p:nvPr/>
        </p:nvGrpSpPr>
        <p:grpSpPr>
          <a:xfrm>
            <a:off x="2890628" y="204935"/>
            <a:ext cx="1302648" cy="1194190"/>
            <a:chOff x="3623666" y="105322"/>
            <a:chExt cx="1706884" cy="1706884"/>
          </a:xfrm>
          <a:scene3d>
            <a:camera prst="orthographicFront">
              <a:rot lat="0" lon="0" rev="0"/>
            </a:camera>
            <a:lightRig rig="contrasting" dir="t">
              <a:rot lat="0" lon="0" rev="1200000"/>
            </a:lightRig>
          </a:scene3d>
        </p:grpSpPr>
        <p:sp>
          <p:nvSpPr>
            <p:cNvPr id="11" name="Ellipse 10">
              <a:extLst>
                <a:ext uri="{FF2B5EF4-FFF2-40B4-BE49-F238E27FC236}">
                  <a16:creationId xmlns:a16="http://schemas.microsoft.com/office/drawing/2014/main" id="{FFF76AAF-A401-4E4F-904A-17450F20B10A}"/>
                </a:ext>
              </a:extLst>
            </p:cNvPr>
            <p:cNvSpPr/>
            <p:nvPr/>
          </p:nvSpPr>
          <p:spPr>
            <a:xfrm>
              <a:off x="3623666" y="105322"/>
              <a:ext cx="1706884" cy="1706884"/>
            </a:xfrm>
            <a:prstGeom prst="ellipse">
              <a:avLst/>
            </a:prstGeom>
            <a:solidFill>
              <a:srgbClr val="FFFF00">
                <a:alpha val="50000"/>
              </a:srgbClr>
            </a:solidFill>
            <a:sp3d contourW="12700" prstMaterial="clear">
              <a:bevelT w="177800" h="254000"/>
              <a:bevelB w="152400"/>
            </a:sp3d>
          </p:spPr>
          <p:style>
            <a:lnRef idx="0">
              <a:schemeClr val="lt1">
                <a:hueOff val="0"/>
                <a:satOff val="0"/>
                <a:lumOff val="0"/>
                <a:alphaOff val="0"/>
              </a:schemeClr>
            </a:lnRef>
            <a:fillRef idx="1">
              <a:schemeClr val="accent4">
                <a:alpha val="50000"/>
                <a:hueOff val="1960178"/>
                <a:satOff val="-8155"/>
                <a:lumOff val="1922"/>
                <a:alphaOff val="0"/>
              </a:schemeClr>
            </a:fillRef>
            <a:effectRef idx="0">
              <a:schemeClr val="accent4">
                <a:alpha val="50000"/>
                <a:hueOff val="1960178"/>
                <a:satOff val="-8155"/>
                <a:lumOff val="1922"/>
                <a:alphaOff val="0"/>
              </a:schemeClr>
            </a:effectRef>
            <a:fontRef idx="minor">
              <a:schemeClr val="tx1"/>
            </a:fontRef>
          </p:style>
          <p:txBody>
            <a:bodyPr/>
            <a:lstStyle/>
            <a:p>
              <a:endParaRPr lang="nb-NO"/>
            </a:p>
          </p:txBody>
        </p:sp>
        <p:sp>
          <p:nvSpPr>
            <p:cNvPr id="12" name="Ellipse 4">
              <a:extLst>
                <a:ext uri="{FF2B5EF4-FFF2-40B4-BE49-F238E27FC236}">
                  <a16:creationId xmlns:a16="http://schemas.microsoft.com/office/drawing/2014/main" id="{086C8010-5E06-41A7-8DEB-B73B70191F2D}"/>
                </a:ext>
              </a:extLst>
            </p:cNvPr>
            <p:cNvSpPr txBox="1"/>
            <p:nvPr/>
          </p:nvSpPr>
          <p:spPr>
            <a:xfrm>
              <a:off x="3873633" y="355289"/>
              <a:ext cx="1206950" cy="1206950"/>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1200" kern="1200"/>
                <a:t>Videregående skole</a:t>
              </a:r>
            </a:p>
          </p:txBody>
        </p:sp>
      </p:grpSp>
      <p:grpSp>
        <p:nvGrpSpPr>
          <p:cNvPr id="13" name="Gruppe 12">
            <a:extLst>
              <a:ext uri="{FF2B5EF4-FFF2-40B4-BE49-F238E27FC236}">
                <a16:creationId xmlns:a16="http://schemas.microsoft.com/office/drawing/2014/main" id="{CFD7A43A-B5B6-400A-A725-80EB9B54CC09}"/>
              </a:ext>
            </a:extLst>
          </p:cNvPr>
          <p:cNvGrpSpPr/>
          <p:nvPr/>
        </p:nvGrpSpPr>
        <p:grpSpPr>
          <a:xfrm>
            <a:off x="4288603" y="204935"/>
            <a:ext cx="1302648" cy="1194190"/>
            <a:chOff x="3623666" y="105322"/>
            <a:chExt cx="1706884" cy="1706884"/>
          </a:xfrm>
          <a:scene3d>
            <a:camera prst="orthographicFront">
              <a:rot lat="0" lon="0" rev="0"/>
            </a:camera>
            <a:lightRig rig="contrasting" dir="t">
              <a:rot lat="0" lon="0" rev="1200000"/>
            </a:lightRig>
          </a:scene3d>
        </p:grpSpPr>
        <p:sp>
          <p:nvSpPr>
            <p:cNvPr id="14" name="Ellipse 13">
              <a:extLst>
                <a:ext uri="{FF2B5EF4-FFF2-40B4-BE49-F238E27FC236}">
                  <a16:creationId xmlns:a16="http://schemas.microsoft.com/office/drawing/2014/main" id="{1F52FE43-93AD-4FF1-925A-DD4D8B593105}"/>
                </a:ext>
              </a:extLst>
            </p:cNvPr>
            <p:cNvSpPr/>
            <p:nvPr/>
          </p:nvSpPr>
          <p:spPr>
            <a:xfrm>
              <a:off x="3623666" y="105322"/>
              <a:ext cx="1706884" cy="1706884"/>
            </a:xfrm>
            <a:prstGeom prst="ellipse">
              <a:avLst/>
            </a:prstGeom>
            <a:solidFill>
              <a:srgbClr val="FF0000">
                <a:alpha val="50000"/>
              </a:srgbClr>
            </a:solidFill>
            <a:sp3d contourW="12700" prstMaterial="clear">
              <a:bevelT w="177800" h="254000"/>
              <a:bevelB w="152400"/>
            </a:sp3d>
          </p:spPr>
          <p:style>
            <a:lnRef idx="0">
              <a:schemeClr val="lt1">
                <a:hueOff val="0"/>
                <a:satOff val="0"/>
                <a:lumOff val="0"/>
                <a:alphaOff val="0"/>
              </a:schemeClr>
            </a:lnRef>
            <a:fillRef idx="1">
              <a:schemeClr val="accent4">
                <a:alpha val="50000"/>
                <a:hueOff val="1960178"/>
                <a:satOff val="-8155"/>
                <a:lumOff val="1922"/>
                <a:alphaOff val="0"/>
              </a:schemeClr>
            </a:fillRef>
            <a:effectRef idx="0">
              <a:schemeClr val="accent4">
                <a:alpha val="50000"/>
                <a:hueOff val="1960178"/>
                <a:satOff val="-8155"/>
                <a:lumOff val="1922"/>
                <a:alphaOff val="0"/>
              </a:schemeClr>
            </a:effectRef>
            <a:fontRef idx="minor">
              <a:schemeClr val="tx1"/>
            </a:fontRef>
          </p:style>
          <p:txBody>
            <a:bodyPr/>
            <a:lstStyle/>
            <a:p>
              <a:endParaRPr lang="nb-NO"/>
            </a:p>
          </p:txBody>
        </p:sp>
        <p:sp>
          <p:nvSpPr>
            <p:cNvPr id="15" name="Ellipse 4">
              <a:extLst>
                <a:ext uri="{FF2B5EF4-FFF2-40B4-BE49-F238E27FC236}">
                  <a16:creationId xmlns:a16="http://schemas.microsoft.com/office/drawing/2014/main" id="{6A89CBFD-023D-491E-82FE-D2F494050763}"/>
                </a:ext>
              </a:extLst>
            </p:cNvPr>
            <p:cNvSpPr txBox="1"/>
            <p:nvPr/>
          </p:nvSpPr>
          <p:spPr>
            <a:xfrm>
              <a:off x="3873633" y="355289"/>
              <a:ext cx="1206950" cy="1206950"/>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1200" kern="1200"/>
                <a:t>Fritidsmiljøer</a:t>
              </a:r>
            </a:p>
          </p:txBody>
        </p:sp>
      </p:grpSp>
      <p:pic>
        <p:nvPicPr>
          <p:cNvPr id="16" name="Bilde 15">
            <a:extLst>
              <a:ext uri="{FF2B5EF4-FFF2-40B4-BE49-F238E27FC236}">
                <a16:creationId xmlns:a16="http://schemas.microsoft.com/office/drawing/2014/main" id="{4D6193FC-E04A-41DD-B463-D38ADA4F60C3}"/>
              </a:ext>
            </a:extLst>
          </p:cNvPr>
          <p:cNvPicPr>
            <a:picLocks noChangeAspect="1"/>
          </p:cNvPicPr>
          <p:nvPr/>
        </p:nvPicPr>
        <p:blipFill rotWithShape="1">
          <a:blip r:embed="rId8">
            <a:extLst>
              <a:ext uri="{28A0092B-C50C-407E-A947-70E740481C1C}">
                <a14:useLocalDpi xmlns:a14="http://schemas.microsoft.com/office/drawing/2010/main" val="0"/>
              </a:ext>
            </a:extLst>
          </a:blip>
          <a:srcRect l="82422" t="21208"/>
          <a:stretch/>
        </p:blipFill>
        <p:spPr>
          <a:xfrm>
            <a:off x="8744314" y="3198344"/>
            <a:ext cx="492126" cy="1102952"/>
          </a:xfrm>
          <a:prstGeom prst="rect">
            <a:avLst/>
          </a:prstGeom>
        </p:spPr>
      </p:pic>
      <p:pic>
        <p:nvPicPr>
          <p:cNvPr id="17" name="Bilde 16">
            <a:extLst>
              <a:ext uri="{FF2B5EF4-FFF2-40B4-BE49-F238E27FC236}">
                <a16:creationId xmlns:a16="http://schemas.microsoft.com/office/drawing/2014/main" id="{79F358EF-C6CC-4A7C-B33B-2202ABAF7812}"/>
              </a:ext>
            </a:extLst>
          </p:cNvPr>
          <p:cNvPicPr>
            <a:picLocks noChangeAspect="1"/>
          </p:cNvPicPr>
          <p:nvPr/>
        </p:nvPicPr>
        <p:blipFill rotWithShape="1">
          <a:blip r:embed="rId8">
            <a:extLst>
              <a:ext uri="{28A0092B-C50C-407E-A947-70E740481C1C}">
                <a14:useLocalDpi xmlns:a14="http://schemas.microsoft.com/office/drawing/2010/main" val="0"/>
              </a:ext>
            </a:extLst>
          </a:blip>
          <a:srcRect l="57432" t="21208" r="18783"/>
          <a:stretch/>
        </p:blipFill>
        <p:spPr>
          <a:xfrm>
            <a:off x="8304829" y="3639976"/>
            <a:ext cx="665900" cy="1102952"/>
          </a:xfrm>
          <a:prstGeom prst="rect">
            <a:avLst/>
          </a:prstGeom>
        </p:spPr>
      </p:pic>
      <p:pic>
        <p:nvPicPr>
          <p:cNvPr id="18" name="Bilde 17">
            <a:extLst>
              <a:ext uri="{FF2B5EF4-FFF2-40B4-BE49-F238E27FC236}">
                <a16:creationId xmlns:a16="http://schemas.microsoft.com/office/drawing/2014/main" id="{EC6706D7-8C2B-439C-9846-E33673A91AE3}"/>
              </a:ext>
            </a:extLst>
          </p:cNvPr>
          <p:cNvPicPr>
            <a:picLocks noChangeAspect="1"/>
          </p:cNvPicPr>
          <p:nvPr/>
        </p:nvPicPr>
        <p:blipFill rotWithShape="1">
          <a:blip r:embed="rId8">
            <a:extLst>
              <a:ext uri="{28A0092B-C50C-407E-A947-70E740481C1C}">
                <a14:useLocalDpi xmlns:a14="http://schemas.microsoft.com/office/drawing/2010/main" val="0"/>
              </a:ext>
            </a:extLst>
          </a:blip>
          <a:srcRect l="82422" t="21208"/>
          <a:stretch/>
        </p:blipFill>
        <p:spPr>
          <a:xfrm>
            <a:off x="8311611" y="2549584"/>
            <a:ext cx="492126" cy="1102952"/>
          </a:xfrm>
          <a:prstGeom prst="rect">
            <a:avLst/>
          </a:prstGeom>
        </p:spPr>
      </p:pic>
      <p:pic>
        <p:nvPicPr>
          <p:cNvPr id="19" name="Bilde 18">
            <a:extLst>
              <a:ext uri="{FF2B5EF4-FFF2-40B4-BE49-F238E27FC236}">
                <a16:creationId xmlns:a16="http://schemas.microsoft.com/office/drawing/2014/main" id="{A951CBDA-AA79-4FCC-A9A1-4900B83360D9}"/>
              </a:ext>
            </a:extLst>
          </p:cNvPr>
          <p:cNvPicPr>
            <a:picLocks noChangeAspect="1"/>
          </p:cNvPicPr>
          <p:nvPr/>
        </p:nvPicPr>
        <p:blipFill rotWithShape="1">
          <a:blip r:embed="rId8">
            <a:extLst>
              <a:ext uri="{28A0092B-C50C-407E-A947-70E740481C1C}">
                <a14:useLocalDpi xmlns:a14="http://schemas.microsoft.com/office/drawing/2010/main" val="0"/>
              </a:ext>
            </a:extLst>
          </a:blip>
          <a:srcRect l="57432" t="21208" r="18783"/>
          <a:stretch/>
        </p:blipFill>
        <p:spPr>
          <a:xfrm>
            <a:off x="7817078" y="2178726"/>
            <a:ext cx="665900" cy="1102952"/>
          </a:xfrm>
          <a:prstGeom prst="rect">
            <a:avLst/>
          </a:prstGeom>
        </p:spPr>
      </p:pic>
      <p:pic>
        <p:nvPicPr>
          <p:cNvPr id="20" name="Bilde 19">
            <a:extLst>
              <a:ext uri="{FF2B5EF4-FFF2-40B4-BE49-F238E27FC236}">
                <a16:creationId xmlns:a16="http://schemas.microsoft.com/office/drawing/2014/main" id="{2FC33210-E4EF-4521-A648-2A61A9C41726}"/>
              </a:ext>
            </a:extLst>
          </p:cNvPr>
          <p:cNvPicPr>
            <a:picLocks noChangeAspect="1"/>
          </p:cNvPicPr>
          <p:nvPr/>
        </p:nvPicPr>
        <p:blipFill rotWithShape="1">
          <a:blip r:embed="rId8">
            <a:extLst>
              <a:ext uri="{28A0092B-C50C-407E-A947-70E740481C1C}">
                <a14:useLocalDpi xmlns:a14="http://schemas.microsoft.com/office/drawing/2010/main" val="0"/>
              </a:ext>
            </a:extLst>
          </a:blip>
          <a:srcRect l="82422" t="21208"/>
          <a:stretch/>
        </p:blipFill>
        <p:spPr>
          <a:xfrm>
            <a:off x="9580499" y="3067261"/>
            <a:ext cx="492126" cy="1102952"/>
          </a:xfrm>
          <a:prstGeom prst="rect">
            <a:avLst/>
          </a:prstGeom>
        </p:spPr>
      </p:pic>
      <p:pic>
        <p:nvPicPr>
          <p:cNvPr id="21" name="Bilde 20">
            <a:extLst>
              <a:ext uri="{FF2B5EF4-FFF2-40B4-BE49-F238E27FC236}">
                <a16:creationId xmlns:a16="http://schemas.microsoft.com/office/drawing/2014/main" id="{EAE6D1D7-78A0-45F6-AAC9-839B42FB1733}"/>
              </a:ext>
            </a:extLst>
          </p:cNvPr>
          <p:cNvPicPr>
            <a:picLocks noChangeAspect="1"/>
          </p:cNvPicPr>
          <p:nvPr/>
        </p:nvPicPr>
        <p:blipFill rotWithShape="1">
          <a:blip r:embed="rId8">
            <a:extLst>
              <a:ext uri="{28A0092B-C50C-407E-A947-70E740481C1C}">
                <a14:useLocalDpi xmlns:a14="http://schemas.microsoft.com/office/drawing/2010/main" val="0"/>
              </a:ext>
            </a:extLst>
          </a:blip>
          <a:srcRect l="57432" t="21208" r="18783"/>
          <a:stretch/>
        </p:blipFill>
        <p:spPr>
          <a:xfrm>
            <a:off x="8705018" y="2166166"/>
            <a:ext cx="665900" cy="1102952"/>
          </a:xfrm>
          <a:prstGeom prst="rect">
            <a:avLst/>
          </a:prstGeom>
        </p:spPr>
      </p:pic>
      <p:pic>
        <p:nvPicPr>
          <p:cNvPr id="22" name="Bilde 21">
            <a:extLst>
              <a:ext uri="{FF2B5EF4-FFF2-40B4-BE49-F238E27FC236}">
                <a16:creationId xmlns:a16="http://schemas.microsoft.com/office/drawing/2014/main" id="{18820629-19CE-45AB-9F07-4495CBB288D0}"/>
              </a:ext>
            </a:extLst>
          </p:cNvPr>
          <p:cNvPicPr>
            <a:picLocks noChangeAspect="1"/>
          </p:cNvPicPr>
          <p:nvPr/>
        </p:nvPicPr>
        <p:blipFill rotWithShape="1">
          <a:blip r:embed="rId8">
            <a:extLst>
              <a:ext uri="{28A0092B-C50C-407E-A947-70E740481C1C}">
                <a14:useLocalDpi xmlns:a14="http://schemas.microsoft.com/office/drawing/2010/main" val="0"/>
              </a:ext>
            </a:extLst>
          </a:blip>
          <a:srcRect l="82422" t="21208"/>
          <a:stretch/>
        </p:blipFill>
        <p:spPr>
          <a:xfrm>
            <a:off x="9196540" y="2521714"/>
            <a:ext cx="492126" cy="1102952"/>
          </a:xfrm>
          <a:prstGeom prst="rect">
            <a:avLst/>
          </a:prstGeom>
        </p:spPr>
      </p:pic>
      <p:pic>
        <p:nvPicPr>
          <p:cNvPr id="23" name="Bilde 22">
            <a:extLst>
              <a:ext uri="{FF2B5EF4-FFF2-40B4-BE49-F238E27FC236}">
                <a16:creationId xmlns:a16="http://schemas.microsoft.com/office/drawing/2014/main" id="{CBD84892-0268-42F2-947F-12F83B7E88D7}"/>
              </a:ext>
            </a:extLst>
          </p:cNvPr>
          <p:cNvPicPr>
            <a:picLocks noChangeAspect="1"/>
          </p:cNvPicPr>
          <p:nvPr/>
        </p:nvPicPr>
        <p:blipFill rotWithShape="1">
          <a:blip r:embed="rId8">
            <a:extLst>
              <a:ext uri="{28A0092B-C50C-407E-A947-70E740481C1C}">
                <a14:useLocalDpi xmlns:a14="http://schemas.microsoft.com/office/drawing/2010/main" val="0"/>
              </a:ext>
            </a:extLst>
          </a:blip>
          <a:srcRect l="57432" t="21208" r="18783"/>
          <a:stretch/>
        </p:blipFill>
        <p:spPr>
          <a:xfrm>
            <a:off x="9116850" y="3618737"/>
            <a:ext cx="665900" cy="1102952"/>
          </a:xfrm>
          <a:prstGeom prst="rect">
            <a:avLst/>
          </a:prstGeom>
        </p:spPr>
      </p:pic>
      <p:pic>
        <p:nvPicPr>
          <p:cNvPr id="24" name="Bilde 23">
            <a:extLst>
              <a:ext uri="{FF2B5EF4-FFF2-40B4-BE49-F238E27FC236}">
                <a16:creationId xmlns:a16="http://schemas.microsoft.com/office/drawing/2014/main" id="{CCD4678A-BE0F-489C-99F8-F832D92B61EA}"/>
              </a:ext>
            </a:extLst>
          </p:cNvPr>
          <p:cNvPicPr>
            <a:picLocks noChangeAspect="1"/>
          </p:cNvPicPr>
          <p:nvPr/>
        </p:nvPicPr>
        <p:blipFill rotWithShape="1">
          <a:blip r:embed="rId8">
            <a:extLst>
              <a:ext uri="{28A0092B-C50C-407E-A947-70E740481C1C}">
                <a14:useLocalDpi xmlns:a14="http://schemas.microsoft.com/office/drawing/2010/main" val="0"/>
              </a:ext>
            </a:extLst>
          </a:blip>
          <a:srcRect l="82422" t="21208"/>
          <a:stretch/>
        </p:blipFill>
        <p:spPr>
          <a:xfrm>
            <a:off x="7908129" y="3281678"/>
            <a:ext cx="492126" cy="1102952"/>
          </a:xfrm>
          <a:prstGeom prst="rect">
            <a:avLst/>
          </a:prstGeom>
        </p:spPr>
      </p:pic>
      <p:pic>
        <p:nvPicPr>
          <p:cNvPr id="25" name="Bilde 24">
            <a:extLst>
              <a:ext uri="{FF2B5EF4-FFF2-40B4-BE49-F238E27FC236}">
                <a16:creationId xmlns:a16="http://schemas.microsoft.com/office/drawing/2014/main" id="{B43D312C-3215-441F-ADA6-D826FEAFC84D}"/>
              </a:ext>
            </a:extLst>
          </p:cNvPr>
          <p:cNvPicPr>
            <a:picLocks noChangeAspect="1"/>
          </p:cNvPicPr>
          <p:nvPr/>
        </p:nvPicPr>
        <p:blipFill rotWithShape="1">
          <a:blip r:embed="rId8">
            <a:extLst>
              <a:ext uri="{28A0092B-C50C-407E-A947-70E740481C1C}">
                <a14:useLocalDpi xmlns:a14="http://schemas.microsoft.com/office/drawing/2010/main" val="0"/>
              </a:ext>
            </a:extLst>
          </a:blip>
          <a:srcRect l="57432" t="21208" r="18783"/>
          <a:stretch/>
        </p:blipFill>
        <p:spPr>
          <a:xfrm>
            <a:off x="7423671" y="2877523"/>
            <a:ext cx="665900" cy="1102952"/>
          </a:xfrm>
          <a:prstGeom prst="rect">
            <a:avLst/>
          </a:prstGeom>
        </p:spPr>
      </p:pic>
      <p:pic>
        <p:nvPicPr>
          <p:cNvPr id="26" name="Bilde 25">
            <a:extLst>
              <a:ext uri="{FF2B5EF4-FFF2-40B4-BE49-F238E27FC236}">
                <a16:creationId xmlns:a16="http://schemas.microsoft.com/office/drawing/2014/main" id="{953DE63C-07F6-4013-B78E-6394D7BD4B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0940" y="5660752"/>
            <a:ext cx="1124750" cy="416816"/>
          </a:xfrm>
          <a:prstGeom prst="rect">
            <a:avLst/>
          </a:prstGeom>
        </p:spPr>
      </p:pic>
      <p:pic>
        <p:nvPicPr>
          <p:cNvPr id="27" name="Bilde 26">
            <a:extLst>
              <a:ext uri="{FF2B5EF4-FFF2-40B4-BE49-F238E27FC236}">
                <a16:creationId xmlns:a16="http://schemas.microsoft.com/office/drawing/2014/main" id="{32BACF52-3156-42EE-8226-5534A48CD9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0568" y="6219555"/>
            <a:ext cx="2290244" cy="337142"/>
          </a:xfrm>
          <a:prstGeom prst="rect">
            <a:avLst/>
          </a:prstGeom>
        </p:spPr>
      </p:pic>
      <p:sp>
        <p:nvSpPr>
          <p:cNvPr id="29" name="Rektangel 28">
            <a:extLst>
              <a:ext uri="{FF2B5EF4-FFF2-40B4-BE49-F238E27FC236}">
                <a16:creationId xmlns:a16="http://schemas.microsoft.com/office/drawing/2014/main" id="{0F1E0F9D-A10D-4D3A-A7D1-A539340FAE99}"/>
              </a:ext>
            </a:extLst>
          </p:cNvPr>
          <p:cNvSpPr/>
          <p:nvPr/>
        </p:nvSpPr>
        <p:spPr>
          <a:xfrm>
            <a:off x="293244" y="2400721"/>
            <a:ext cx="4659316" cy="2308324"/>
          </a:xfrm>
          <a:prstGeom prst="rect">
            <a:avLst/>
          </a:prstGeom>
        </p:spPr>
        <p:txBody>
          <a:bodyPr wrap="square">
            <a:spAutoFit/>
          </a:bodyPr>
          <a:lstStyle/>
          <a:p>
            <a:r>
              <a:rPr lang="nb-NO" b="0" i="0" dirty="0">
                <a:effectLst/>
                <a:latin typeface="Zen Kaku Gothic Antique"/>
              </a:rPr>
              <a:t>Omni-modellen er en veileder til forståelse og kunnskap i arbeidet med å gi barn og unge et trygt og godt oppvekstmiljø. Modellen skal bidra til å ruste voksne i ulike roller til å gjøre denne jobben på en best mulig måte og som en del av sin daglige praksis. Skal vi lykkes i arbeidet, må det være en del av alt vi gjør, alltid!</a:t>
            </a:r>
            <a:endParaRPr lang="nb-NO" dirty="0"/>
          </a:p>
        </p:txBody>
      </p:sp>
      <p:pic>
        <p:nvPicPr>
          <p:cNvPr id="30" name="Bilde 29">
            <a:extLst>
              <a:ext uri="{FF2B5EF4-FFF2-40B4-BE49-F238E27FC236}">
                <a16:creationId xmlns:a16="http://schemas.microsoft.com/office/drawing/2014/main" id="{2A7778A3-F010-488D-A18B-8E20CE69024E}"/>
              </a:ext>
            </a:extLst>
          </p:cNvPr>
          <p:cNvPicPr>
            <a:picLocks noChangeAspect="1"/>
          </p:cNvPicPr>
          <p:nvPr/>
        </p:nvPicPr>
        <p:blipFill>
          <a:blip r:embed="rId11"/>
          <a:stretch>
            <a:fillRect/>
          </a:stretch>
        </p:blipFill>
        <p:spPr>
          <a:xfrm>
            <a:off x="252432" y="5660752"/>
            <a:ext cx="839316" cy="864000"/>
          </a:xfrm>
          <a:prstGeom prst="rect">
            <a:avLst/>
          </a:prstGeom>
        </p:spPr>
      </p:pic>
      <p:sp>
        <p:nvSpPr>
          <p:cNvPr id="31" name="TekstSylinder 30">
            <a:extLst>
              <a:ext uri="{FF2B5EF4-FFF2-40B4-BE49-F238E27FC236}">
                <a16:creationId xmlns:a16="http://schemas.microsoft.com/office/drawing/2014/main" id="{20CD350F-B7AE-42AF-ABEA-F7E02394D2D6}"/>
              </a:ext>
            </a:extLst>
          </p:cNvPr>
          <p:cNvSpPr txBox="1"/>
          <p:nvPr/>
        </p:nvSpPr>
        <p:spPr>
          <a:xfrm>
            <a:off x="202851" y="4851032"/>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panose="020F0502020204030204"/>
                <a:ea typeface="+mn-ea"/>
                <a:cs typeface="+mn-cs"/>
                <a:hlinkClick r:id="rId12"/>
              </a:rPr>
              <a:t>https://omnimodellen.no/</a:t>
            </a:r>
            <a:r>
              <a:rPr kumimoji="0" lang="nb-NO"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8" name="Bilde 27">
            <a:extLst>
              <a:ext uri="{FF2B5EF4-FFF2-40B4-BE49-F238E27FC236}">
                <a16:creationId xmlns:a16="http://schemas.microsoft.com/office/drawing/2014/main" id="{E49E22D9-9659-D9B0-F15E-199DCD58995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2851" y="1737663"/>
            <a:ext cx="4786009" cy="488173"/>
          </a:xfrm>
          <a:prstGeom prst="rect">
            <a:avLst/>
          </a:prstGeom>
        </p:spPr>
      </p:pic>
    </p:spTree>
    <p:extLst>
      <p:ext uri="{BB962C8B-B14F-4D97-AF65-F5344CB8AC3E}">
        <p14:creationId xmlns:p14="http://schemas.microsoft.com/office/powerpoint/2010/main" val="555899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ky 6"/>
          <p:cNvSpPr/>
          <p:nvPr/>
        </p:nvSpPr>
        <p:spPr>
          <a:xfrm>
            <a:off x="927181" y="4200964"/>
            <a:ext cx="3023197" cy="851716"/>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2400"/>
              <a:t>Nabolaget</a:t>
            </a:r>
          </a:p>
        </p:txBody>
      </p:sp>
      <p:sp>
        <p:nvSpPr>
          <p:cNvPr id="9" name="Sky 8"/>
          <p:cNvSpPr/>
          <p:nvPr/>
        </p:nvSpPr>
        <p:spPr>
          <a:xfrm>
            <a:off x="2428967" y="3647411"/>
            <a:ext cx="3023197" cy="851716"/>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2400"/>
              <a:t>Akebakken</a:t>
            </a:r>
          </a:p>
        </p:txBody>
      </p:sp>
      <p:pic>
        <p:nvPicPr>
          <p:cNvPr id="33" name="Bilde 32">
            <a:extLst>
              <a:ext uri="{FF2B5EF4-FFF2-40B4-BE49-F238E27FC236}">
                <a16:creationId xmlns:a16="http://schemas.microsoft.com/office/drawing/2014/main" id="{4522C1D3-4C32-48C1-B909-C2DF82894E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445" b="24730"/>
          <a:stretch/>
        </p:blipFill>
        <p:spPr>
          <a:xfrm>
            <a:off x="9652002" y="4794394"/>
            <a:ext cx="1710728" cy="1689134"/>
          </a:xfrm>
          <a:prstGeom prst="rect">
            <a:avLst/>
          </a:prstGeom>
          <a:ln>
            <a:noFill/>
          </a:ln>
          <a:effectLst>
            <a:softEdge rad="112500"/>
          </a:effectLst>
        </p:spPr>
      </p:pic>
      <p:pic>
        <p:nvPicPr>
          <p:cNvPr id="29" name="Bilde 28">
            <a:extLst>
              <a:ext uri="{FF2B5EF4-FFF2-40B4-BE49-F238E27FC236}">
                <a16:creationId xmlns:a16="http://schemas.microsoft.com/office/drawing/2014/main" id="{42CD9CA2-E385-485E-93C7-CD07DEF68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5343" y="780965"/>
            <a:ext cx="2042341" cy="1632809"/>
          </a:xfrm>
          <a:prstGeom prst="rect">
            <a:avLst/>
          </a:prstGeom>
          <a:ln>
            <a:noFill/>
          </a:ln>
          <a:effectLst>
            <a:softEdge rad="112500"/>
          </a:effectLst>
        </p:spPr>
      </p:pic>
      <p:sp>
        <p:nvSpPr>
          <p:cNvPr id="2" name="Avrundet rektangel 1"/>
          <p:cNvSpPr/>
          <p:nvPr/>
        </p:nvSpPr>
        <p:spPr>
          <a:xfrm>
            <a:off x="3057978" y="1807404"/>
            <a:ext cx="2849644" cy="903796"/>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nb-NO" sz="2400" b="1"/>
              <a:t>Barnehagen</a:t>
            </a:r>
          </a:p>
          <a:p>
            <a:pPr algn="ctr"/>
            <a:r>
              <a:rPr lang="nb-NO" sz="2400" b="1"/>
              <a:t>0 - 6 år</a:t>
            </a:r>
          </a:p>
        </p:txBody>
      </p:sp>
      <p:sp>
        <p:nvSpPr>
          <p:cNvPr id="3" name="Avrundet rektangel 2"/>
          <p:cNvSpPr/>
          <p:nvPr/>
        </p:nvSpPr>
        <p:spPr>
          <a:xfrm>
            <a:off x="4453141" y="2597849"/>
            <a:ext cx="2849644" cy="90379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2400" b="1"/>
              <a:t>Barneskolen</a:t>
            </a:r>
          </a:p>
          <a:p>
            <a:pPr algn="ctr"/>
            <a:r>
              <a:rPr lang="nb-NO" sz="2400" b="1"/>
              <a:t>6 – 13 år</a:t>
            </a:r>
          </a:p>
        </p:txBody>
      </p:sp>
      <p:sp>
        <p:nvSpPr>
          <p:cNvPr id="4" name="Avrundet rektangel 3"/>
          <p:cNvSpPr/>
          <p:nvPr/>
        </p:nvSpPr>
        <p:spPr>
          <a:xfrm>
            <a:off x="5865709" y="3395082"/>
            <a:ext cx="2849644" cy="90379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b-NO" sz="2400" b="1"/>
              <a:t>Ungdomsskolen</a:t>
            </a:r>
          </a:p>
          <a:p>
            <a:pPr algn="ctr"/>
            <a:r>
              <a:rPr lang="nb-NO" sz="2400" b="1"/>
              <a:t>13 – 16 år</a:t>
            </a:r>
          </a:p>
        </p:txBody>
      </p:sp>
      <p:sp>
        <p:nvSpPr>
          <p:cNvPr id="5" name="Avrundet rektangel 4"/>
          <p:cNvSpPr/>
          <p:nvPr/>
        </p:nvSpPr>
        <p:spPr>
          <a:xfrm>
            <a:off x="7631408" y="4180488"/>
            <a:ext cx="2849644" cy="903796"/>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nb-NO" sz="2400" b="1"/>
              <a:t>Videregående skole</a:t>
            </a:r>
          </a:p>
          <a:p>
            <a:pPr algn="ctr"/>
            <a:r>
              <a:rPr lang="nb-NO" sz="2400" b="1"/>
              <a:t>16 – 19 år</a:t>
            </a:r>
          </a:p>
        </p:txBody>
      </p:sp>
      <p:sp>
        <p:nvSpPr>
          <p:cNvPr id="6" name="Sky 5"/>
          <p:cNvSpPr/>
          <p:nvPr/>
        </p:nvSpPr>
        <p:spPr>
          <a:xfrm>
            <a:off x="5553648" y="1080157"/>
            <a:ext cx="2636438" cy="943518"/>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2400"/>
              <a:t>Idrettslaget</a:t>
            </a:r>
          </a:p>
        </p:txBody>
      </p:sp>
      <p:sp>
        <p:nvSpPr>
          <p:cNvPr id="8" name="Sky 7"/>
          <p:cNvSpPr/>
          <p:nvPr/>
        </p:nvSpPr>
        <p:spPr>
          <a:xfrm>
            <a:off x="1080337" y="3079164"/>
            <a:ext cx="3023197" cy="851716"/>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2400"/>
              <a:t>Lekeplassen</a:t>
            </a:r>
          </a:p>
        </p:txBody>
      </p:sp>
      <p:sp>
        <p:nvSpPr>
          <p:cNvPr id="10" name="Sky 9"/>
          <p:cNvSpPr/>
          <p:nvPr/>
        </p:nvSpPr>
        <p:spPr>
          <a:xfrm>
            <a:off x="3416329" y="4370932"/>
            <a:ext cx="3023197" cy="851716"/>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2400"/>
              <a:t>Foran skjermen</a:t>
            </a:r>
          </a:p>
        </p:txBody>
      </p:sp>
      <p:sp>
        <p:nvSpPr>
          <p:cNvPr id="11" name="Sky 10"/>
          <p:cNvSpPr/>
          <p:nvPr/>
        </p:nvSpPr>
        <p:spPr>
          <a:xfrm>
            <a:off x="6804738" y="1754798"/>
            <a:ext cx="2636438" cy="943518"/>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2400"/>
              <a:t>Klubben</a:t>
            </a:r>
          </a:p>
        </p:txBody>
      </p:sp>
      <p:sp>
        <p:nvSpPr>
          <p:cNvPr id="12" name="Sky 11"/>
          <p:cNvSpPr/>
          <p:nvPr/>
        </p:nvSpPr>
        <p:spPr>
          <a:xfrm>
            <a:off x="7842070" y="1033430"/>
            <a:ext cx="2636438" cy="943518"/>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2400"/>
              <a:t>Kulturskolen</a:t>
            </a:r>
          </a:p>
        </p:txBody>
      </p:sp>
      <p:sp>
        <p:nvSpPr>
          <p:cNvPr id="13" name="Sky 12"/>
          <p:cNvSpPr/>
          <p:nvPr/>
        </p:nvSpPr>
        <p:spPr>
          <a:xfrm>
            <a:off x="9087202" y="1749893"/>
            <a:ext cx="2636438" cy="943518"/>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2400"/>
              <a:t>Speideren</a:t>
            </a:r>
          </a:p>
        </p:txBody>
      </p:sp>
      <p:sp>
        <p:nvSpPr>
          <p:cNvPr id="14" name="Sky 13"/>
          <p:cNvSpPr/>
          <p:nvPr/>
        </p:nvSpPr>
        <p:spPr>
          <a:xfrm>
            <a:off x="8221889" y="2522773"/>
            <a:ext cx="2636438" cy="943518"/>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2400" err="1"/>
              <a:t>Turlaget</a:t>
            </a:r>
            <a:endParaRPr lang="nb-NO" sz="2400"/>
          </a:p>
        </p:txBody>
      </p:sp>
      <p:sp>
        <p:nvSpPr>
          <p:cNvPr id="15" name="Sky 14"/>
          <p:cNvSpPr/>
          <p:nvPr/>
        </p:nvSpPr>
        <p:spPr>
          <a:xfrm>
            <a:off x="1301853" y="4920155"/>
            <a:ext cx="3023197" cy="851716"/>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2400"/>
              <a:t>Bursdagen</a:t>
            </a:r>
          </a:p>
        </p:txBody>
      </p:sp>
      <p:sp>
        <p:nvSpPr>
          <p:cNvPr id="18" name="Sky 17"/>
          <p:cNvSpPr/>
          <p:nvPr/>
        </p:nvSpPr>
        <p:spPr>
          <a:xfrm>
            <a:off x="4294213" y="4981444"/>
            <a:ext cx="3023197" cy="851716"/>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2400"/>
              <a:t>Venner</a:t>
            </a:r>
          </a:p>
        </p:txBody>
      </p:sp>
      <p:sp>
        <p:nvSpPr>
          <p:cNvPr id="17" name="Pil høyre 16"/>
          <p:cNvSpPr/>
          <p:nvPr/>
        </p:nvSpPr>
        <p:spPr>
          <a:xfrm rot="1625948">
            <a:off x="1904439" y="3905270"/>
            <a:ext cx="8208623" cy="63355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a:solidFill>
                  <a:schemeClr val="tx1"/>
                </a:solidFill>
              </a:rPr>
              <a:t>FORELDRE OG FAMILIE</a:t>
            </a:r>
          </a:p>
        </p:txBody>
      </p:sp>
      <p:sp>
        <p:nvSpPr>
          <p:cNvPr id="30" name="Pil høyre 29"/>
          <p:cNvSpPr/>
          <p:nvPr/>
        </p:nvSpPr>
        <p:spPr>
          <a:xfrm rot="1604202">
            <a:off x="3123171" y="2307756"/>
            <a:ext cx="8388478" cy="63355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a:solidFill>
                  <a:schemeClr val="tx1"/>
                </a:solidFill>
              </a:rPr>
              <a:t>FORELDRE OG FAMILIE</a:t>
            </a:r>
          </a:p>
        </p:txBody>
      </p:sp>
      <p:sp>
        <p:nvSpPr>
          <p:cNvPr id="19" name="Pil: venstre og høyre 18">
            <a:extLst>
              <a:ext uri="{FF2B5EF4-FFF2-40B4-BE49-F238E27FC236}">
                <a16:creationId xmlns:a16="http://schemas.microsoft.com/office/drawing/2014/main" id="{0844E5E4-4FCB-4673-8FC6-51E5C6616238}"/>
              </a:ext>
            </a:extLst>
          </p:cNvPr>
          <p:cNvSpPr/>
          <p:nvPr/>
        </p:nvSpPr>
        <p:spPr>
          <a:xfrm rot="20065372">
            <a:off x="3232591" y="3040450"/>
            <a:ext cx="834479" cy="156635"/>
          </a:xfrm>
          <a:prstGeom prst="leftRightArrow">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36" name="Pil: venstre og høyre 35">
            <a:extLst>
              <a:ext uri="{FF2B5EF4-FFF2-40B4-BE49-F238E27FC236}">
                <a16:creationId xmlns:a16="http://schemas.microsoft.com/office/drawing/2014/main" id="{B8250C12-53E5-4CA7-B7BA-F6F2D835BA85}"/>
              </a:ext>
            </a:extLst>
          </p:cNvPr>
          <p:cNvSpPr/>
          <p:nvPr/>
        </p:nvSpPr>
        <p:spPr>
          <a:xfrm rot="20065372">
            <a:off x="3951106" y="3457480"/>
            <a:ext cx="834479" cy="156635"/>
          </a:xfrm>
          <a:prstGeom prst="leftRightArrow">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37" name="Pil: venstre og høyre 36">
            <a:extLst>
              <a:ext uri="{FF2B5EF4-FFF2-40B4-BE49-F238E27FC236}">
                <a16:creationId xmlns:a16="http://schemas.microsoft.com/office/drawing/2014/main" id="{99E77FCE-3828-4DA7-8340-32A3BF68ADF8}"/>
              </a:ext>
            </a:extLst>
          </p:cNvPr>
          <p:cNvSpPr/>
          <p:nvPr/>
        </p:nvSpPr>
        <p:spPr>
          <a:xfrm rot="20065372">
            <a:off x="6357765" y="4610955"/>
            <a:ext cx="834479" cy="156635"/>
          </a:xfrm>
          <a:prstGeom prst="leftRightArrow">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38" name="Pil: venstre og høyre 37">
            <a:extLst>
              <a:ext uri="{FF2B5EF4-FFF2-40B4-BE49-F238E27FC236}">
                <a16:creationId xmlns:a16="http://schemas.microsoft.com/office/drawing/2014/main" id="{AAA0AE76-6D9C-430F-B24A-54C60BBE5D9C}"/>
              </a:ext>
            </a:extLst>
          </p:cNvPr>
          <p:cNvSpPr/>
          <p:nvPr/>
        </p:nvSpPr>
        <p:spPr>
          <a:xfrm rot="20065372">
            <a:off x="7244166" y="5141493"/>
            <a:ext cx="834479" cy="156635"/>
          </a:xfrm>
          <a:prstGeom prst="leftRightArrow">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42" name="Pil: venstre og høyre 41">
            <a:extLst>
              <a:ext uri="{FF2B5EF4-FFF2-40B4-BE49-F238E27FC236}">
                <a16:creationId xmlns:a16="http://schemas.microsoft.com/office/drawing/2014/main" id="{201E9381-BAEF-49DE-BBE2-FF6123236480}"/>
              </a:ext>
            </a:extLst>
          </p:cNvPr>
          <p:cNvSpPr/>
          <p:nvPr/>
        </p:nvSpPr>
        <p:spPr>
          <a:xfrm rot="20065372">
            <a:off x="4851532" y="1503329"/>
            <a:ext cx="834479" cy="156635"/>
          </a:xfrm>
          <a:prstGeom prst="leftRightArrow">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43" name="Pil: venstre og høyre 42">
            <a:extLst>
              <a:ext uri="{FF2B5EF4-FFF2-40B4-BE49-F238E27FC236}">
                <a16:creationId xmlns:a16="http://schemas.microsoft.com/office/drawing/2014/main" id="{454A6EFE-884C-424D-A7EC-4BDF93E228A1}"/>
              </a:ext>
            </a:extLst>
          </p:cNvPr>
          <p:cNvSpPr/>
          <p:nvPr/>
        </p:nvSpPr>
        <p:spPr>
          <a:xfrm rot="20065372">
            <a:off x="5643721" y="1854102"/>
            <a:ext cx="834479" cy="156635"/>
          </a:xfrm>
          <a:prstGeom prst="leftRightArrow">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44" name="Pil: venstre og høyre 43">
            <a:extLst>
              <a:ext uri="{FF2B5EF4-FFF2-40B4-BE49-F238E27FC236}">
                <a16:creationId xmlns:a16="http://schemas.microsoft.com/office/drawing/2014/main" id="{C54856B3-4637-42F2-9A4B-29FBC99EB25B}"/>
              </a:ext>
            </a:extLst>
          </p:cNvPr>
          <p:cNvSpPr/>
          <p:nvPr/>
        </p:nvSpPr>
        <p:spPr>
          <a:xfrm rot="20065372">
            <a:off x="8583740" y="3254740"/>
            <a:ext cx="834479" cy="156635"/>
          </a:xfrm>
          <a:prstGeom prst="leftRightArrow">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45" name="Pil: venstre og høyre 44">
            <a:extLst>
              <a:ext uri="{FF2B5EF4-FFF2-40B4-BE49-F238E27FC236}">
                <a16:creationId xmlns:a16="http://schemas.microsoft.com/office/drawing/2014/main" id="{F56D67CD-B255-4656-A3DB-3E6168A5FBD6}"/>
              </a:ext>
            </a:extLst>
          </p:cNvPr>
          <p:cNvSpPr/>
          <p:nvPr/>
        </p:nvSpPr>
        <p:spPr>
          <a:xfrm rot="20065372">
            <a:off x="9576847" y="3765345"/>
            <a:ext cx="834479" cy="156635"/>
          </a:xfrm>
          <a:prstGeom prst="leftRightArrow">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50" name="TekstSylinder 49">
            <a:extLst>
              <a:ext uri="{FF2B5EF4-FFF2-40B4-BE49-F238E27FC236}">
                <a16:creationId xmlns:a16="http://schemas.microsoft.com/office/drawing/2014/main" id="{E1D0C1D6-237B-422E-B0AE-A18FA3C326B2}"/>
              </a:ext>
            </a:extLst>
          </p:cNvPr>
          <p:cNvSpPr txBox="1"/>
          <p:nvPr/>
        </p:nvSpPr>
        <p:spPr>
          <a:xfrm>
            <a:off x="20596" y="-44835"/>
            <a:ext cx="7639322" cy="830997"/>
          </a:xfrm>
          <a:prstGeom prst="rect">
            <a:avLst/>
          </a:prstGeom>
          <a:noFill/>
        </p:spPr>
        <p:txBody>
          <a:bodyPr wrap="square" rtlCol="0">
            <a:spAutoFit/>
          </a:bodyPr>
          <a:lstStyle/>
          <a:p>
            <a:r>
              <a:rPr lang="nb-NO" sz="4800">
                <a:latin typeface="Biome" panose="020B0503030204020804" pitchFamily="34" charset="0"/>
                <a:cs typeface="Biome" panose="020B0503030204020804" pitchFamily="34" charset="0"/>
              </a:rPr>
              <a:t>Alt henger sammen!</a:t>
            </a:r>
            <a:endParaRPr lang="nb-NO" sz="2800">
              <a:latin typeface="Biome" panose="020B0503030204020804" pitchFamily="34" charset="0"/>
              <a:cs typeface="Biome" panose="020B0503030204020804" pitchFamily="34" charset="0"/>
            </a:endParaRPr>
          </a:p>
        </p:txBody>
      </p:sp>
      <p:sp>
        <p:nvSpPr>
          <p:cNvPr id="41" name="Sky 40">
            <a:extLst>
              <a:ext uri="{FF2B5EF4-FFF2-40B4-BE49-F238E27FC236}">
                <a16:creationId xmlns:a16="http://schemas.microsoft.com/office/drawing/2014/main" id="{E6E4F35D-52DC-4C37-9649-3EB97C9F3214}"/>
              </a:ext>
            </a:extLst>
          </p:cNvPr>
          <p:cNvSpPr/>
          <p:nvPr/>
        </p:nvSpPr>
        <p:spPr>
          <a:xfrm>
            <a:off x="6360739" y="2898157"/>
            <a:ext cx="1619229" cy="658405"/>
          </a:xfrm>
          <a:prstGeom prst="cloud">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400"/>
              <a:t>Foran skjermen</a:t>
            </a:r>
          </a:p>
        </p:txBody>
      </p:sp>
      <p:sp>
        <p:nvSpPr>
          <p:cNvPr id="47" name="Sky 46">
            <a:extLst>
              <a:ext uri="{FF2B5EF4-FFF2-40B4-BE49-F238E27FC236}">
                <a16:creationId xmlns:a16="http://schemas.microsoft.com/office/drawing/2014/main" id="{26BC2464-C90F-4F06-9FC1-F778E4FDE75F}"/>
              </a:ext>
            </a:extLst>
          </p:cNvPr>
          <p:cNvSpPr/>
          <p:nvPr/>
        </p:nvSpPr>
        <p:spPr>
          <a:xfrm>
            <a:off x="9906982" y="3029845"/>
            <a:ext cx="1619229" cy="658405"/>
          </a:xfrm>
          <a:prstGeom prst="cloud">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400"/>
              <a:t>Foran skjermen</a:t>
            </a:r>
          </a:p>
        </p:txBody>
      </p:sp>
      <p:sp>
        <p:nvSpPr>
          <p:cNvPr id="51" name="Sky 50">
            <a:extLst>
              <a:ext uri="{FF2B5EF4-FFF2-40B4-BE49-F238E27FC236}">
                <a16:creationId xmlns:a16="http://schemas.microsoft.com/office/drawing/2014/main" id="{676864B0-8B09-4BB3-A6EC-397A94DFB9EC}"/>
              </a:ext>
            </a:extLst>
          </p:cNvPr>
          <p:cNvSpPr/>
          <p:nvPr/>
        </p:nvSpPr>
        <p:spPr>
          <a:xfrm>
            <a:off x="711916" y="3718816"/>
            <a:ext cx="1619229" cy="658405"/>
          </a:xfrm>
          <a:prstGeom prst="cloud">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400"/>
              <a:t>Foran skjermen</a:t>
            </a:r>
          </a:p>
        </p:txBody>
      </p:sp>
      <p:sp>
        <p:nvSpPr>
          <p:cNvPr id="52" name="Sky 51">
            <a:extLst>
              <a:ext uri="{FF2B5EF4-FFF2-40B4-BE49-F238E27FC236}">
                <a16:creationId xmlns:a16="http://schemas.microsoft.com/office/drawing/2014/main" id="{2B5B999C-6FB8-4F4F-B08C-63A2E4541A09}"/>
              </a:ext>
            </a:extLst>
          </p:cNvPr>
          <p:cNvSpPr/>
          <p:nvPr/>
        </p:nvSpPr>
        <p:spPr>
          <a:xfrm>
            <a:off x="7286449" y="730728"/>
            <a:ext cx="1619229" cy="658405"/>
          </a:xfrm>
          <a:prstGeom prst="cloud">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400"/>
              <a:t>Foran skjermen</a:t>
            </a:r>
          </a:p>
        </p:txBody>
      </p:sp>
      <p:sp>
        <p:nvSpPr>
          <p:cNvPr id="53" name="Sky 52">
            <a:extLst>
              <a:ext uri="{FF2B5EF4-FFF2-40B4-BE49-F238E27FC236}">
                <a16:creationId xmlns:a16="http://schemas.microsoft.com/office/drawing/2014/main" id="{A87D46C4-2B8F-497E-A5C7-D0EA83E68709}"/>
              </a:ext>
            </a:extLst>
          </p:cNvPr>
          <p:cNvSpPr/>
          <p:nvPr/>
        </p:nvSpPr>
        <p:spPr>
          <a:xfrm>
            <a:off x="3026003" y="5426736"/>
            <a:ext cx="1619229" cy="658405"/>
          </a:xfrm>
          <a:prstGeom prst="cloud">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400"/>
              <a:t>Foran skjermen</a:t>
            </a:r>
          </a:p>
        </p:txBody>
      </p:sp>
      <p:sp>
        <p:nvSpPr>
          <p:cNvPr id="55" name="Sky 54">
            <a:extLst>
              <a:ext uri="{FF2B5EF4-FFF2-40B4-BE49-F238E27FC236}">
                <a16:creationId xmlns:a16="http://schemas.microsoft.com/office/drawing/2014/main" id="{C776950D-C61D-4F44-A0FC-9B49A0397AF7}"/>
              </a:ext>
            </a:extLst>
          </p:cNvPr>
          <p:cNvSpPr/>
          <p:nvPr/>
        </p:nvSpPr>
        <p:spPr>
          <a:xfrm>
            <a:off x="9837995" y="1320995"/>
            <a:ext cx="1619229" cy="658405"/>
          </a:xfrm>
          <a:prstGeom prst="cloud">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400"/>
              <a:t>Foran skjermen</a:t>
            </a:r>
          </a:p>
        </p:txBody>
      </p:sp>
      <p:pic>
        <p:nvPicPr>
          <p:cNvPr id="16" name="Bilde 15">
            <a:extLst>
              <a:ext uri="{FF2B5EF4-FFF2-40B4-BE49-F238E27FC236}">
                <a16:creationId xmlns:a16="http://schemas.microsoft.com/office/drawing/2014/main" id="{65F7C80B-A71A-7DE5-547E-DF9B4F9DBD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581" y="6308396"/>
            <a:ext cx="3112748" cy="317501"/>
          </a:xfrm>
          <a:prstGeom prst="rect">
            <a:avLst/>
          </a:prstGeom>
        </p:spPr>
      </p:pic>
    </p:spTree>
    <p:extLst>
      <p:ext uri="{BB962C8B-B14F-4D97-AF65-F5344CB8AC3E}">
        <p14:creationId xmlns:p14="http://schemas.microsoft.com/office/powerpoint/2010/main" val="1960477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24097E7-AC62-43CC-9E47-66A556D2D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214" y="577386"/>
            <a:ext cx="2729797" cy="2404715"/>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a:extLst>
              <a:ext uri="{FF2B5EF4-FFF2-40B4-BE49-F238E27FC236}">
                <a16:creationId xmlns:a16="http://schemas.microsoft.com/office/drawing/2014/main" id="{CB1265A9-9F16-4B79-B438-B47DAD0C9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6990" y="1123809"/>
            <a:ext cx="2668171" cy="1539527"/>
          </a:xfrm>
          <a:prstGeom prst="rect">
            <a:avLst/>
          </a:prstGeom>
        </p:spPr>
      </p:pic>
      <p:pic>
        <p:nvPicPr>
          <p:cNvPr id="5" name="Bilde 4">
            <a:extLst>
              <a:ext uri="{FF2B5EF4-FFF2-40B4-BE49-F238E27FC236}">
                <a16:creationId xmlns:a16="http://schemas.microsoft.com/office/drawing/2014/main" id="{B89B684F-C16F-4E44-9BA6-B5106AB246F1}"/>
              </a:ext>
            </a:extLst>
          </p:cNvPr>
          <p:cNvPicPr>
            <a:picLocks noChangeAspect="1"/>
          </p:cNvPicPr>
          <p:nvPr/>
        </p:nvPicPr>
        <p:blipFill>
          <a:blip r:embed="rId4"/>
          <a:stretch>
            <a:fillRect/>
          </a:stretch>
        </p:blipFill>
        <p:spPr>
          <a:xfrm>
            <a:off x="1190097" y="4112069"/>
            <a:ext cx="2710822" cy="1593273"/>
          </a:xfrm>
          <a:prstGeom prst="rect">
            <a:avLst/>
          </a:prstGeom>
        </p:spPr>
      </p:pic>
      <p:pic>
        <p:nvPicPr>
          <p:cNvPr id="7" name="Bilde 6">
            <a:extLst>
              <a:ext uri="{FF2B5EF4-FFF2-40B4-BE49-F238E27FC236}">
                <a16:creationId xmlns:a16="http://schemas.microsoft.com/office/drawing/2014/main" id="{12B56F4A-A74E-49E7-88A0-C45DC83B879D}"/>
              </a:ext>
            </a:extLst>
          </p:cNvPr>
          <p:cNvPicPr>
            <a:picLocks noChangeAspect="1"/>
          </p:cNvPicPr>
          <p:nvPr/>
        </p:nvPicPr>
        <p:blipFill>
          <a:blip r:embed="rId5"/>
          <a:stretch>
            <a:fillRect/>
          </a:stretch>
        </p:blipFill>
        <p:spPr>
          <a:xfrm>
            <a:off x="4623453" y="4348898"/>
            <a:ext cx="2670966" cy="1239980"/>
          </a:xfrm>
          <a:prstGeom prst="rect">
            <a:avLst/>
          </a:prstGeom>
        </p:spPr>
      </p:pic>
      <p:pic>
        <p:nvPicPr>
          <p:cNvPr id="9" name="Bilde 8">
            <a:extLst>
              <a:ext uri="{FF2B5EF4-FFF2-40B4-BE49-F238E27FC236}">
                <a16:creationId xmlns:a16="http://schemas.microsoft.com/office/drawing/2014/main" id="{459F56DC-08EF-4010-9406-0985CA44D310}"/>
              </a:ext>
            </a:extLst>
          </p:cNvPr>
          <p:cNvPicPr>
            <a:picLocks noChangeAspect="1"/>
          </p:cNvPicPr>
          <p:nvPr/>
        </p:nvPicPr>
        <p:blipFill>
          <a:blip r:embed="rId6"/>
          <a:stretch>
            <a:fillRect/>
          </a:stretch>
        </p:blipFill>
        <p:spPr>
          <a:xfrm>
            <a:off x="8258142" y="3782781"/>
            <a:ext cx="2373383" cy="2251848"/>
          </a:xfrm>
          <a:prstGeom prst="rect">
            <a:avLst/>
          </a:prstGeom>
        </p:spPr>
      </p:pic>
      <p:sp>
        <p:nvSpPr>
          <p:cNvPr id="11" name="Ellipse 10">
            <a:extLst>
              <a:ext uri="{FF2B5EF4-FFF2-40B4-BE49-F238E27FC236}">
                <a16:creationId xmlns:a16="http://schemas.microsoft.com/office/drawing/2014/main" id="{8194AB5D-3328-46F7-AB95-5940A7AF94C0}"/>
              </a:ext>
            </a:extLst>
          </p:cNvPr>
          <p:cNvSpPr/>
          <p:nvPr/>
        </p:nvSpPr>
        <p:spPr>
          <a:xfrm>
            <a:off x="1974727" y="493300"/>
            <a:ext cx="8111837" cy="3026251"/>
          </a:xfrm>
          <a:prstGeom prst="ellipse">
            <a:avLst/>
          </a:prstGeom>
          <a:solidFill>
            <a:schemeClr val="accent3">
              <a:alpha val="3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ECC6AE9B-7984-4ACC-B003-8397B1867B53}"/>
              </a:ext>
            </a:extLst>
          </p:cNvPr>
          <p:cNvSpPr/>
          <p:nvPr/>
        </p:nvSpPr>
        <p:spPr>
          <a:xfrm>
            <a:off x="1009329" y="3590741"/>
            <a:ext cx="3214254" cy="2778308"/>
          </a:xfrm>
          <a:prstGeom prst="ellipse">
            <a:avLst/>
          </a:prstGeom>
          <a:solidFill>
            <a:schemeClr val="accent4">
              <a:lumMod val="20000"/>
              <a:lumOff val="80000"/>
              <a:alpha val="3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23779CD4-7C93-4640-ACB9-678BF1E238D3}"/>
              </a:ext>
            </a:extLst>
          </p:cNvPr>
          <p:cNvSpPr/>
          <p:nvPr/>
        </p:nvSpPr>
        <p:spPr>
          <a:xfrm>
            <a:off x="4431423" y="3590741"/>
            <a:ext cx="3214254" cy="2778308"/>
          </a:xfrm>
          <a:prstGeom prst="ellipse">
            <a:avLst/>
          </a:prstGeom>
          <a:solidFill>
            <a:schemeClr val="accent4">
              <a:lumMod val="20000"/>
              <a:lumOff val="80000"/>
              <a:alpha val="3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14" name="Ellipse 13">
            <a:extLst>
              <a:ext uri="{FF2B5EF4-FFF2-40B4-BE49-F238E27FC236}">
                <a16:creationId xmlns:a16="http://schemas.microsoft.com/office/drawing/2014/main" id="{B19F8665-5844-4473-B5A7-CB44D645B0CD}"/>
              </a:ext>
            </a:extLst>
          </p:cNvPr>
          <p:cNvSpPr/>
          <p:nvPr/>
        </p:nvSpPr>
        <p:spPr>
          <a:xfrm>
            <a:off x="7837707" y="3519551"/>
            <a:ext cx="3214254" cy="2778308"/>
          </a:xfrm>
          <a:prstGeom prst="ellipse">
            <a:avLst/>
          </a:prstGeom>
          <a:solidFill>
            <a:schemeClr val="accent4">
              <a:lumMod val="20000"/>
              <a:lumOff val="80000"/>
              <a:alpha val="3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15" name="Rektangel: avrundede hjørner 14">
            <a:extLst>
              <a:ext uri="{FF2B5EF4-FFF2-40B4-BE49-F238E27FC236}">
                <a16:creationId xmlns:a16="http://schemas.microsoft.com/office/drawing/2014/main" id="{D970C4F1-7784-4BB6-9385-9C66771E5EC6}"/>
              </a:ext>
            </a:extLst>
          </p:cNvPr>
          <p:cNvSpPr/>
          <p:nvPr/>
        </p:nvSpPr>
        <p:spPr>
          <a:xfrm>
            <a:off x="1808019" y="6034629"/>
            <a:ext cx="1690254" cy="4839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VURDERE</a:t>
            </a:r>
          </a:p>
        </p:txBody>
      </p:sp>
      <p:sp>
        <p:nvSpPr>
          <p:cNvPr id="16" name="Rektangel: avrundede hjørner 15">
            <a:extLst>
              <a:ext uri="{FF2B5EF4-FFF2-40B4-BE49-F238E27FC236}">
                <a16:creationId xmlns:a16="http://schemas.microsoft.com/office/drawing/2014/main" id="{2B9224FC-DAB7-45B4-BB93-A885C3CBD0F2}"/>
              </a:ext>
            </a:extLst>
          </p:cNvPr>
          <p:cNvSpPr/>
          <p:nvPr/>
        </p:nvSpPr>
        <p:spPr>
          <a:xfrm>
            <a:off x="5113809" y="6027280"/>
            <a:ext cx="1690254" cy="4839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FORSTÅ</a:t>
            </a:r>
          </a:p>
        </p:txBody>
      </p:sp>
      <p:sp>
        <p:nvSpPr>
          <p:cNvPr id="17" name="Rektangel: avrundede hjørner 16">
            <a:extLst>
              <a:ext uri="{FF2B5EF4-FFF2-40B4-BE49-F238E27FC236}">
                <a16:creationId xmlns:a16="http://schemas.microsoft.com/office/drawing/2014/main" id="{568A8859-4565-41CF-BE66-72F5059EA217}"/>
              </a:ext>
            </a:extLst>
          </p:cNvPr>
          <p:cNvSpPr/>
          <p:nvPr/>
        </p:nvSpPr>
        <p:spPr>
          <a:xfrm>
            <a:off x="8599706" y="6083746"/>
            <a:ext cx="1690254" cy="4839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HANDLE</a:t>
            </a:r>
          </a:p>
        </p:txBody>
      </p:sp>
      <p:pic>
        <p:nvPicPr>
          <p:cNvPr id="4" name="Bilde 3">
            <a:extLst>
              <a:ext uri="{FF2B5EF4-FFF2-40B4-BE49-F238E27FC236}">
                <a16:creationId xmlns:a16="http://schemas.microsoft.com/office/drawing/2014/main" id="{9B927635-2DBD-667F-C043-9C50026892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295" y="219827"/>
            <a:ext cx="3112748" cy="317501"/>
          </a:xfrm>
          <a:prstGeom prst="rect">
            <a:avLst/>
          </a:prstGeom>
        </p:spPr>
      </p:pic>
    </p:spTree>
    <p:extLst>
      <p:ext uri="{BB962C8B-B14F-4D97-AF65-F5344CB8AC3E}">
        <p14:creationId xmlns:p14="http://schemas.microsoft.com/office/powerpoint/2010/main" val="197446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B04E55D4-B87B-4167-BE8F-332A3FB8E5F4}"/>
              </a:ext>
            </a:extLst>
          </p:cNvPr>
          <p:cNvSpPr txBox="1"/>
          <p:nvPr/>
        </p:nvSpPr>
        <p:spPr>
          <a:xfrm>
            <a:off x="518963" y="5599851"/>
            <a:ext cx="7767787" cy="1207703"/>
          </a:xfrm>
          <a:prstGeom prst="rect">
            <a:avLst/>
          </a:prstGeom>
          <a:noFill/>
        </p:spPr>
        <p:txBody>
          <a:bodyPr wrap="square" rtlCol="0">
            <a:spAutoFit/>
          </a:bodyPr>
          <a:lstStyle/>
          <a:p>
            <a:pPr algn="ctr">
              <a:lnSpc>
                <a:spcPct val="150000"/>
              </a:lnSpc>
            </a:pPr>
            <a:r>
              <a:rPr lang="nb-NO" sz="5400" dirty="0">
                <a:latin typeface="Biome" panose="020B0503030204020804" pitchFamily="34" charset="0"/>
                <a:cs typeface="Biome" panose="020B0503030204020804" pitchFamily="34" charset="0"/>
              </a:rPr>
              <a:t>REGELVERK</a:t>
            </a:r>
          </a:p>
        </p:txBody>
      </p:sp>
      <p:pic>
        <p:nvPicPr>
          <p:cNvPr id="2050" name="Picture 2">
            <a:extLst>
              <a:ext uri="{FF2B5EF4-FFF2-40B4-BE49-F238E27FC236}">
                <a16:creationId xmlns:a16="http://schemas.microsoft.com/office/drawing/2014/main" id="{4B3E6971-CA92-4BD7-8B18-0616C1607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795" y="259850"/>
            <a:ext cx="6515248" cy="5739370"/>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avrundede hjørner 6">
            <a:extLst>
              <a:ext uri="{FF2B5EF4-FFF2-40B4-BE49-F238E27FC236}">
                <a16:creationId xmlns:a16="http://schemas.microsoft.com/office/drawing/2014/main" id="{A879AA91-BF20-440C-BCAF-09DDFCF3A300}"/>
              </a:ext>
            </a:extLst>
          </p:cNvPr>
          <p:cNvSpPr/>
          <p:nvPr/>
        </p:nvSpPr>
        <p:spPr>
          <a:xfrm>
            <a:off x="5070094" y="384674"/>
            <a:ext cx="4358719" cy="884906"/>
          </a:xfrm>
          <a:prstGeom prst="roundRect">
            <a:avLst/>
          </a:prstGeom>
          <a:solidFill>
            <a:srgbClr val="FDF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effectLst/>
                <a:latin typeface="Calibri" panose="020F0502020204030204" pitchFamily="34" charset="0"/>
                <a:ea typeface="Calibri" panose="020F0502020204030204" pitchFamily="34" charset="0"/>
              </a:rPr>
              <a:t>«</a:t>
            </a:r>
            <a:r>
              <a:rPr lang="nb-NO" sz="1400" dirty="0">
                <a:solidFill>
                  <a:schemeClr val="tx1"/>
                </a:solidFill>
                <a:latin typeface="Calibri" panose="020F0502020204030204" pitchFamily="34" charset="0"/>
                <a:ea typeface="Calibri" panose="020F0502020204030204" pitchFamily="34" charset="0"/>
              </a:rPr>
              <a:t>Husk ak</a:t>
            </a:r>
            <a:r>
              <a:rPr lang="nb-NO" sz="1400" dirty="0">
                <a:solidFill>
                  <a:schemeClr val="tx1"/>
                </a:solidFill>
                <a:effectLst/>
                <a:latin typeface="Calibri" panose="020F0502020204030204" pitchFamily="34" charset="0"/>
                <a:ea typeface="Calibri" panose="020F0502020204030204" pitchFamily="34" charset="0"/>
              </a:rPr>
              <a:t>tivitetsplikt</a:t>
            </a:r>
            <a:r>
              <a:rPr lang="nb-NO" sz="1400" dirty="0">
                <a:solidFill>
                  <a:schemeClr val="tx1"/>
                </a:solidFill>
                <a:latin typeface="Calibri" panose="020F0502020204030204" pitchFamily="34" charset="0"/>
                <a:ea typeface="Calibri" panose="020F0502020204030204" pitchFamily="34" charset="0"/>
              </a:rPr>
              <a:t> så snart et </a:t>
            </a:r>
          </a:p>
          <a:p>
            <a:pPr algn="ctr"/>
            <a:r>
              <a:rPr lang="nb-NO" sz="1400" dirty="0">
                <a:solidFill>
                  <a:schemeClr val="tx1"/>
                </a:solidFill>
                <a:latin typeface="Calibri" panose="020F0502020204030204" pitchFamily="34" charset="0"/>
                <a:ea typeface="Calibri" panose="020F0502020204030204" pitchFamily="34" charset="0"/>
              </a:rPr>
              <a:t>barn/ungdom har en opplevelse av å</a:t>
            </a:r>
            <a:r>
              <a:rPr lang="nb-NO" sz="1400" dirty="0">
                <a:solidFill>
                  <a:schemeClr val="tx1"/>
                </a:solidFill>
                <a:effectLst/>
                <a:latin typeface="Calibri" panose="020F0502020204030204" pitchFamily="34" charset="0"/>
                <a:ea typeface="Calibri" panose="020F0502020204030204" pitchFamily="34" charset="0"/>
              </a:rPr>
              <a:t> ikke ha det trygt og godt.  Ikke bare ved mobbing og krenkelser.»</a:t>
            </a:r>
          </a:p>
        </p:txBody>
      </p:sp>
      <p:sp>
        <p:nvSpPr>
          <p:cNvPr id="8" name="Rektangel: avrundede hjørner 7">
            <a:extLst>
              <a:ext uri="{FF2B5EF4-FFF2-40B4-BE49-F238E27FC236}">
                <a16:creationId xmlns:a16="http://schemas.microsoft.com/office/drawing/2014/main" id="{03A9FEEC-22B2-4DCD-A91A-8A85D5150000}"/>
              </a:ext>
            </a:extLst>
          </p:cNvPr>
          <p:cNvSpPr/>
          <p:nvPr/>
        </p:nvSpPr>
        <p:spPr>
          <a:xfrm>
            <a:off x="7250865" y="4228405"/>
            <a:ext cx="4361543" cy="886401"/>
          </a:xfrm>
          <a:prstGeom prst="roundRect">
            <a:avLst/>
          </a:prstGeom>
          <a:solidFill>
            <a:srgbClr val="B8D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«Holde et sterkt fokus på å bygge gode og trygge fellesskap med utgangspunkt i fellesskapskvalitetene»</a:t>
            </a:r>
          </a:p>
        </p:txBody>
      </p:sp>
      <p:sp>
        <p:nvSpPr>
          <p:cNvPr id="9" name="Rektangel: avrundede hjørner 8">
            <a:extLst>
              <a:ext uri="{FF2B5EF4-FFF2-40B4-BE49-F238E27FC236}">
                <a16:creationId xmlns:a16="http://schemas.microsoft.com/office/drawing/2014/main" id="{632F3B2D-ADC3-46F0-8C54-1507A23E8F5A}"/>
              </a:ext>
            </a:extLst>
          </p:cNvPr>
          <p:cNvSpPr/>
          <p:nvPr/>
        </p:nvSpPr>
        <p:spPr>
          <a:xfrm>
            <a:off x="6096000" y="2249059"/>
            <a:ext cx="4361543" cy="886401"/>
          </a:xfrm>
          <a:prstGeom prst="roundRect">
            <a:avLst/>
          </a:prstGeom>
          <a:solidFill>
            <a:srgbClr val="E3F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latin typeface="Calibri" panose="020F0502020204030204" pitchFamily="34" charset="0"/>
                <a:ea typeface="Calibri" panose="020F0502020204030204" pitchFamily="34" charset="0"/>
              </a:rPr>
              <a:t>«Forebygging handler ikke bare om mobbing og krenkelser, men utenforskap og alle former for utrygghet»</a:t>
            </a:r>
            <a:endParaRPr lang="nb-NO" sz="1400" dirty="0">
              <a:solidFill>
                <a:schemeClr val="tx1"/>
              </a:solidFill>
              <a:effectLst/>
              <a:latin typeface="Calibri" panose="020F0502020204030204" pitchFamily="34" charset="0"/>
              <a:ea typeface="Calibri" panose="020F0502020204030204" pitchFamily="34" charset="0"/>
            </a:endParaRPr>
          </a:p>
        </p:txBody>
      </p:sp>
      <p:grpSp>
        <p:nvGrpSpPr>
          <p:cNvPr id="15" name="Gruppe 14">
            <a:extLst>
              <a:ext uri="{FF2B5EF4-FFF2-40B4-BE49-F238E27FC236}">
                <a16:creationId xmlns:a16="http://schemas.microsoft.com/office/drawing/2014/main" id="{D7D9816C-02CA-41A8-B562-FA5EA3BA888F}"/>
              </a:ext>
            </a:extLst>
          </p:cNvPr>
          <p:cNvGrpSpPr/>
          <p:nvPr/>
        </p:nvGrpSpPr>
        <p:grpSpPr>
          <a:xfrm>
            <a:off x="9571487" y="799487"/>
            <a:ext cx="373512" cy="356627"/>
            <a:chOff x="9563580" y="576100"/>
            <a:chExt cx="389238" cy="376220"/>
          </a:xfrm>
        </p:grpSpPr>
        <p:sp>
          <p:nvSpPr>
            <p:cNvPr id="11" name="Ellipse 10">
              <a:extLst>
                <a:ext uri="{FF2B5EF4-FFF2-40B4-BE49-F238E27FC236}">
                  <a16:creationId xmlns:a16="http://schemas.microsoft.com/office/drawing/2014/main" id="{FBFD8D95-0E4A-455C-9878-1D45A9D8DBDE}"/>
                </a:ext>
              </a:extLst>
            </p:cNvPr>
            <p:cNvSpPr/>
            <p:nvPr/>
          </p:nvSpPr>
          <p:spPr>
            <a:xfrm>
              <a:off x="9563580" y="576100"/>
              <a:ext cx="389238" cy="3762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a:extLst>
                <a:ext uri="{FF2B5EF4-FFF2-40B4-BE49-F238E27FC236}">
                  <a16:creationId xmlns:a16="http://schemas.microsoft.com/office/drawing/2014/main" id="{93B2D9FC-FC1C-425D-9743-6CDB2E0BD92B}"/>
                </a:ext>
              </a:extLst>
            </p:cNvPr>
            <p:cNvPicPr>
              <a:picLocks noChangeAspect="1"/>
            </p:cNvPicPr>
            <p:nvPr/>
          </p:nvPicPr>
          <p:blipFill rotWithShape="1">
            <a:blip r:embed="rId4">
              <a:extLst>
                <a:ext uri="{28A0092B-C50C-407E-A947-70E740481C1C}">
                  <a14:useLocalDpi xmlns:a14="http://schemas.microsoft.com/office/drawing/2010/main" val="0"/>
                </a:ext>
              </a:extLst>
            </a:blip>
            <a:srcRect l="-1061" t="23673" r="89804" b="16944"/>
            <a:stretch/>
          </p:blipFill>
          <p:spPr>
            <a:xfrm>
              <a:off x="9610239" y="605259"/>
              <a:ext cx="285750" cy="285750"/>
            </a:xfrm>
            <a:prstGeom prst="rect">
              <a:avLst/>
            </a:prstGeom>
          </p:spPr>
        </p:pic>
      </p:grpSp>
      <p:sp>
        <p:nvSpPr>
          <p:cNvPr id="16" name="Rektangel: avrundede hjørner 15">
            <a:extLst>
              <a:ext uri="{FF2B5EF4-FFF2-40B4-BE49-F238E27FC236}">
                <a16:creationId xmlns:a16="http://schemas.microsoft.com/office/drawing/2014/main" id="{204638FE-6C52-454A-AC79-0C1E27C88E8A}"/>
              </a:ext>
            </a:extLst>
          </p:cNvPr>
          <p:cNvSpPr/>
          <p:nvPr/>
        </p:nvSpPr>
        <p:spPr>
          <a:xfrm>
            <a:off x="9306072" y="6250351"/>
            <a:ext cx="2625577" cy="387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100" b="1" dirty="0">
                <a:solidFill>
                  <a:schemeClr val="tx1"/>
                </a:solidFill>
              </a:rPr>
              <a:t>Viktige presiseringer med utgangspunkt i </a:t>
            </a:r>
            <a:r>
              <a:rPr lang="nb-NO" sz="1100" b="1" dirty="0" err="1">
                <a:solidFill>
                  <a:schemeClr val="tx1"/>
                </a:solidFill>
              </a:rPr>
              <a:t>omniperspektivet</a:t>
            </a:r>
            <a:r>
              <a:rPr lang="nb-NO" sz="1100" dirty="0">
                <a:solidFill>
                  <a:schemeClr val="tx1"/>
                </a:solidFill>
              </a:rPr>
              <a:t>.</a:t>
            </a:r>
          </a:p>
        </p:txBody>
      </p:sp>
      <p:grpSp>
        <p:nvGrpSpPr>
          <p:cNvPr id="23" name="Gruppe 22">
            <a:extLst>
              <a:ext uri="{FF2B5EF4-FFF2-40B4-BE49-F238E27FC236}">
                <a16:creationId xmlns:a16="http://schemas.microsoft.com/office/drawing/2014/main" id="{9340ED99-B9C5-46B9-852E-2602669F0507}"/>
              </a:ext>
            </a:extLst>
          </p:cNvPr>
          <p:cNvGrpSpPr/>
          <p:nvPr/>
        </p:nvGrpSpPr>
        <p:grpSpPr>
          <a:xfrm>
            <a:off x="8853813" y="6231301"/>
            <a:ext cx="417400" cy="425550"/>
            <a:chOff x="9563580" y="576100"/>
            <a:chExt cx="389238" cy="376220"/>
          </a:xfrm>
        </p:grpSpPr>
        <p:sp>
          <p:nvSpPr>
            <p:cNvPr id="24" name="Ellipse 23">
              <a:extLst>
                <a:ext uri="{FF2B5EF4-FFF2-40B4-BE49-F238E27FC236}">
                  <a16:creationId xmlns:a16="http://schemas.microsoft.com/office/drawing/2014/main" id="{68C80E91-C5E0-4D2C-BE36-D74DDB21F010}"/>
                </a:ext>
              </a:extLst>
            </p:cNvPr>
            <p:cNvSpPr/>
            <p:nvPr/>
          </p:nvSpPr>
          <p:spPr>
            <a:xfrm>
              <a:off x="9563580" y="576100"/>
              <a:ext cx="389238" cy="3762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5" name="Bilde 24">
              <a:extLst>
                <a:ext uri="{FF2B5EF4-FFF2-40B4-BE49-F238E27FC236}">
                  <a16:creationId xmlns:a16="http://schemas.microsoft.com/office/drawing/2014/main" id="{920867B1-CDEE-4CAE-AA8A-30FEFFAC60FE}"/>
                </a:ext>
              </a:extLst>
            </p:cNvPr>
            <p:cNvPicPr>
              <a:picLocks noChangeAspect="1"/>
            </p:cNvPicPr>
            <p:nvPr/>
          </p:nvPicPr>
          <p:blipFill rotWithShape="1">
            <a:blip r:embed="rId4">
              <a:extLst>
                <a:ext uri="{28A0092B-C50C-407E-A947-70E740481C1C}">
                  <a14:useLocalDpi xmlns:a14="http://schemas.microsoft.com/office/drawing/2010/main" val="0"/>
                </a:ext>
              </a:extLst>
            </a:blip>
            <a:srcRect l="-1061" t="23673" r="89804" b="16944"/>
            <a:stretch/>
          </p:blipFill>
          <p:spPr>
            <a:xfrm>
              <a:off x="9610239" y="605259"/>
              <a:ext cx="285750" cy="285750"/>
            </a:xfrm>
            <a:prstGeom prst="rect">
              <a:avLst/>
            </a:prstGeom>
          </p:spPr>
        </p:pic>
      </p:grpSp>
      <p:grpSp>
        <p:nvGrpSpPr>
          <p:cNvPr id="27" name="Gruppe 26">
            <a:extLst>
              <a:ext uri="{FF2B5EF4-FFF2-40B4-BE49-F238E27FC236}">
                <a16:creationId xmlns:a16="http://schemas.microsoft.com/office/drawing/2014/main" id="{C35ED8C5-205F-4303-A87C-068BD025BAED}"/>
              </a:ext>
            </a:extLst>
          </p:cNvPr>
          <p:cNvGrpSpPr/>
          <p:nvPr/>
        </p:nvGrpSpPr>
        <p:grpSpPr>
          <a:xfrm>
            <a:off x="10320947" y="2374861"/>
            <a:ext cx="373512" cy="356627"/>
            <a:chOff x="9563580" y="576100"/>
            <a:chExt cx="389238" cy="376220"/>
          </a:xfrm>
        </p:grpSpPr>
        <p:sp>
          <p:nvSpPr>
            <p:cNvPr id="28" name="Ellipse 27">
              <a:extLst>
                <a:ext uri="{FF2B5EF4-FFF2-40B4-BE49-F238E27FC236}">
                  <a16:creationId xmlns:a16="http://schemas.microsoft.com/office/drawing/2014/main" id="{4377BB0F-56AB-4E7C-9BFC-49B16B804DFC}"/>
                </a:ext>
              </a:extLst>
            </p:cNvPr>
            <p:cNvSpPr/>
            <p:nvPr/>
          </p:nvSpPr>
          <p:spPr>
            <a:xfrm>
              <a:off x="9563580" y="576100"/>
              <a:ext cx="389238" cy="3762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9" name="Bilde 28">
              <a:extLst>
                <a:ext uri="{FF2B5EF4-FFF2-40B4-BE49-F238E27FC236}">
                  <a16:creationId xmlns:a16="http://schemas.microsoft.com/office/drawing/2014/main" id="{26DD6FD9-7204-4D38-95D9-ECB1E9B78401}"/>
                </a:ext>
              </a:extLst>
            </p:cNvPr>
            <p:cNvPicPr>
              <a:picLocks noChangeAspect="1"/>
            </p:cNvPicPr>
            <p:nvPr/>
          </p:nvPicPr>
          <p:blipFill rotWithShape="1">
            <a:blip r:embed="rId4">
              <a:extLst>
                <a:ext uri="{28A0092B-C50C-407E-A947-70E740481C1C}">
                  <a14:useLocalDpi xmlns:a14="http://schemas.microsoft.com/office/drawing/2010/main" val="0"/>
                </a:ext>
              </a:extLst>
            </a:blip>
            <a:srcRect l="-1061" t="23673" r="89804" b="16944"/>
            <a:stretch/>
          </p:blipFill>
          <p:spPr>
            <a:xfrm>
              <a:off x="9610239" y="605259"/>
              <a:ext cx="285750" cy="285750"/>
            </a:xfrm>
            <a:prstGeom prst="rect">
              <a:avLst/>
            </a:prstGeom>
          </p:spPr>
        </p:pic>
      </p:grpSp>
      <p:grpSp>
        <p:nvGrpSpPr>
          <p:cNvPr id="30" name="Gruppe 29">
            <a:extLst>
              <a:ext uri="{FF2B5EF4-FFF2-40B4-BE49-F238E27FC236}">
                <a16:creationId xmlns:a16="http://schemas.microsoft.com/office/drawing/2014/main" id="{E3C8A480-C124-4E67-9D3E-84A1536598A0}"/>
              </a:ext>
            </a:extLst>
          </p:cNvPr>
          <p:cNvGrpSpPr/>
          <p:nvPr/>
        </p:nvGrpSpPr>
        <p:grpSpPr>
          <a:xfrm>
            <a:off x="11590021" y="4382276"/>
            <a:ext cx="373512" cy="356627"/>
            <a:chOff x="9563580" y="576100"/>
            <a:chExt cx="389238" cy="376220"/>
          </a:xfrm>
        </p:grpSpPr>
        <p:sp>
          <p:nvSpPr>
            <p:cNvPr id="31" name="Ellipse 30">
              <a:extLst>
                <a:ext uri="{FF2B5EF4-FFF2-40B4-BE49-F238E27FC236}">
                  <a16:creationId xmlns:a16="http://schemas.microsoft.com/office/drawing/2014/main" id="{72316F25-4B36-44CB-8F91-333F61F794DF}"/>
                </a:ext>
              </a:extLst>
            </p:cNvPr>
            <p:cNvSpPr/>
            <p:nvPr/>
          </p:nvSpPr>
          <p:spPr>
            <a:xfrm>
              <a:off x="9563580" y="576100"/>
              <a:ext cx="389238" cy="3762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2" name="Bilde 31">
              <a:extLst>
                <a:ext uri="{FF2B5EF4-FFF2-40B4-BE49-F238E27FC236}">
                  <a16:creationId xmlns:a16="http://schemas.microsoft.com/office/drawing/2014/main" id="{FB13CD66-4716-49C2-B178-B9D759663010}"/>
                </a:ext>
              </a:extLst>
            </p:cNvPr>
            <p:cNvPicPr>
              <a:picLocks noChangeAspect="1"/>
            </p:cNvPicPr>
            <p:nvPr/>
          </p:nvPicPr>
          <p:blipFill rotWithShape="1">
            <a:blip r:embed="rId4">
              <a:extLst>
                <a:ext uri="{28A0092B-C50C-407E-A947-70E740481C1C}">
                  <a14:useLocalDpi xmlns:a14="http://schemas.microsoft.com/office/drawing/2010/main" val="0"/>
                </a:ext>
              </a:extLst>
            </a:blip>
            <a:srcRect l="-1061" t="23673" r="89804" b="16944"/>
            <a:stretch/>
          </p:blipFill>
          <p:spPr>
            <a:xfrm>
              <a:off x="9610239" y="605259"/>
              <a:ext cx="285750" cy="285750"/>
            </a:xfrm>
            <a:prstGeom prst="rect">
              <a:avLst/>
            </a:prstGeom>
          </p:spPr>
        </p:pic>
      </p:grpSp>
      <p:sp>
        <p:nvSpPr>
          <p:cNvPr id="2" name="Pil: venstre 1">
            <a:extLst>
              <a:ext uri="{FF2B5EF4-FFF2-40B4-BE49-F238E27FC236}">
                <a16:creationId xmlns:a16="http://schemas.microsoft.com/office/drawing/2014/main" id="{B8C30B16-713A-49C5-98FB-38F88C009E95}"/>
              </a:ext>
            </a:extLst>
          </p:cNvPr>
          <p:cNvSpPr/>
          <p:nvPr/>
        </p:nvSpPr>
        <p:spPr>
          <a:xfrm>
            <a:off x="5591598" y="1303224"/>
            <a:ext cx="3972564" cy="793239"/>
          </a:xfrm>
          <a:prstGeom prst="leftArrow">
            <a:avLst/>
          </a:prstGeom>
          <a:solidFill>
            <a:srgbClr val="FDFBB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tx1"/>
                </a:solidFill>
              </a:rPr>
              <a:t>Tiltak vi setter inn når uønsket skjer.</a:t>
            </a:r>
          </a:p>
          <a:p>
            <a:pPr algn="ctr"/>
            <a:r>
              <a:rPr lang="nb-NO" sz="1200" dirty="0">
                <a:solidFill>
                  <a:schemeClr val="tx1"/>
                </a:solidFill>
              </a:rPr>
              <a:t>Stanse, rette opp, reparere og gjenopprette.</a:t>
            </a:r>
          </a:p>
        </p:txBody>
      </p:sp>
      <p:sp>
        <p:nvSpPr>
          <p:cNvPr id="22" name="Pil: venstre 21">
            <a:extLst>
              <a:ext uri="{FF2B5EF4-FFF2-40B4-BE49-F238E27FC236}">
                <a16:creationId xmlns:a16="http://schemas.microsoft.com/office/drawing/2014/main" id="{55637DEF-698E-408E-A13A-D48EB5D45068}"/>
              </a:ext>
            </a:extLst>
          </p:cNvPr>
          <p:cNvSpPr/>
          <p:nvPr/>
        </p:nvSpPr>
        <p:spPr>
          <a:xfrm>
            <a:off x="6114864" y="3075280"/>
            <a:ext cx="5159437" cy="932599"/>
          </a:xfrm>
          <a:prstGeom prst="leftArrow">
            <a:avLst/>
          </a:prstGeom>
          <a:solidFill>
            <a:srgbClr val="E3FAB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tx1"/>
                </a:solidFill>
              </a:rPr>
              <a:t>Tiltak rettet mot risikofaktorer/ der vi trenger å forebygge.</a:t>
            </a:r>
          </a:p>
          <a:p>
            <a:pPr algn="ctr"/>
            <a:r>
              <a:rPr lang="nb-NO" sz="1200" dirty="0">
                <a:solidFill>
                  <a:schemeClr val="tx1"/>
                </a:solidFill>
              </a:rPr>
              <a:t>Redusere risikoen for at uønsket hendelse, situasjon, atferd skal oppstå.</a:t>
            </a:r>
            <a:endParaRPr lang="nb-NO" dirty="0"/>
          </a:p>
        </p:txBody>
      </p:sp>
      <p:sp>
        <p:nvSpPr>
          <p:cNvPr id="33" name="Pil: venstre 32">
            <a:extLst>
              <a:ext uri="{FF2B5EF4-FFF2-40B4-BE49-F238E27FC236}">
                <a16:creationId xmlns:a16="http://schemas.microsoft.com/office/drawing/2014/main" id="{E52208AD-C13B-486F-A31C-0344F9042074}"/>
              </a:ext>
            </a:extLst>
          </p:cNvPr>
          <p:cNvSpPr/>
          <p:nvPr/>
        </p:nvSpPr>
        <p:spPr>
          <a:xfrm>
            <a:off x="7045689" y="5048570"/>
            <a:ext cx="4771894" cy="886401"/>
          </a:xfrm>
          <a:prstGeom prst="leftArrow">
            <a:avLst/>
          </a:prstGeom>
          <a:solidFill>
            <a:srgbClr val="B8DB7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tx1"/>
                </a:solidFill>
              </a:rPr>
              <a:t>Tiltak rettet mot alle, som vi gjør for å få det slik vi ønsker.</a:t>
            </a:r>
          </a:p>
        </p:txBody>
      </p:sp>
      <p:sp>
        <p:nvSpPr>
          <p:cNvPr id="4" name="Plassholder for innhold 3">
            <a:extLst>
              <a:ext uri="{FF2B5EF4-FFF2-40B4-BE49-F238E27FC236}">
                <a16:creationId xmlns:a16="http://schemas.microsoft.com/office/drawing/2014/main" id="{C03F4380-CEA5-E16B-966F-294D702107E2}"/>
              </a:ext>
            </a:extLst>
          </p:cNvPr>
          <p:cNvSpPr txBox="1">
            <a:spLocks/>
          </p:cNvSpPr>
          <p:nvPr/>
        </p:nvSpPr>
        <p:spPr>
          <a:xfrm>
            <a:off x="243682" y="1491476"/>
            <a:ext cx="2989712" cy="2516403"/>
          </a:xfrm>
          <a:prstGeom prst="rect">
            <a:avLst/>
          </a:prstGeom>
          <a:solidFill>
            <a:schemeClr val="tx2">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600" b="1" dirty="0"/>
              <a:t>Helhetlig</a:t>
            </a:r>
          </a:p>
          <a:p>
            <a:pPr marL="0" indent="0" algn="ctr">
              <a:buNone/>
            </a:pPr>
            <a:r>
              <a:rPr lang="nb-NO" sz="3600" b="1" dirty="0"/>
              <a:t>Langsiktig</a:t>
            </a:r>
          </a:p>
          <a:p>
            <a:pPr marL="0" indent="0" algn="ctr">
              <a:buNone/>
            </a:pPr>
            <a:r>
              <a:rPr lang="nb-NO" sz="3600" b="1" dirty="0"/>
              <a:t>Systematisk</a:t>
            </a:r>
          </a:p>
          <a:p>
            <a:pPr marL="0" indent="0" algn="ctr">
              <a:buNone/>
            </a:pPr>
            <a:r>
              <a:rPr lang="nb-NO" sz="3600" b="1" dirty="0"/>
              <a:t>Kontinuerlig</a:t>
            </a:r>
          </a:p>
        </p:txBody>
      </p:sp>
      <p:pic>
        <p:nvPicPr>
          <p:cNvPr id="6" name="Bilde 5">
            <a:extLst>
              <a:ext uri="{FF2B5EF4-FFF2-40B4-BE49-F238E27FC236}">
                <a16:creationId xmlns:a16="http://schemas.microsoft.com/office/drawing/2014/main" id="{35C18852-6B2C-AF22-7E5C-E3405744A7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295" y="219827"/>
            <a:ext cx="3112748" cy="317501"/>
          </a:xfrm>
          <a:prstGeom prst="rect">
            <a:avLst/>
          </a:prstGeom>
        </p:spPr>
      </p:pic>
    </p:spTree>
    <p:extLst>
      <p:ext uri="{BB962C8B-B14F-4D97-AF65-F5344CB8AC3E}">
        <p14:creationId xmlns:p14="http://schemas.microsoft.com/office/powerpoint/2010/main" val="260413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 grpId="0" animBg="1"/>
      <p:bldP spid="22" grpId="0" animBg="1"/>
      <p:bldP spid="3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6047862D-7D17-D47F-9F7C-3CBDF01D9618}"/>
              </a:ext>
            </a:extLst>
          </p:cNvPr>
          <p:cNvSpPr>
            <a:spLocks noGrp="1"/>
          </p:cNvSpPr>
          <p:nvPr>
            <p:ph type="title"/>
          </p:nvPr>
        </p:nvSpPr>
        <p:spPr>
          <a:xfrm>
            <a:off x="838200" y="198437"/>
            <a:ext cx="4532586" cy="1031273"/>
          </a:xfrm>
        </p:spPr>
        <p:txBody>
          <a:bodyPr>
            <a:normAutofit fontScale="90000"/>
          </a:bodyPr>
          <a:lstStyle/>
          <a:p>
            <a:r>
              <a:rPr lang="nb-NO" sz="4800" b="1" dirty="0"/>
              <a:t>Grunnlagsspørsmål:</a:t>
            </a:r>
          </a:p>
        </p:txBody>
      </p:sp>
      <p:sp>
        <p:nvSpPr>
          <p:cNvPr id="5" name="Plassholder for innhold 4">
            <a:extLst>
              <a:ext uri="{FF2B5EF4-FFF2-40B4-BE49-F238E27FC236}">
                <a16:creationId xmlns:a16="http://schemas.microsoft.com/office/drawing/2014/main" id="{D6EB1214-356F-B18E-894D-5A091DA0AA6B}"/>
              </a:ext>
            </a:extLst>
          </p:cNvPr>
          <p:cNvSpPr>
            <a:spLocks noGrp="1"/>
          </p:cNvSpPr>
          <p:nvPr>
            <p:ph sz="half" idx="1"/>
          </p:nvPr>
        </p:nvSpPr>
        <p:spPr>
          <a:xfrm>
            <a:off x="662152" y="1418898"/>
            <a:ext cx="10972800" cy="5200978"/>
          </a:xfrm>
        </p:spPr>
        <p:txBody>
          <a:bodyPr>
            <a:normAutofit/>
          </a:bodyPr>
          <a:lstStyle/>
          <a:p>
            <a:pPr>
              <a:lnSpc>
                <a:spcPct val="107000"/>
              </a:lnSpc>
              <a:spcAft>
                <a:spcPts val="800"/>
              </a:spcAft>
              <a:buFont typeface="Wingdings" panose="05000000000000000000" pitchFamily="2" charset="2"/>
              <a:buChar char="Ø"/>
            </a:pPr>
            <a:r>
              <a:rPr lang="nb-NO" sz="3600" dirty="0">
                <a:effectLst/>
                <a:latin typeface="Calibri" panose="020F0502020204030204" pitchFamily="34" charset="0"/>
                <a:ea typeface="Calibri" panose="020F0502020204030204" pitchFamily="34" charset="0"/>
                <a:cs typeface="Times New Roman" panose="02020603050405020304" pitchFamily="18" charset="0"/>
              </a:rPr>
              <a:t>Hva er det vi skal gjøre når vi skal jobbe kontinuerlig for å fremme helse, læring og trivsel?</a:t>
            </a:r>
          </a:p>
          <a:p>
            <a:pPr>
              <a:lnSpc>
                <a:spcPct val="107000"/>
              </a:lnSpc>
              <a:spcAft>
                <a:spcPts val="800"/>
              </a:spcAft>
              <a:buFont typeface="Wingdings" panose="05000000000000000000" pitchFamily="2" charset="2"/>
              <a:buChar char="Ø"/>
            </a:pPr>
            <a:r>
              <a:rPr lang="nb-NO" sz="3600" dirty="0">
                <a:effectLst/>
                <a:latin typeface="Calibri" panose="020F0502020204030204" pitchFamily="34" charset="0"/>
                <a:ea typeface="Calibri" panose="020F0502020204030204" pitchFamily="34" charset="0"/>
                <a:cs typeface="Times New Roman" panose="02020603050405020304" pitchFamily="18" charset="0"/>
              </a:rPr>
              <a:t>Hva er et trygt og godt lærings- og oppvekstmiljø? </a:t>
            </a:r>
          </a:p>
          <a:p>
            <a:pPr>
              <a:lnSpc>
                <a:spcPct val="107000"/>
              </a:lnSpc>
              <a:spcAft>
                <a:spcPts val="800"/>
              </a:spcAft>
              <a:buFont typeface="Wingdings" panose="05000000000000000000" pitchFamily="2" charset="2"/>
              <a:buChar char="Ø"/>
            </a:pPr>
            <a:r>
              <a:rPr lang="nb-NO" sz="3600" dirty="0">
                <a:effectLst/>
                <a:latin typeface="Calibri" panose="020F0502020204030204" pitchFamily="34" charset="0"/>
                <a:ea typeface="Calibri" panose="020F0502020204030204" pitchFamily="34" charset="0"/>
                <a:cs typeface="Times New Roman" panose="02020603050405020304" pitchFamily="18" charset="0"/>
              </a:rPr>
              <a:t>Hvorfor er kvaliteter i fellesskapet så viktig når vi skal forstå læringsmiljøet og utfordringer i læringsmiljøet? </a:t>
            </a:r>
          </a:p>
          <a:p>
            <a:pPr>
              <a:lnSpc>
                <a:spcPct val="107000"/>
              </a:lnSpc>
              <a:spcAft>
                <a:spcPts val="800"/>
              </a:spcAft>
              <a:buFont typeface="Wingdings" panose="05000000000000000000" pitchFamily="2" charset="2"/>
              <a:buChar char="Ø"/>
            </a:pPr>
            <a:r>
              <a:rPr lang="nb-NO" sz="3600" dirty="0">
                <a:effectLst/>
                <a:latin typeface="Calibri" panose="020F0502020204030204" pitchFamily="34" charset="0"/>
                <a:ea typeface="Calibri" panose="020F0502020204030204" pitchFamily="34" charset="0"/>
                <a:cs typeface="Times New Roman" panose="02020603050405020304" pitchFamily="18" charset="0"/>
              </a:rPr>
              <a:t>Hvorfor virker et trygt og godt fellesskap forebyggende og beskyttende?</a:t>
            </a:r>
          </a:p>
        </p:txBody>
      </p:sp>
    </p:spTree>
    <p:extLst>
      <p:ext uri="{BB962C8B-B14F-4D97-AF65-F5344CB8AC3E}">
        <p14:creationId xmlns:p14="http://schemas.microsoft.com/office/powerpoint/2010/main" val="84389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C3D7D572-8E6D-4752-825F-B0CED8D7ED7A}"/>
              </a:ext>
            </a:extLst>
          </p:cNvPr>
          <p:cNvSpPr/>
          <p:nvPr/>
        </p:nvSpPr>
        <p:spPr>
          <a:xfrm>
            <a:off x="852756" y="1695236"/>
            <a:ext cx="1818526" cy="35928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676400" y="147291"/>
            <a:ext cx="10515600" cy="1124291"/>
          </a:xfrm>
        </p:spPr>
        <p:txBody>
          <a:bodyPr>
            <a:normAutofit fontScale="90000"/>
          </a:bodyPr>
          <a:lstStyle/>
          <a:p>
            <a:r>
              <a:rPr lang="nb-NO" dirty="0"/>
              <a:t>Arbeidet med å skape godt oppvekst-, skole- og barnehagemiljø må kjennetegnes av:</a:t>
            </a:r>
          </a:p>
        </p:txBody>
      </p:sp>
      <p:sp>
        <p:nvSpPr>
          <p:cNvPr id="3" name="Plassholder for innhold 2"/>
          <p:cNvSpPr>
            <a:spLocks noGrp="1"/>
          </p:cNvSpPr>
          <p:nvPr>
            <p:ph idx="1"/>
          </p:nvPr>
        </p:nvSpPr>
        <p:spPr>
          <a:xfrm>
            <a:off x="1176232" y="1900719"/>
            <a:ext cx="10515600" cy="3493217"/>
          </a:xfrm>
        </p:spPr>
        <p:txBody>
          <a:bodyPr/>
          <a:lstStyle/>
          <a:p>
            <a:r>
              <a:rPr lang="nb-NO" dirty="0"/>
              <a:t>Felles verdier og holdninger</a:t>
            </a:r>
          </a:p>
          <a:p>
            <a:r>
              <a:rPr lang="nb-NO" dirty="0"/>
              <a:t>Felles forståelse av oppdraget</a:t>
            </a:r>
          </a:p>
          <a:p>
            <a:r>
              <a:rPr lang="nb-NO" dirty="0"/>
              <a:t>Felles system / dokumentasjon</a:t>
            </a:r>
          </a:p>
          <a:p>
            <a:r>
              <a:rPr lang="nb-NO" dirty="0"/>
              <a:t>Felles kunnskapsgrunnlag</a:t>
            </a:r>
          </a:p>
          <a:p>
            <a:r>
              <a:rPr lang="nb-NO" dirty="0"/>
              <a:t>Felles språk</a:t>
            </a:r>
          </a:p>
          <a:p>
            <a:r>
              <a:rPr lang="nb-NO" dirty="0"/>
              <a:t>Felles ansvar og handlinger</a:t>
            </a:r>
          </a:p>
        </p:txBody>
      </p:sp>
      <p:pic>
        <p:nvPicPr>
          <p:cNvPr id="6" name="Bilde 5"/>
          <p:cNvPicPr>
            <a:picLocks noChangeAspect="1"/>
          </p:cNvPicPr>
          <p:nvPr/>
        </p:nvPicPr>
        <p:blipFill rotWithShape="1">
          <a:blip r:embed="rId3" cstate="print">
            <a:extLst>
              <a:ext uri="{28A0092B-C50C-407E-A947-70E740481C1C}">
                <a14:useLocalDpi xmlns:a14="http://schemas.microsoft.com/office/drawing/2010/main" val="0"/>
              </a:ext>
            </a:extLst>
          </a:blip>
          <a:srcRect l="15559" t="12560" r="25342" b="12802"/>
          <a:stretch/>
        </p:blipFill>
        <p:spPr>
          <a:xfrm>
            <a:off x="7032033" y="1801116"/>
            <a:ext cx="4267200" cy="3592820"/>
          </a:xfrm>
          <a:prstGeom prst="ellipse">
            <a:avLst/>
          </a:prstGeom>
          <a:ln>
            <a:noFill/>
          </a:ln>
          <a:effectLst>
            <a:softEdge rad="112500"/>
          </a:effectLst>
        </p:spPr>
      </p:pic>
      <p:pic>
        <p:nvPicPr>
          <p:cNvPr id="8" name="Bilde 7">
            <a:extLst>
              <a:ext uri="{FF2B5EF4-FFF2-40B4-BE49-F238E27FC236}">
                <a16:creationId xmlns:a16="http://schemas.microsoft.com/office/drawing/2014/main" id="{649F1C44-6093-4A98-A88E-6B89F6691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047" y="195553"/>
            <a:ext cx="1050114" cy="1076029"/>
          </a:xfrm>
          <a:prstGeom prst="rect">
            <a:avLst/>
          </a:prstGeom>
        </p:spPr>
      </p:pic>
      <p:sp>
        <p:nvSpPr>
          <p:cNvPr id="5" name="TekstSylinder 4">
            <a:extLst>
              <a:ext uri="{FF2B5EF4-FFF2-40B4-BE49-F238E27FC236}">
                <a16:creationId xmlns:a16="http://schemas.microsoft.com/office/drawing/2014/main" id="{F35BF0DD-25D3-4020-BCA4-8BEC860E3C67}"/>
              </a:ext>
            </a:extLst>
          </p:cNvPr>
          <p:cNvSpPr txBox="1"/>
          <p:nvPr/>
        </p:nvSpPr>
        <p:spPr>
          <a:xfrm>
            <a:off x="3324718" y="5748391"/>
            <a:ext cx="6600118" cy="830997"/>
          </a:xfrm>
          <a:prstGeom prst="rect">
            <a:avLst/>
          </a:prstGeom>
          <a:noFill/>
        </p:spPr>
        <p:txBody>
          <a:bodyPr wrap="square" rtlCol="0">
            <a:spAutoFit/>
          </a:bodyPr>
          <a:lstStyle/>
          <a:p>
            <a:r>
              <a:rPr lang="nb-NO" sz="4800" b="1" dirty="0"/>
              <a:t>Hvordan få til dette?</a:t>
            </a:r>
          </a:p>
        </p:txBody>
      </p:sp>
    </p:spTree>
    <p:extLst>
      <p:ext uri="{BB962C8B-B14F-4D97-AF65-F5344CB8AC3E}">
        <p14:creationId xmlns:p14="http://schemas.microsoft.com/office/powerpoint/2010/main" val="30840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77563B6-F4E1-B59D-ABCB-0203FC649F84}"/>
              </a:ext>
            </a:extLst>
          </p:cNvPr>
          <p:cNvPicPr>
            <a:picLocks noChangeAspect="1"/>
          </p:cNvPicPr>
          <p:nvPr/>
        </p:nvPicPr>
        <p:blipFill rotWithShape="1">
          <a:blip r:embed="rId3"/>
          <a:srcRect t="11937"/>
          <a:stretch/>
        </p:blipFill>
        <p:spPr>
          <a:xfrm>
            <a:off x="75686" y="820132"/>
            <a:ext cx="8610835" cy="6037868"/>
          </a:xfrm>
          <a:prstGeom prst="rect">
            <a:avLst/>
          </a:prstGeom>
          <a:ln>
            <a:noFill/>
          </a:ln>
          <a:effectLst>
            <a:outerShdw blurRad="292100" dist="139700" dir="2700000" algn="tl" rotWithShape="0">
              <a:srgbClr val="333333">
                <a:alpha val="65000"/>
              </a:srgbClr>
            </a:outerShdw>
          </a:effectLst>
        </p:spPr>
      </p:pic>
      <p:sp>
        <p:nvSpPr>
          <p:cNvPr id="5" name="Rektangel: avrundede hjørner 4">
            <a:extLst>
              <a:ext uri="{FF2B5EF4-FFF2-40B4-BE49-F238E27FC236}">
                <a16:creationId xmlns:a16="http://schemas.microsoft.com/office/drawing/2014/main" id="{61831E29-206A-7767-5370-32F464100129}"/>
              </a:ext>
            </a:extLst>
          </p:cNvPr>
          <p:cNvSpPr/>
          <p:nvPr/>
        </p:nvSpPr>
        <p:spPr>
          <a:xfrm>
            <a:off x="7786201" y="1445420"/>
            <a:ext cx="4066162" cy="50663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600" b="1" u="sng" dirty="0">
                <a:solidFill>
                  <a:schemeClr val="tx1"/>
                </a:solidFill>
              </a:rPr>
              <a:t>Refleksjon</a:t>
            </a:r>
          </a:p>
          <a:p>
            <a:pPr marL="342900" indent="-342900" algn="ctr">
              <a:buAutoNum type="arabicParenR"/>
            </a:pPr>
            <a:endParaRPr lang="nb-NO" sz="2800" b="1" dirty="0">
              <a:solidFill>
                <a:schemeClr val="tx1"/>
              </a:solidFill>
            </a:endParaRPr>
          </a:p>
          <a:p>
            <a:pPr marL="342900" indent="-342900" algn="ctr">
              <a:buAutoNum type="arabicParenR"/>
            </a:pPr>
            <a:r>
              <a:rPr lang="nb-NO" sz="2800" b="1" dirty="0">
                <a:solidFill>
                  <a:schemeClr val="tx1"/>
                </a:solidFill>
              </a:rPr>
              <a:t>Reflekter sammen rundt hva «Pernille» mener med denne uttalelsen?</a:t>
            </a:r>
          </a:p>
          <a:p>
            <a:pPr marL="342900" indent="-342900" algn="ctr">
              <a:buAutoNum type="arabicParenR"/>
            </a:pPr>
            <a:endParaRPr lang="nb-NO" sz="2800" b="1" dirty="0">
              <a:solidFill>
                <a:schemeClr val="tx1"/>
              </a:solidFill>
            </a:endParaRPr>
          </a:p>
          <a:p>
            <a:pPr marL="342900" indent="-342900" algn="ctr">
              <a:buAutoNum type="arabicParenR"/>
            </a:pPr>
            <a:r>
              <a:rPr lang="nb-NO" sz="2800" b="1" dirty="0">
                <a:solidFill>
                  <a:schemeClr val="tx1"/>
                </a:solidFill>
              </a:rPr>
              <a:t>Hva tenker dere menes med «Bra for alle, spesielt bra for «Pernille»?</a:t>
            </a:r>
          </a:p>
        </p:txBody>
      </p:sp>
      <p:pic>
        <p:nvPicPr>
          <p:cNvPr id="2" name="Bilde 1">
            <a:extLst>
              <a:ext uri="{FF2B5EF4-FFF2-40B4-BE49-F238E27FC236}">
                <a16:creationId xmlns:a16="http://schemas.microsoft.com/office/drawing/2014/main" id="{D5D74E3C-35FC-868E-0AE0-622B57A75A9D}"/>
              </a:ext>
            </a:extLst>
          </p:cNvPr>
          <p:cNvPicPr>
            <a:picLocks noChangeAspect="1"/>
          </p:cNvPicPr>
          <p:nvPr/>
        </p:nvPicPr>
        <p:blipFill rotWithShape="1">
          <a:blip r:embed="rId3"/>
          <a:srcRect b="88063"/>
          <a:stretch/>
        </p:blipFill>
        <p:spPr>
          <a:xfrm>
            <a:off x="75686" y="-2369"/>
            <a:ext cx="11590361" cy="1101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54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8EF4D2-B5F2-BD78-965C-26E82D15FA4D}"/>
              </a:ext>
            </a:extLst>
          </p:cNvPr>
          <p:cNvSpPr>
            <a:spLocks noGrp="1"/>
          </p:cNvSpPr>
          <p:nvPr>
            <p:ph type="title"/>
          </p:nvPr>
        </p:nvSpPr>
        <p:spPr>
          <a:xfrm>
            <a:off x="643467" y="643467"/>
            <a:ext cx="5582699" cy="919003"/>
          </a:xfrm>
        </p:spPr>
        <p:txBody>
          <a:bodyPr vert="horz" lIns="91440" tIns="45720" rIns="91440" bIns="45720" rtlCol="0" anchor="t">
            <a:normAutofit fontScale="90000"/>
          </a:bodyPr>
          <a:lstStyle/>
          <a:p>
            <a:r>
              <a:rPr lang="nb-NO" sz="7200" dirty="0">
                <a:ln w="22225">
                  <a:solidFill>
                    <a:schemeClr val="tx1"/>
                  </a:solidFill>
                  <a:miter lim="800000"/>
                </a:ln>
              </a:rPr>
              <a:t>Voksenrollen</a:t>
            </a:r>
            <a:r>
              <a:rPr lang="en-US" dirty="0">
                <a:ln w="22225">
                  <a:solidFill>
                    <a:schemeClr val="tx1"/>
                  </a:solidFill>
                  <a:miter lim="800000"/>
                </a:ln>
              </a:rPr>
              <a:t> </a:t>
            </a:r>
          </a:p>
        </p:txBody>
      </p:sp>
      <p:sp>
        <p:nvSpPr>
          <p:cNvPr id="3" name="Plassholder for innhold 2">
            <a:extLst>
              <a:ext uri="{FF2B5EF4-FFF2-40B4-BE49-F238E27FC236}">
                <a16:creationId xmlns:a16="http://schemas.microsoft.com/office/drawing/2014/main" id="{F0C127A5-D647-09A9-08DB-931D7AFFB287}"/>
              </a:ext>
            </a:extLst>
          </p:cNvPr>
          <p:cNvSpPr>
            <a:spLocks noGrp="1"/>
          </p:cNvSpPr>
          <p:nvPr>
            <p:ph idx="1"/>
          </p:nvPr>
        </p:nvSpPr>
        <p:spPr>
          <a:xfrm>
            <a:off x="643467" y="2205927"/>
            <a:ext cx="5962785" cy="3244174"/>
          </a:xfrm>
        </p:spPr>
        <p:txBody>
          <a:bodyPr vert="horz" lIns="91440" tIns="45720" rIns="91440" bIns="45720" rtlCol="0">
            <a:normAutofit/>
          </a:bodyPr>
          <a:lstStyle/>
          <a:p>
            <a:r>
              <a:rPr lang="nb-NO" sz="3200" dirty="0"/>
              <a:t>personlige egenskaper</a:t>
            </a:r>
            <a:endParaRPr lang="se-NO" sz="3200" dirty="0"/>
          </a:p>
          <a:p>
            <a:r>
              <a:rPr lang="nb-NO" sz="3200" dirty="0"/>
              <a:t>s</a:t>
            </a:r>
            <a:r>
              <a:rPr lang="se-NO" sz="3200" dirty="0"/>
              <a:t>osial </a:t>
            </a:r>
            <a:r>
              <a:rPr lang="nb-NO" sz="3200" dirty="0"/>
              <a:t>kompetanse</a:t>
            </a:r>
            <a:endParaRPr lang="se-NO" sz="3200" dirty="0"/>
          </a:p>
          <a:p>
            <a:r>
              <a:rPr lang="nb-NO" sz="3200" dirty="0"/>
              <a:t>læringssyn</a:t>
            </a:r>
          </a:p>
          <a:p>
            <a:r>
              <a:rPr lang="nb-NO" sz="3200" dirty="0"/>
              <a:t>kunnskapsgrunnlag</a:t>
            </a:r>
          </a:p>
          <a:p>
            <a:r>
              <a:rPr lang="nb-NO" sz="3200" dirty="0"/>
              <a:t>menneske</a:t>
            </a:r>
            <a:r>
              <a:rPr lang="se-NO" sz="3200" dirty="0"/>
              <a:t>-/</a:t>
            </a:r>
            <a:r>
              <a:rPr lang="nb-NO" sz="3200" dirty="0"/>
              <a:t>elevsyn </a:t>
            </a:r>
          </a:p>
        </p:txBody>
      </p:sp>
      <p:pic>
        <p:nvPicPr>
          <p:cNvPr id="5" name="Picture 4" descr="Barn som lærer utendørs">
            <a:extLst>
              <a:ext uri="{FF2B5EF4-FFF2-40B4-BE49-F238E27FC236}">
                <a16:creationId xmlns:a16="http://schemas.microsoft.com/office/drawing/2014/main" id="{C3594658-6669-43EA-327B-171E029913ED}"/>
              </a:ext>
            </a:extLst>
          </p:cNvPr>
          <p:cNvPicPr>
            <a:picLocks noChangeAspect="1"/>
          </p:cNvPicPr>
          <p:nvPr/>
        </p:nvPicPr>
        <p:blipFill rotWithShape="1">
          <a:blip r:embed="rId3">
            <a:extLst>
              <a:ext uri="{28A0092B-C50C-407E-A947-70E740481C1C}">
                <a14:useLocalDpi xmlns:a14="http://schemas.microsoft.com/office/drawing/2010/main" val="0"/>
              </a:ext>
            </a:extLst>
          </a:blip>
          <a:srcRect l="22068" r="22069" b="1"/>
          <a:stretch/>
        </p:blipFill>
        <p:spPr>
          <a:xfrm>
            <a:off x="6226166"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07003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0BF77F-7C76-47D9-FBF8-8BAF7F550546}"/>
              </a:ext>
            </a:extLst>
          </p:cNvPr>
          <p:cNvSpPr>
            <a:spLocks noGrp="1"/>
          </p:cNvSpPr>
          <p:nvPr>
            <p:ph type="title"/>
          </p:nvPr>
        </p:nvSpPr>
        <p:spPr>
          <a:xfrm>
            <a:off x="104257" y="257129"/>
            <a:ext cx="10515600" cy="530614"/>
          </a:xfrm>
        </p:spPr>
        <p:txBody>
          <a:bodyPr>
            <a:noAutofit/>
          </a:bodyPr>
          <a:lstStyle/>
          <a:p>
            <a:r>
              <a:rPr lang="nb-NO" sz="2000" b="1" dirty="0"/>
              <a:t>Personlige egenskaper Her finner du et utvalg av personlige egenskaper som du kan bruke til inspirasjon</a:t>
            </a:r>
            <a:r>
              <a:rPr lang="se-NO" sz="2000" b="1" dirty="0"/>
              <a:t> (</a:t>
            </a:r>
            <a:r>
              <a:rPr lang="se-NO" sz="1050" dirty="0">
                <a:hlinkClick r:id="rId3"/>
              </a:rPr>
              <a:t>https://www.nito.no/contentassets/a441e2b9e81a42b49068f8e4b0049737/personlige-egenskaper---en-inspirasjonskilde.pdf</a:t>
            </a:r>
            <a:r>
              <a:rPr lang="se-NO" sz="1050" dirty="0"/>
              <a:t> ):</a:t>
            </a:r>
            <a:endParaRPr lang="nb-NO" sz="1050" dirty="0"/>
          </a:p>
        </p:txBody>
      </p:sp>
      <p:graphicFrame>
        <p:nvGraphicFramePr>
          <p:cNvPr id="4" name="Plassholder for innhold 3">
            <a:extLst>
              <a:ext uri="{FF2B5EF4-FFF2-40B4-BE49-F238E27FC236}">
                <a16:creationId xmlns:a16="http://schemas.microsoft.com/office/drawing/2014/main" id="{8E545DEC-07A0-FB6C-3835-8B328159C4F8}"/>
              </a:ext>
            </a:extLst>
          </p:cNvPr>
          <p:cNvGraphicFramePr>
            <a:graphicFrameLocks noGrp="1"/>
          </p:cNvGraphicFramePr>
          <p:nvPr>
            <p:ph idx="1"/>
            <p:extLst>
              <p:ext uri="{D42A27DB-BD31-4B8C-83A1-F6EECF244321}">
                <p14:modId xmlns:p14="http://schemas.microsoft.com/office/powerpoint/2010/main" val="83929726"/>
              </p:ext>
            </p:extLst>
          </p:nvPr>
        </p:nvGraphicFramePr>
        <p:xfrm>
          <a:off x="104257" y="924791"/>
          <a:ext cx="10671116" cy="5851177"/>
        </p:xfrm>
        <a:graphic>
          <a:graphicData uri="http://schemas.openxmlformats.org/drawingml/2006/table">
            <a:tbl>
              <a:tblPr firstRow="1" bandRow="1">
                <a:tableStyleId>{5C22544A-7EE6-4342-B048-85BDC9FD1C3A}</a:tableStyleId>
              </a:tblPr>
              <a:tblGrid>
                <a:gridCol w="2643122">
                  <a:extLst>
                    <a:ext uri="{9D8B030D-6E8A-4147-A177-3AD203B41FA5}">
                      <a16:colId xmlns:a16="http://schemas.microsoft.com/office/drawing/2014/main" val="95641501"/>
                    </a:ext>
                  </a:extLst>
                </a:gridCol>
                <a:gridCol w="2692435">
                  <a:extLst>
                    <a:ext uri="{9D8B030D-6E8A-4147-A177-3AD203B41FA5}">
                      <a16:colId xmlns:a16="http://schemas.microsoft.com/office/drawing/2014/main" val="323473386"/>
                    </a:ext>
                  </a:extLst>
                </a:gridCol>
                <a:gridCol w="2761472">
                  <a:extLst>
                    <a:ext uri="{9D8B030D-6E8A-4147-A177-3AD203B41FA5}">
                      <a16:colId xmlns:a16="http://schemas.microsoft.com/office/drawing/2014/main" val="1723298007"/>
                    </a:ext>
                  </a:extLst>
                </a:gridCol>
                <a:gridCol w="2574087">
                  <a:extLst>
                    <a:ext uri="{9D8B030D-6E8A-4147-A177-3AD203B41FA5}">
                      <a16:colId xmlns:a16="http://schemas.microsoft.com/office/drawing/2014/main" val="1031902201"/>
                    </a:ext>
                  </a:extLst>
                </a:gridCol>
              </a:tblGrid>
              <a:tr h="5851177">
                <a:tc>
                  <a:txBody>
                    <a:bodyPr/>
                    <a:lstStyle/>
                    <a:p>
                      <a:r>
                        <a:rPr lang="nb-NO" sz="1400" dirty="0"/>
                        <a:t>Aktiv</a:t>
                      </a:r>
                    </a:p>
                    <a:p>
                      <a:r>
                        <a:rPr lang="nb-NO" sz="1400" dirty="0"/>
                        <a:t>Analytisk</a:t>
                      </a:r>
                    </a:p>
                    <a:p>
                      <a:r>
                        <a:rPr lang="nb-NO" sz="1400" dirty="0"/>
                        <a:t>Ansvarsbevisst</a:t>
                      </a:r>
                    </a:p>
                    <a:p>
                      <a:r>
                        <a:rPr lang="nb-NO" sz="1400" dirty="0"/>
                        <a:t>Arbeidsom</a:t>
                      </a:r>
                    </a:p>
                    <a:p>
                      <a:r>
                        <a:rPr lang="nb-NO" sz="1400" dirty="0"/>
                        <a:t>Artistisk</a:t>
                      </a:r>
                    </a:p>
                    <a:p>
                      <a:r>
                        <a:rPr lang="nb-NO" sz="1400" dirty="0"/>
                        <a:t>Besluttsom</a:t>
                      </a:r>
                    </a:p>
                    <a:p>
                      <a:r>
                        <a:rPr lang="nb-NO" sz="1400" dirty="0"/>
                        <a:t>Blid</a:t>
                      </a:r>
                    </a:p>
                    <a:p>
                      <a:r>
                        <a:rPr lang="nb-NO" sz="1400" dirty="0"/>
                        <a:t>Disiplinert</a:t>
                      </a:r>
                    </a:p>
                    <a:p>
                      <a:r>
                        <a:rPr lang="nb-NO" sz="1400" dirty="0"/>
                        <a:t>Driftig</a:t>
                      </a:r>
                    </a:p>
                    <a:p>
                      <a:r>
                        <a:rPr lang="nb-NO" sz="1400" dirty="0"/>
                        <a:t>Dynamisk</a:t>
                      </a:r>
                    </a:p>
                    <a:p>
                      <a:r>
                        <a:rPr lang="nb-NO" sz="1400" dirty="0"/>
                        <a:t>Effektiv</a:t>
                      </a:r>
                    </a:p>
                    <a:p>
                      <a:r>
                        <a:rPr lang="nb-NO" sz="1400" dirty="0"/>
                        <a:t>Empatisk</a:t>
                      </a:r>
                    </a:p>
                    <a:p>
                      <a:r>
                        <a:rPr lang="nb-NO" sz="1400" dirty="0"/>
                        <a:t>Entusiastisk</a:t>
                      </a:r>
                    </a:p>
                    <a:p>
                      <a:r>
                        <a:rPr lang="nb-NO" sz="1400" dirty="0"/>
                        <a:t>Ettertenksom</a:t>
                      </a:r>
                    </a:p>
                    <a:p>
                      <a:r>
                        <a:rPr lang="nb-NO" sz="1400" dirty="0"/>
                        <a:t>Høy kapasitet</a:t>
                      </a:r>
                    </a:p>
                    <a:p>
                      <a:r>
                        <a:rPr lang="nb-NO" sz="1400" dirty="0"/>
                        <a:t>God til å holde oversikten</a:t>
                      </a:r>
                    </a:p>
                    <a:p>
                      <a:r>
                        <a:rPr lang="nb-NO" sz="1400" dirty="0"/>
                        <a:t>Faglig nysgjerrig</a:t>
                      </a:r>
                    </a:p>
                    <a:p>
                      <a:r>
                        <a:rPr lang="nb-NO" sz="1400" dirty="0"/>
                        <a:t>Fleksibel</a:t>
                      </a:r>
                    </a:p>
                    <a:p>
                      <a:r>
                        <a:rPr lang="nb-NO" sz="1400" dirty="0"/>
                        <a:t>Forandringsvillig</a:t>
                      </a:r>
                    </a:p>
                    <a:p>
                      <a:r>
                        <a:rPr lang="nb-NO" sz="1400" dirty="0"/>
                        <a:t>Forsiktig</a:t>
                      </a:r>
                    </a:p>
                    <a:p>
                      <a:r>
                        <a:rPr lang="nb-NO" sz="1400" dirty="0"/>
                        <a:t>Fremtidsrettet</a:t>
                      </a:r>
                    </a:p>
                  </a:txBody>
                  <a:tcPr/>
                </a:tc>
                <a:tc>
                  <a:txBody>
                    <a:bodyPr/>
                    <a:lstStyle/>
                    <a:p>
                      <a:r>
                        <a:rPr lang="nb-NO" sz="1400" dirty="0"/>
                        <a:t>Gjennomføringssterk</a:t>
                      </a:r>
                    </a:p>
                    <a:p>
                      <a:r>
                        <a:rPr lang="nb-NO" sz="1400" dirty="0"/>
                        <a:t>God arbeidskapasitet</a:t>
                      </a:r>
                    </a:p>
                    <a:p>
                      <a:r>
                        <a:rPr lang="nb-NO" sz="1400" dirty="0"/>
                        <a:t>God hukommelse</a:t>
                      </a:r>
                    </a:p>
                    <a:p>
                      <a:r>
                        <a:rPr lang="nb-NO" sz="1400" dirty="0"/>
                        <a:t>Gode kommunikasjonsevner</a:t>
                      </a:r>
                    </a:p>
                    <a:p>
                      <a:r>
                        <a:rPr lang="nb-NO" sz="1400" dirty="0"/>
                        <a:t>Gode samarbeidsevner</a:t>
                      </a:r>
                    </a:p>
                    <a:p>
                      <a:r>
                        <a:rPr lang="nb-NO" sz="1400" dirty="0"/>
                        <a:t>Hardtarbeidende</a:t>
                      </a:r>
                    </a:p>
                    <a:p>
                      <a:r>
                        <a:rPr lang="nb-NO" sz="1400" dirty="0"/>
                        <a:t>Imøtekommende</a:t>
                      </a:r>
                    </a:p>
                    <a:p>
                      <a:r>
                        <a:rPr lang="nb-NO" sz="1400" dirty="0"/>
                        <a:t>Initiativrik</a:t>
                      </a:r>
                    </a:p>
                    <a:p>
                      <a:r>
                        <a:rPr lang="nb-NO" sz="1400" dirty="0"/>
                        <a:t>Inspirerende</a:t>
                      </a:r>
                    </a:p>
                    <a:p>
                      <a:r>
                        <a:rPr lang="nb-NO" sz="1400" dirty="0"/>
                        <a:t>Intuitiv</a:t>
                      </a:r>
                    </a:p>
                    <a:p>
                      <a:r>
                        <a:rPr lang="nb-NO" sz="1400" dirty="0"/>
                        <a:t>Involverende</a:t>
                      </a:r>
                    </a:p>
                    <a:p>
                      <a:r>
                        <a:rPr lang="nb-NO" sz="1400" dirty="0"/>
                        <a:t>Kommersiell</a:t>
                      </a:r>
                    </a:p>
                    <a:p>
                      <a:r>
                        <a:rPr lang="nb-NO" sz="1400" dirty="0"/>
                        <a:t>Kreativ</a:t>
                      </a:r>
                    </a:p>
                    <a:p>
                      <a:r>
                        <a:rPr lang="nb-NO" sz="1400" dirty="0"/>
                        <a:t>Kritisk</a:t>
                      </a:r>
                    </a:p>
                    <a:p>
                      <a:r>
                        <a:rPr lang="nb-NO" sz="1400" dirty="0"/>
                        <a:t>Kundeorientert</a:t>
                      </a:r>
                    </a:p>
                    <a:p>
                      <a:r>
                        <a:rPr lang="nb-NO" sz="1400" dirty="0"/>
                        <a:t>Kvalitetsbevisst</a:t>
                      </a:r>
                    </a:p>
                    <a:p>
                      <a:r>
                        <a:rPr lang="nb-NO" sz="1400" dirty="0"/>
                        <a:t>Kvalitetsorientert</a:t>
                      </a:r>
                    </a:p>
                    <a:p>
                      <a:r>
                        <a:rPr lang="nb-NO" sz="1400" dirty="0"/>
                        <a:t>Lagspiller</a:t>
                      </a:r>
                    </a:p>
                    <a:p>
                      <a:r>
                        <a:rPr lang="nb-NO" sz="1400" dirty="0"/>
                        <a:t>Lojal</a:t>
                      </a:r>
                    </a:p>
                    <a:p>
                      <a:r>
                        <a:rPr lang="nb-NO" sz="1400" dirty="0"/>
                        <a:t>Lydhør</a:t>
                      </a:r>
                    </a:p>
                    <a:p>
                      <a:r>
                        <a:rPr lang="nb-NO" sz="1400" dirty="0"/>
                        <a:t>Lyttende</a:t>
                      </a:r>
                    </a:p>
                    <a:p>
                      <a:r>
                        <a:rPr lang="nb-NO" sz="1400" dirty="0"/>
                        <a:t>Løsningsorientert</a:t>
                      </a:r>
                    </a:p>
                    <a:p>
                      <a:r>
                        <a:rPr lang="nb-NO" sz="1400" dirty="0"/>
                        <a:t>Metodisk</a:t>
                      </a:r>
                    </a:p>
                    <a:p>
                      <a:r>
                        <a:rPr lang="nb-NO" sz="1400" dirty="0"/>
                        <a:t>Målbevisst</a:t>
                      </a:r>
                    </a:p>
                    <a:p>
                      <a:endParaRPr lang="nb-NO" sz="1400" dirty="0"/>
                    </a:p>
                  </a:txBody>
                  <a:tcPr/>
                </a:tc>
                <a:tc>
                  <a:txBody>
                    <a:bodyPr/>
                    <a:lstStyle/>
                    <a:p>
                      <a:r>
                        <a:rPr lang="nb-NO" sz="1400" dirty="0"/>
                        <a:t>Nysgjerrig</a:t>
                      </a:r>
                    </a:p>
                    <a:p>
                      <a:r>
                        <a:rPr lang="nb-NO" sz="1400" dirty="0"/>
                        <a:t>Nøyaktig</a:t>
                      </a:r>
                    </a:p>
                    <a:p>
                      <a:r>
                        <a:rPr lang="nb-NO" sz="1400" dirty="0"/>
                        <a:t>Observant</a:t>
                      </a:r>
                    </a:p>
                    <a:p>
                      <a:r>
                        <a:rPr lang="nb-NO" sz="1400" dirty="0"/>
                        <a:t>Omsorgsfull</a:t>
                      </a:r>
                    </a:p>
                    <a:p>
                      <a:r>
                        <a:rPr lang="nb-NO" sz="1400" dirty="0"/>
                        <a:t>Oppmerksom</a:t>
                      </a:r>
                    </a:p>
                    <a:p>
                      <a:r>
                        <a:rPr lang="nb-NO" sz="1400" dirty="0"/>
                        <a:t>Optimistisk</a:t>
                      </a:r>
                    </a:p>
                    <a:p>
                      <a:r>
                        <a:rPr lang="nb-NO" sz="1400" dirty="0"/>
                        <a:t>Ordensmenneske</a:t>
                      </a:r>
                    </a:p>
                    <a:p>
                      <a:r>
                        <a:rPr lang="nb-NO" sz="1400" dirty="0"/>
                        <a:t>Overbevisende</a:t>
                      </a:r>
                    </a:p>
                    <a:p>
                      <a:r>
                        <a:rPr lang="nb-NO" sz="1400" dirty="0"/>
                        <a:t>Planleggende</a:t>
                      </a:r>
                    </a:p>
                    <a:p>
                      <a:r>
                        <a:rPr lang="nb-NO" sz="1400" dirty="0"/>
                        <a:t>Positiv</a:t>
                      </a:r>
                    </a:p>
                    <a:p>
                      <a:r>
                        <a:rPr lang="nb-NO" sz="1400" dirty="0"/>
                        <a:t>Praktisk</a:t>
                      </a:r>
                    </a:p>
                    <a:p>
                      <a:r>
                        <a:rPr lang="nb-NO" sz="1400" dirty="0"/>
                        <a:t>Presis</a:t>
                      </a:r>
                    </a:p>
                    <a:p>
                      <a:r>
                        <a:rPr lang="nb-NO" sz="1400" dirty="0"/>
                        <a:t>Problemløser</a:t>
                      </a:r>
                    </a:p>
                    <a:p>
                      <a:r>
                        <a:rPr lang="nb-NO" sz="1400" dirty="0"/>
                        <a:t>Punktlig</a:t>
                      </a:r>
                    </a:p>
                    <a:p>
                      <a:r>
                        <a:rPr lang="nb-NO" sz="1400" dirty="0"/>
                        <a:t>Pålitelig</a:t>
                      </a:r>
                    </a:p>
                    <a:p>
                      <a:r>
                        <a:rPr lang="nb-NO" sz="1400" dirty="0"/>
                        <a:t>Rasjonell</a:t>
                      </a:r>
                    </a:p>
                    <a:p>
                      <a:r>
                        <a:rPr lang="nb-NO" sz="1400" dirty="0"/>
                        <a:t>Rask</a:t>
                      </a:r>
                    </a:p>
                    <a:p>
                      <a:r>
                        <a:rPr lang="nb-NO" sz="1400" dirty="0"/>
                        <a:t>Raus</a:t>
                      </a:r>
                    </a:p>
                    <a:p>
                      <a:r>
                        <a:rPr lang="nb-NO" sz="1400" dirty="0"/>
                        <a:t>Resultatorientert</a:t>
                      </a:r>
                    </a:p>
                    <a:p>
                      <a:r>
                        <a:rPr lang="nb-NO" sz="1400" dirty="0"/>
                        <a:t>Rettferdig</a:t>
                      </a:r>
                    </a:p>
                    <a:p>
                      <a:r>
                        <a:rPr lang="nb-NO" sz="1400" dirty="0"/>
                        <a:t>Rolig</a:t>
                      </a:r>
                    </a:p>
                  </a:txBody>
                  <a:tcPr/>
                </a:tc>
                <a:tc>
                  <a:txBody>
                    <a:bodyPr/>
                    <a:lstStyle/>
                    <a:p>
                      <a:r>
                        <a:rPr lang="nb-NO" sz="1400" dirty="0"/>
                        <a:t>Samarbeidsvillig</a:t>
                      </a:r>
                    </a:p>
                    <a:p>
                      <a:r>
                        <a:rPr lang="nb-NO" sz="1400" dirty="0"/>
                        <a:t>Samfunnsorientert</a:t>
                      </a:r>
                    </a:p>
                    <a:p>
                      <a:r>
                        <a:rPr lang="nb-NO" sz="1400" dirty="0"/>
                        <a:t>Selvstendig</a:t>
                      </a:r>
                    </a:p>
                    <a:p>
                      <a:r>
                        <a:rPr lang="nb-NO" sz="1400" dirty="0"/>
                        <a:t>Serviceinnstilt</a:t>
                      </a:r>
                    </a:p>
                    <a:p>
                      <a:r>
                        <a:rPr lang="nb-NO" sz="1400" dirty="0"/>
                        <a:t>Snill</a:t>
                      </a:r>
                    </a:p>
                    <a:p>
                      <a:r>
                        <a:rPr lang="nb-NO" sz="1400" dirty="0"/>
                        <a:t>Sosialt dyktig</a:t>
                      </a:r>
                    </a:p>
                    <a:p>
                      <a:r>
                        <a:rPr lang="nb-NO" sz="1400" dirty="0"/>
                        <a:t>Spontan</a:t>
                      </a:r>
                    </a:p>
                    <a:p>
                      <a:r>
                        <a:rPr lang="nb-NO" sz="1400" dirty="0"/>
                        <a:t>Spørrende</a:t>
                      </a:r>
                    </a:p>
                    <a:p>
                      <a:r>
                        <a:rPr lang="nb-NO" sz="1400" dirty="0"/>
                        <a:t>Strukturert</a:t>
                      </a:r>
                    </a:p>
                    <a:p>
                      <a:r>
                        <a:rPr lang="nb-NO" sz="1400" dirty="0"/>
                        <a:t>Ryddig</a:t>
                      </a:r>
                    </a:p>
                    <a:p>
                      <a:r>
                        <a:rPr lang="nb-NO" sz="1400" dirty="0"/>
                        <a:t>Støttende</a:t>
                      </a:r>
                    </a:p>
                    <a:p>
                      <a:r>
                        <a:rPr lang="nb-NO" sz="1400" dirty="0"/>
                        <a:t>Sympatisk</a:t>
                      </a:r>
                    </a:p>
                    <a:p>
                      <a:r>
                        <a:rPr lang="nb-NO" sz="1400" dirty="0"/>
                        <a:t>Tenker utenfor boksen</a:t>
                      </a:r>
                    </a:p>
                    <a:p>
                      <a:r>
                        <a:rPr lang="nb-NO" sz="1400" dirty="0"/>
                        <a:t>Teoretisk</a:t>
                      </a:r>
                    </a:p>
                    <a:p>
                      <a:r>
                        <a:rPr lang="nb-NO" sz="1400" dirty="0"/>
                        <a:t>Tillitsfull</a:t>
                      </a:r>
                    </a:p>
                    <a:p>
                      <a:r>
                        <a:rPr lang="nb-NO" sz="1400" dirty="0"/>
                        <a:t>Toleranse for stress</a:t>
                      </a:r>
                    </a:p>
                    <a:p>
                      <a:r>
                        <a:rPr lang="nb-NO" sz="1400" dirty="0"/>
                        <a:t>Treffer gjerne beslutninger</a:t>
                      </a:r>
                    </a:p>
                    <a:p>
                      <a:r>
                        <a:rPr lang="nb-NO" sz="1400" dirty="0"/>
                        <a:t>Tydelig</a:t>
                      </a:r>
                    </a:p>
                    <a:p>
                      <a:r>
                        <a:rPr lang="nb-NO" sz="1400" dirty="0"/>
                        <a:t>Uavhengig</a:t>
                      </a:r>
                    </a:p>
                    <a:p>
                      <a:r>
                        <a:rPr lang="nb-NO" sz="1400" dirty="0"/>
                        <a:t>Utadvendt</a:t>
                      </a:r>
                    </a:p>
                    <a:p>
                      <a:r>
                        <a:rPr lang="nb-NO" sz="1400" dirty="0"/>
                        <a:t>Utholdende</a:t>
                      </a:r>
                    </a:p>
                    <a:p>
                      <a:r>
                        <a:rPr lang="nb-NO" sz="1400" dirty="0"/>
                        <a:t>Veltrent</a:t>
                      </a:r>
                    </a:p>
                    <a:p>
                      <a:r>
                        <a:rPr lang="nb-NO" sz="1400" dirty="0"/>
                        <a:t>Vennlig</a:t>
                      </a:r>
                    </a:p>
                    <a:p>
                      <a:r>
                        <a:rPr lang="nb-NO" sz="1400" dirty="0"/>
                        <a:t>Verbalt sterk</a:t>
                      </a:r>
                    </a:p>
                    <a:p>
                      <a:r>
                        <a:rPr lang="nb-NO" sz="1400" dirty="0"/>
                        <a:t>Ærlig</a:t>
                      </a:r>
                    </a:p>
                    <a:p>
                      <a:endParaRPr lang="nb-NO" sz="1400" dirty="0"/>
                    </a:p>
                  </a:txBody>
                  <a:tcPr/>
                </a:tc>
                <a:extLst>
                  <a:ext uri="{0D108BD9-81ED-4DB2-BD59-A6C34878D82A}">
                    <a16:rowId xmlns:a16="http://schemas.microsoft.com/office/drawing/2014/main" val="1777098426"/>
                  </a:ext>
                </a:extLst>
              </a:tr>
            </a:tbl>
          </a:graphicData>
        </a:graphic>
      </p:graphicFrame>
    </p:spTree>
    <p:extLst>
      <p:ext uri="{BB962C8B-B14F-4D97-AF65-F5344CB8AC3E}">
        <p14:creationId xmlns:p14="http://schemas.microsoft.com/office/powerpoint/2010/main" val="281496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snakkommobbing.no/wp-content/uploads/2015/08/Mobbing-fotball.jpg">
            <a:extLst>
              <a:ext uri="{FF2B5EF4-FFF2-40B4-BE49-F238E27FC236}">
                <a16:creationId xmlns:a16="http://schemas.microsoft.com/office/drawing/2014/main" id="{209014B7-0AE6-499C-A91F-3627F01E59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88" r="11937"/>
          <a:stretch/>
        </p:blipFill>
        <p:spPr bwMode="auto">
          <a:xfrm>
            <a:off x="0" y="0"/>
            <a:ext cx="12186384" cy="4572000"/>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a:extLst>
              <a:ext uri="{FF2B5EF4-FFF2-40B4-BE49-F238E27FC236}">
                <a16:creationId xmlns:a16="http://schemas.microsoft.com/office/drawing/2014/main" id="{2FE6BF39-9DE4-438B-9406-1783D57D3AEB}"/>
              </a:ext>
            </a:extLst>
          </p:cNvPr>
          <p:cNvSpPr txBox="1"/>
          <p:nvPr/>
        </p:nvSpPr>
        <p:spPr>
          <a:xfrm>
            <a:off x="893563" y="5332544"/>
            <a:ext cx="10399257" cy="584775"/>
          </a:xfrm>
          <a:prstGeom prst="rect">
            <a:avLst/>
          </a:prstGeom>
          <a:noFill/>
        </p:spPr>
        <p:txBody>
          <a:bodyPr wrap="none" rtlCol="0">
            <a:spAutoFit/>
          </a:bodyPr>
          <a:lstStyle/>
          <a:p>
            <a:r>
              <a:rPr lang="nb-NO" sz="3200" dirty="0"/>
              <a:t>Hva ser vi? Hvordan forstår vi det vi ser? Hva gjør vi med det?</a:t>
            </a:r>
          </a:p>
        </p:txBody>
      </p:sp>
    </p:spTree>
    <p:extLst>
      <p:ext uri="{BB962C8B-B14F-4D97-AF65-F5344CB8AC3E}">
        <p14:creationId xmlns:p14="http://schemas.microsoft.com/office/powerpoint/2010/main" val="1766056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FC1D2710-0AC5-457C-A433-6D8564B2A19F}"/>
              </a:ext>
            </a:extLst>
          </p:cNvPr>
          <p:cNvGraphicFramePr/>
          <p:nvPr>
            <p:extLst>
              <p:ext uri="{D42A27DB-BD31-4B8C-83A1-F6EECF244321}">
                <p14:modId xmlns:p14="http://schemas.microsoft.com/office/powerpoint/2010/main" val="333159365"/>
              </p:ext>
            </p:extLst>
          </p:nvPr>
        </p:nvGraphicFramePr>
        <p:xfrm>
          <a:off x="2294329" y="56213"/>
          <a:ext cx="7494250" cy="6745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kstSylinder 6">
            <a:extLst>
              <a:ext uri="{FF2B5EF4-FFF2-40B4-BE49-F238E27FC236}">
                <a16:creationId xmlns:a16="http://schemas.microsoft.com/office/drawing/2014/main" id="{F326FBC5-F5CA-41ED-A417-B7858A5739E0}"/>
              </a:ext>
            </a:extLst>
          </p:cNvPr>
          <p:cNvSpPr txBox="1"/>
          <p:nvPr/>
        </p:nvSpPr>
        <p:spPr>
          <a:xfrm>
            <a:off x="307298" y="374754"/>
            <a:ext cx="3590145" cy="1384995"/>
          </a:xfrm>
          <a:prstGeom prst="rect">
            <a:avLst/>
          </a:prstGeom>
          <a:noFill/>
        </p:spPr>
        <p:txBody>
          <a:bodyPr wrap="square" rtlCol="0">
            <a:spAutoFit/>
          </a:bodyPr>
          <a:lstStyle/>
          <a:p>
            <a:r>
              <a:rPr lang="nb-NO" sz="2800" dirty="0"/>
              <a:t>Hvordan kvalitetssikre kvalitet og effekt av kompetanseutvikling?</a:t>
            </a:r>
          </a:p>
        </p:txBody>
      </p:sp>
      <p:cxnSp>
        <p:nvCxnSpPr>
          <p:cNvPr id="11" name="Rett pilkobling 10">
            <a:extLst>
              <a:ext uri="{FF2B5EF4-FFF2-40B4-BE49-F238E27FC236}">
                <a16:creationId xmlns:a16="http://schemas.microsoft.com/office/drawing/2014/main" id="{8BE45488-F7AF-49B6-B26F-4D4A800F4AC1}"/>
              </a:ext>
            </a:extLst>
          </p:cNvPr>
          <p:cNvCxnSpPr>
            <a:cxnSpLocks/>
          </p:cNvCxnSpPr>
          <p:nvPr/>
        </p:nvCxnSpPr>
        <p:spPr>
          <a:xfrm flipH="1" flipV="1">
            <a:off x="7659974" y="1866275"/>
            <a:ext cx="2825646" cy="87692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tt pilkobling 12">
            <a:extLst>
              <a:ext uri="{FF2B5EF4-FFF2-40B4-BE49-F238E27FC236}">
                <a16:creationId xmlns:a16="http://schemas.microsoft.com/office/drawing/2014/main" id="{A4A382AE-AA5E-4B29-9403-CB343FDE0EE6}"/>
              </a:ext>
            </a:extLst>
          </p:cNvPr>
          <p:cNvCxnSpPr>
            <a:cxnSpLocks/>
          </p:cNvCxnSpPr>
          <p:nvPr/>
        </p:nvCxnSpPr>
        <p:spPr>
          <a:xfrm flipH="1">
            <a:off x="8109679" y="3192905"/>
            <a:ext cx="2211049" cy="142406"/>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tt pilkobling 15">
            <a:extLst>
              <a:ext uri="{FF2B5EF4-FFF2-40B4-BE49-F238E27FC236}">
                <a16:creationId xmlns:a16="http://schemas.microsoft.com/office/drawing/2014/main" id="{053F799E-4B1A-4F9A-8EBD-2EE8A44ADBF1}"/>
              </a:ext>
            </a:extLst>
          </p:cNvPr>
          <p:cNvCxnSpPr>
            <a:cxnSpLocks/>
          </p:cNvCxnSpPr>
          <p:nvPr/>
        </p:nvCxnSpPr>
        <p:spPr>
          <a:xfrm flipH="1">
            <a:off x="9338872" y="3785016"/>
            <a:ext cx="1341620" cy="167889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207CBBF7-6799-407A-B1B1-5648F51027DE}"/>
              </a:ext>
            </a:extLst>
          </p:cNvPr>
          <p:cNvSpPr/>
          <p:nvPr/>
        </p:nvSpPr>
        <p:spPr>
          <a:xfrm>
            <a:off x="10320728" y="2537084"/>
            <a:ext cx="1648918" cy="1311641"/>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b="1" dirty="0">
                <a:solidFill>
                  <a:schemeClr val="tx1"/>
                </a:solidFill>
              </a:rPr>
              <a:t>Hvem?</a:t>
            </a:r>
          </a:p>
          <a:p>
            <a:pPr algn="ctr"/>
            <a:r>
              <a:rPr lang="nb-NO" sz="1800" b="1" dirty="0">
                <a:solidFill>
                  <a:schemeClr val="tx1"/>
                </a:solidFill>
              </a:rPr>
              <a:t>Hva?</a:t>
            </a:r>
          </a:p>
          <a:p>
            <a:pPr algn="ctr"/>
            <a:r>
              <a:rPr lang="nb-NO" sz="1800" b="1" dirty="0">
                <a:solidFill>
                  <a:schemeClr val="tx1"/>
                </a:solidFill>
              </a:rPr>
              <a:t>Hvordan?</a:t>
            </a:r>
          </a:p>
        </p:txBody>
      </p:sp>
    </p:spTree>
    <p:extLst>
      <p:ext uri="{BB962C8B-B14F-4D97-AF65-F5344CB8AC3E}">
        <p14:creationId xmlns:p14="http://schemas.microsoft.com/office/powerpoint/2010/main" val="356325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EB5C23-BAE2-7D2C-DAC3-DD8E029915C2}"/>
              </a:ext>
            </a:extLst>
          </p:cNvPr>
          <p:cNvSpPr>
            <a:spLocks noGrp="1"/>
          </p:cNvSpPr>
          <p:nvPr>
            <p:ph type="title"/>
          </p:nvPr>
        </p:nvSpPr>
        <p:spPr>
          <a:xfrm>
            <a:off x="838200" y="365126"/>
            <a:ext cx="10515600" cy="926780"/>
          </a:xfrm>
        </p:spPr>
        <p:txBody>
          <a:bodyPr anchor="t">
            <a:normAutofit/>
          </a:bodyPr>
          <a:lstStyle/>
          <a:p>
            <a:r>
              <a:rPr lang="nb-NO" dirty="0"/>
              <a:t>Er det ikke slik at dere kjenner.. </a:t>
            </a:r>
          </a:p>
        </p:txBody>
      </p:sp>
      <p:sp>
        <p:nvSpPr>
          <p:cNvPr id="3" name="Plassholder for innhold 2">
            <a:extLst>
              <a:ext uri="{FF2B5EF4-FFF2-40B4-BE49-F238E27FC236}">
                <a16:creationId xmlns:a16="http://schemas.microsoft.com/office/drawing/2014/main" id="{8CD20321-374D-ED63-C8D9-746EB9AAE585}"/>
              </a:ext>
            </a:extLst>
          </p:cNvPr>
          <p:cNvSpPr>
            <a:spLocks noGrp="1"/>
          </p:cNvSpPr>
          <p:nvPr>
            <p:ph sz="half" idx="1"/>
          </p:nvPr>
        </p:nvSpPr>
        <p:spPr>
          <a:xfrm>
            <a:off x="838199" y="1417739"/>
            <a:ext cx="10265229" cy="5075134"/>
          </a:xfrm>
        </p:spPr>
        <p:txBody>
          <a:bodyPr anchor="t">
            <a:noAutofit/>
          </a:bodyPr>
          <a:lstStyle/>
          <a:p>
            <a:r>
              <a:rPr lang="nb-NO" dirty="0"/>
              <a:t>de barna som vil bruke store deler av utetiden i barn</a:t>
            </a:r>
            <a:r>
              <a:rPr lang="se-NO" dirty="0"/>
              <a:t>e</a:t>
            </a:r>
            <a:r>
              <a:rPr lang="nb-NO" dirty="0"/>
              <a:t>hagen syklende rundt på syklene?</a:t>
            </a:r>
          </a:p>
          <a:p>
            <a:r>
              <a:rPr lang="nb-NO" dirty="0"/>
              <a:t>de som bruker mye tid alene på dissestativet?</a:t>
            </a:r>
          </a:p>
          <a:p>
            <a:r>
              <a:rPr lang="nb-NO" dirty="0"/>
              <a:t>de som vandrer rundt i barnehagen?</a:t>
            </a:r>
          </a:p>
          <a:p>
            <a:r>
              <a:rPr lang="nb-NO" dirty="0"/>
              <a:t>De som tar rollen som den voksnes gode venn? Eller som klovn eller tøysemaker?</a:t>
            </a:r>
          </a:p>
          <a:p>
            <a:r>
              <a:rPr lang="nb-NO" dirty="0"/>
              <a:t>De som vet, at når utetiden starter, er de ingen sitt førstevalg?</a:t>
            </a:r>
          </a:p>
          <a:p>
            <a:pPr marL="0" indent="0">
              <a:buNone/>
            </a:pPr>
            <a:endParaRPr lang="nb-NO" dirty="0"/>
          </a:p>
          <a:p>
            <a:pPr marL="0" indent="0">
              <a:buNone/>
            </a:pPr>
            <a:r>
              <a:rPr lang="nb-NO" dirty="0"/>
              <a:t>Dette kan være </a:t>
            </a:r>
            <a:r>
              <a:rPr lang="se-NO" dirty="0"/>
              <a:t>de</a:t>
            </a:r>
            <a:r>
              <a:rPr lang="nb-NO" dirty="0"/>
              <a:t> barna som opplever utenforskap.</a:t>
            </a:r>
          </a:p>
        </p:txBody>
      </p:sp>
    </p:spTree>
    <p:extLst>
      <p:ext uri="{BB962C8B-B14F-4D97-AF65-F5344CB8AC3E}">
        <p14:creationId xmlns:p14="http://schemas.microsoft.com/office/powerpoint/2010/main" val="2019116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D0C416-8F18-8185-C35F-DDDC8FC8BF9F}"/>
              </a:ext>
            </a:extLst>
          </p:cNvPr>
          <p:cNvSpPr>
            <a:spLocks noGrp="1"/>
          </p:cNvSpPr>
          <p:nvPr>
            <p:ph type="title"/>
          </p:nvPr>
        </p:nvSpPr>
        <p:spPr/>
        <p:txBody>
          <a:bodyPr anchor="t">
            <a:normAutofit/>
          </a:bodyPr>
          <a:lstStyle/>
          <a:p>
            <a:r>
              <a:rPr lang="nb-NO" sz="3600" b="1"/>
              <a:t>Men se igjen for de</a:t>
            </a:r>
            <a:r>
              <a:rPr lang="se-NO" sz="3600" b="1" err="1"/>
              <a:t>re</a:t>
            </a:r>
            <a:r>
              <a:rPr lang="nb-NO" sz="3600" b="1"/>
              <a:t> utetiden eller en annen situasjon i løpet av dagen</a:t>
            </a:r>
            <a:r>
              <a:rPr lang="se-NO" sz="3600" b="1"/>
              <a:t>.</a:t>
            </a:r>
            <a:r>
              <a:rPr lang="nb-NO" sz="3600" b="1"/>
              <a:t>Kjenner dere også til:</a:t>
            </a:r>
          </a:p>
        </p:txBody>
      </p:sp>
      <p:sp>
        <p:nvSpPr>
          <p:cNvPr id="3" name="Plassholder for innhold 2">
            <a:extLst>
              <a:ext uri="{FF2B5EF4-FFF2-40B4-BE49-F238E27FC236}">
                <a16:creationId xmlns:a16="http://schemas.microsoft.com/office/drawing/2014/main" id="{069B4605-88A0-5CA1-05EB-A0C2811C8D22}"/>
              </a:ext>
            </a:extLst>
          </p:cNvPr>
          <p:cNvSpPr>
            <a:spLocks noGrp="1"/>
          </p:cNvSpPr>
          <p:nvPr>
            <p:ph idx="1"/>
          </p:nvPr>
        </p:nvSpPr>
        <p:spPr>
          <a:xfrm>
            <a:off x="838200" y="1690688"/>
            <a:ext cx="10515600" cy="4961781"/>
          </a:xfrm>
        </p:spPr>
        <p:txBody>
          <a:bodyPr anchor="ctr">
            <a:normAutofit fontScale="92500" lnSpcReduction="20000"/>
          </a:bodyPr>
          <a:lstStyle/>
          <a:p>
            <a:r>
              <a:rPr lang="nb-NO"/>
              <a:t>de barna som har høyere risiko enn andre for å bli utsatt for kommentarer og blikk?</a:t>
            </a:r>
          </a:p>
          <a:p>
            <a:r>
              <a:rPr lang="nb-NO"/>
              <a:t>de som blir oversett?</a:t>
            </a:r>
          </a:p>
          <a:p>
            <a:r>
              <a:rPr lang="nb-NO"/>
              <a:t>de som oftere enn andre blir utsatt for negative handlinger?</a:t>
            </a:r>
          </a:p>
          <a:p>
            <a:r>
              <a:rPr lang="nb-NO"/>
              <a:t>de som blir baksnakket eller aktivt holdt utenfor?</a:t>
            </a:r>
          </a:p>
          <a:p>
            <a:r>
              <a:rPr lang="nb-NO"/>
              <a:t>de som blir utsatt for stikk og pek, helt til de koker over?</a:t>
            </a:r>
          </a:p>
          <a:p>
            <a:r>
              <a:rPr lang="nb-NO"/>
              <a:t>de som blir behandlet litt annerledes enn de andre?</a:t>
            </a:r>
          </a:p>
          <a:p>
            <a:pPr marL="0" indent="0">
              <a:buNone/>
            </a:pPr>
            <a:endParaRPr lang="nb-NO"/>
          </a:p>
          <a:p>
            <a:pPr marL="0" indent="0">
              <a:buNone/>
            </a:pPr>
            <a:r>
              <a:rPr lang="nb-NO"/>
              <a:t>Vi kjenner også disse barna igjen, gjør vi ikke?</a:t>
            </a:r>
          </a:p>
          <a:p>
            <a:pPr marL="0" indent="0">
              <a:buNone/>
            </a:pPr>
            <a:r>
              <a:rPr lang="nb-NO"/>
              <a:t>Vi vet hvem de er. </a:t>
            </a:r>
          </a:p>
          <a:p>
            <a:pPr marL="0" indent="0">
              <a:buNone/>
            </a:pPr>
            <a:r>
              <a:rPr lang="nb-NO"/>
              <a:t>Og vi vet også hvem de er, de som har høyere sannsynlighet enn andre for å utføre disse handlingene.</a:t>
            </a:r>
          </a:p>
          <a:p>
            <a:pPr marL="0" indent="0">
              <a:buNone/>
            </a:pPr>
            <a:endParaRPr lang="nb-NO"/>
          </a:p>
        </p:txBody>
      </p:sp>
    </p:spTree>
    <p:extLst>
      <p:ext uri="{BB962C8B-B14F-4D97-AF65-F5344CB8AC3E}">
        <p14:creationId xmlns:p14="http://schemas.microsoft.com/office/powerpoint/2010/main" val="11613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ky 3">
            <a:extLst>
              <a:ext uri="{FF2B5EF4-FFF2-40B4-BE49-F238E27FC236}">
                <a16:creationId xmlns:a16="http://schemas.microsoft.com/office/drawing/2014/main" id="{02EE4A90-2DF7-4FD8-9F8E-5FB61602B972}"/>
              </a:ext>
            </a:extLst>
          </p:cNvPr>
          <p:cNvSpPr/>
          <p:nvPr/>
        </p:nvSpPr>
        <p:spPr>
          <a:xfrm>
            <a:off x="2591658" y="807038"/>
            <a:ext cx="2847109" cy="1127907"/>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Følge med</a:t>
            </a:r>
          </a:p>
        </p:txBody>
      </p:sp>
      <p:sp>
        <p:nvSpPr>
          <p:cNvPr id="5" name="Sky 4">
            <a:extLst>
              <a:ext uri="{FF2B5EF4-FFF2-40B4-BE49-F238E27FC236}">
                <a16:creationId xmlns:a16="http://schemas.microsoft.com/office/drawing/2014/main" id="{52456C6D-9A03-4752-9FFB-72C176F887D1}"/>
              </a:ext>
            </a:extLst>
          </p:cNvPr>
          <p:cNvSpPr/>
          <p:nvPr/>
        </p:nvSpPr>
        <p:spPr>
          <a:xfrm>
            <a:off x="7640498" y="793560"/>
            <a:ext cx="2847109" cy="1127907"/>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Gripe inn</a:t>
            </a:r>
          </a:p>
        </p:txBody>
      </p:sp>
      <p:sp>
        <p:nvSpPr>
          <p:cNvPr id="6" name="Sky 5">
            <a:extLst>
              <a:ext uri="{FF2B5EF4-FFF2-40B4-BE49-F238E27FC236}">
                <a16:creationId xmlns:a16="http://schemas.microsoft.com/office/drawing/2014/main" id="{7A355A50-70C6-4E44-A292-60186C819956}"/>
              </a:ext>
            </a:extLst>
          </p:cNvPr>
          <p:cNvSpPr/>
          <p:nvPr/>
        </p:nvSpPr>
        <p:spPr>
          <a:xfrm>
            <a:off x="9214592" y="3018682"/>
            <a:ext cx="2847109" cy="1127907"/>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Melde fra</a:t>
            </a:r>
          </a:p>
        </p:txBody>
      </p:sp>
      <p:sp>
        <p:nvSpPr>
          <p:cNvPr id="7" name="Sky 6">
            <a:extLst>
              <a:ext uri="{FF2B5EF4-FFF2-40B4-BE49-F238E27FC236}">
                <a16:creationId xmlns:a16="http://schemas.microsoft.com/office/drawing/2014/main" id="{D38BF4BB-34E8-4320-8EFA-D24B48829C16}"/>
              </a:ext>
            </a:extLst>
          </p:cNvPr>
          <p:cNvSpPr/>
          <p:nvPr/>
        </p:nvSpPr>
        <p:spPr>
          <a:xfrm>
            <a:off x="7640498" y="4912831"/>
            <a:ext cx="3366596" cy="1127907"/>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Undersøke </a:t>
            </a:r>
          </a:p>
          <a:p>
            <a:pPr algn="ctr"/>
            <a:r>
              <a:rPr lang="nb-NO" dirty="0">
                <a:solidFill>
                  <a:schemeClr val="tx1"/>
                </a:solidFill>
              </a:rPr>
              <a:t>(gå i analyserommet)</a:t>
            </a:r>
          </a:p>
        </p:txBody>
      </p:sp>
      <p:sp>
        <p:nvSpPr>
          <p:cNvPr id="8" name="Sky 7">
            <a:extLst>
              <a:ext uri="{FF2B5EF4-FFF2-40B4-BE49-F238E27FC236}">
                <a16:creationId xmlns:a16="http://schemas.microsoft.com/office/drawing/2014/main" id="{C6B88C5E-BB2B-4DC6-88DD-E73448B0BDBA}"/>
              </a:ext>
            </a:extLst>
          </p:cNvPr>
          <p:cNvSpPr/>
          <p:nvPr/>
        </p:nvSpPr>
        <p:spPr>
          <a:xfrm>
            <a:off x="2668555" y="5254029"/>
            <a:ext cx="3292787" cy="1127907"/>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Tiltak / skriftlig plan</a:t>
            </a:r>
          </a:p>
        </p:txBody>
      </p:sp>
      <p:sp>
        <p:nvSpPr>
          <p:cNvPr id="9" name="Sky 8">
            <a:extLst>
              <a:ext uri="{FF2B5EF4-FFF2-40B4-BE49-F238E27FC236}">
                <a16:creationId xmlns:a16="http://schemas.microsoft.com/office/drawing/2014/main" id="{3FD3CFD1-F117-4FAE-AAD2-CF7637BD3267}"/>
              </a:ext>
            </a:extLst>
          </p:cNvPr>
          <p:cNvSpPr/>
          <p:nvPr/>
        </p:nvSpPr>
        <p:spPr>
          <a:xfrm>
            <a:off x="744257" y="3299140"/>
            <a:ext cx="2847109" cy="1127907"/>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Evaluere/følge opp</a:t>
            </a:r>
          </a:p>
        </p:txBody>
      </p:sp>
      <p:pic>
        <p:nvPicPr>
          <p:cNvPr id="13" name="Bilde 12">
            <a:extLst>
              <a:ext uri="{FF2B5EF4-FFF2-40B4-BE49-F238E27FC236}">
                <a16:creationId xmlns:a16="http://schemas.microsoft.com/office/drawing/2014/main" id="{DDD964D1-A22A-4215-B3D9-F0707184F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169" y="1603971"/>
            <a:ext cx="5352697" cy="36398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Bilde 9">
            <a:extLst>
              <a:ext uri="{FF2B5EF4-FFF2-40B4-BE49-F238E27FC236}">
                <a16:creationId xmlns:a16="http://schemas.microsoft.com/office/drawing/2014/main" id="{788E0602-9F8F-415F-A255-E3C2C4CC7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238" y="58409"/>
            <a:ext cx="1461200" cy="1497259"/>
          </a:xfrm>
          <a:prstGeom prst="rect">
            <a:avLst/>
          </a:prstGeom>
        </p:spPr>
      </p:pic>
    </p:spTree>
    <p:extLst>
      <p:ext uri="{BB962C8B-B14F-4D97-AF65-F5344CB8AC3E}">
        <p14:creationId xmlns:p14="http://schemas.microsoft.com/office/powerpoint/2010/main" val="2259192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720C71-F35D-4D89-C057-2050A1AB6D57}"/>
              </a:ext>
            </a:extLst>
          </p:cNvPr>
          <p:cNvSpPr>
            <a:spLocks noGrp="1"/>
          </p:cNvSpPr>
          <p:nvPr>
            <p:ph type="title"/>
          </p:nvPr>
        </p:nvSpPr>
        <p:spPr>
          <a:xfrm>
            <a:off x="188295" y="610053"/>
            <a:ext cx="11913898" cy="1325563"/>
          </a:xfrm>
        </p:spPr>
        <p:txBody>
          <a:bodyPr>
            <a:normAutofit/>
          </a:bodyPr>
          <a:lstStyle/>
          <a:p>
            <a:r>
              <a:rPr lang="nb-NO" sz="3600" dirty="0"/>
              <a:t>Arbeidsmodellen FFSS – å fremme, forebygge, stoppe og støtte</a:t>
            </a:r>
          </a:p>
        </p:txBody>
      </p:sp>
      <p:pic>
        <p:nvPicPr>
          <p:cNvPr id="5" name="Plassholder for innhold 4">
            <a:extLst>
              <a:ext uri="{FF2B5EF4-FFF2-40B4-BE49-F238E27FC236}">
                <a16:creationId xmlns:a16="http://schemas.microsoft.com/office/drawing/2014/main" id="{DEB3E30A-DC5D-D6D5-603C-3D17D6FDEB77}"/>
              </a:ext>
            </a:extLst>
          </p:cNvPr>
          <p:cNvPicPr>
            <a:picLocks noGrp="1" noChangeAspect="1"/>
          </p:cNvPicPr>
          <p:nvPr>
            <p:ph idx="1"/>
          </p:nvPr>
        </p:nvPicPr>
        <p:blipFill>
          <a:blip r:embed="rId2"/>
          <a:stretch>
            <a:fillRect/>
          </a:stretch>
        </p:blipFill>
        <p:spPr>
          <a:xfrm>
            <a:off x="3724767" y="1690688"/>
            <a:ext cx="4424413" cy="4351338"/>
          </a:xfrm>
        </p:spPr>
      </p:pic>
      <p:sp>
        <p:nvSpPr>
          <p:cNvPr id="7" name="TekstSylinder 6">
            <a:extLst>
              <a:ext uri="{FF2B5EF4-FFF2-40B4-BE49-F238E27FC236}">
                <a16:creationId xmlns:a16="http://schemas.microsoft.com/office/drawing/2014/main" id="{3803E38E-B402-A825-33A7-493A17F71D8C}"/>
              </a:ext>
            </a:extLst>
          </p:cNvPr>
          <p:cNvSpPr txBox="1"/>
          <p:nvPr/>
        </p:nvSpPr>
        <p:spPr>
          <a:xfrm>
            <a:off x="2599698" y="6239369"/>
            <a:ext cx="7604616" cy="369332"/>
          </a:xfrm>
          <a:prstGeom prst="rect">
            <a:avLst/>
          </a:prstGeom>
          <a:noFill/>
        </p:spPr>
        <p:txBody>
          <a:bodyPr wrap="square">
            <a:spAutoFit/>
          </a:bodyPr>
          <a:lstStyle/>
          <a:p>
            <a:r>
              <a:rPr lang="nb-NO" dirty="0">
                <a:hlinkClick r:id="rId3"/>
              </a:rPr>
              <a:t>https://omnimodellen.no/om-modellen/fremme-forebygge-stoppe-stotte-ffss/</a:t>
            </a:r>
            <a:r>
              <a:rPr lang="se-NO" dirty="0"/>
              <a:t> </a:t>
            </a:r>
            <a:endParaRPr lang="nb-NO" dirty="0"/>
          </a:p>
        </p:txBody>
      </p:sp>
      <p:pic>
        <p:nvPicPr>
          <p:cNvPr id="3" name="Bilde 2">
            <a:extLst>
              <a:ext uri="{FF2B5EF4-FFF2-40B4-BE49-F238E27FC236}">
                <a16:creationId xmlns:a16="http://schemas.microsoft.com/office/drawing/2014/main" id="{02FE9BB6-4698-DA0D-71E9-70626A574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295" y="210400"/>
            <a:ext cx="3112748" cy="317501"/>
          </a:xfrm>
          <a:prstGeom prst="rect">
            <a:avLst/>
          </a:prstGeom>
        </p:spPr>
      </p:pic>
    </p:spTree>
    <p:extLst>
      <p:ext uri="{BB962C8B-B14F-4D97-AF65-F5344CB8AC3E}">
        <p14:creationId xmlns:p14="http://schemas.microsoft.com/office/powerpoint/2010/main" val="3330845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5F244B-3485-8564-B4C0-79626A6CF7A2}"/>
              </a:ext>
            </a:extLst>
          </p:cNvPr>
          <p:cNvSpPr>
            <a:spLocks noGrp="1"/>
          </p:cNvSpPr>
          <p:nvPr>
            <p:ph type="title"/>
          </p:nvPr>
        </p:nvSpPr>
        <p:spPr/>
        <p:txBody>
          <a:bodyPr/>
          <a:lstStyle/>
          <a:p>
            <a:r>
              <a:rPr lang="nb-NO" i="0">
                <a:effectLst/>
                <a:latin typeface="Zen Kaku Gothic Antique"/>
              </a:rPr>
              <a:t>Å fremme det trygge og gode fellesskapet</a:t>
            </a:r>
            <a:br>
              <a:rPr lang="nb-NO" b="1" i="0">
                <a:effectLst/>
                <a:latin typeface="Zen Kaku Gothic Antique"/>
              </a:rPr>
            </a:br>
            <a:endParaRPr lang="nb-NO"/>
          </a:p>
        </p:txBody>
      </p:sp>
      <p:pic>
        <p:nvPicPr>
          <p:cNvPr id="5" name="Plassholder for innhold 4">
            <a:extLst>
              <a:ext uri="{FF2B5EF4-FFF2-40B4-BE49-F238E27FC236}">
                <a16:creationId xmlns:a16="http://schemas.microsoft.com/office/drawing/2014/main" id="{46F15E1D-636A-AC9F-B8A4-3EB5D949D5E6}"/>
              </a:ext>
            </a:extLst>
          </p:cNvPr>
          <p:cNvPicPr>
            <a:picLocks noGrp="1" noChangeAspect="1"/>
          </p:cNvPicPr>
          <p:nvPr>
            <p:ph idx="1"/>
          </p:nvPr>
        </p:nvPicPr>
        <p:blipFill>
          <a:blip r:embed="rId2"/>
          <a:stretch>
            <a:fillRect/>
          </a:stretch>
        </p:blipFill>
        <p:spPr>
          <a:xfrm>
            <a:off x="838200" y="1027906"/>
            <a:ext cx="5068845" cy="4351338"/>
          </a:xfrm>
        </p:spPr>
      </p:pic>
      <p:sp>
        <p:nvSpPr>
          <p:cNvPr id="8" name="TekstSylinder 7">
            <a:extLst>
              <a:ext uri="{FF2B5EF4-FFF2-40B4-BE49-F238E27FC236}">
                <a16:creationId xmlns:a16="http://schemas.microsoft.com/office/drawing/2014/main" id="{69B5D652-128E-1768-2A97-3EC5D105348C}"/>
              </a:ext>
            </a:extLst>
          </p:cNvPr>
          <p:cNvSpPr txBox="1"/>
          <p:nvPr/>
        </p:nvSpPr>
        <p:spPr>
          <a:xfrm>
            <a:off x="6301409" y="1530626"/>
            <a:ext cx="4750904" cy="4524315"/>
          </a:xfrm>
          <a:prstGeom prst="rect">
            <a:avLst/>
          </a:prstGeom>
          <a:noFill/>
        </p:spPr>
        <p:txBody>
          <a:bodyPr wrap="square" rtlCol="0">
            <a:spAutoFit/>
          </a:bodyPr>
          <a:lstStyle/>
          <a:p>
            <a:r>
              <a:rPr lang="nb-NO" sz="3200" b="1"/>
              <a:t>Å fremme </a:t>
            </a:r>
            <a:r>
              <a:rPr lang="nb-NO" sz="3200"/>
              <a:t>betyr å sette noe i gang, få noe til å skje eller bidra til at noe skjer. </a:t>
            </a:r>
            <a:endParaRPr lang="se-NO" sz="3200"/>
          </a:p>
          <a:p>
            <a:endParaRPr lang="se-NO" sz="3200"/>
          </a:p>
          <a:p>
            <a:r>
              <a:rPr lang="nb-NO" sz="3200"/>
              <a:t>Det betyr å ta en aktiv rolle i arbeidet med å legge til rette for, og skape det trygge og gode fellesskapet.</a:t>
            </a:r>
          </a:p>
        </p:txBody>
      </p:sp>
      <p:pic>
        <p:nvPicPr>
          <p:cNvPr id="3" name="Bilde 2">
            <a:extLst>
              <a:ext uri="{FF2B5EF4-FFF2-40B4-BE49-F238E27FC236}">
                <a16:creationId xmlns:a16="http://schemas.microsoft.com/office/drawing/2014/main" id="{C4F2DBD5-8CE8-A933-54E6-5A6521FFD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81" y="6492875"/>
            <a:ext cx="2094750" cy="213665"/>
          </a:xfrm>
          <a:prstGeom prst="rect">
            <a:avLst/>
          </a:prstGeom>
        </p:spPr>
      </p:pic>
    </p:spTree>
    <p:extLst>
      <p:ext uri="{BB962C8B-B14F-4D97-AF65-F5344CB8AC3E}">
        <p14:creationId xmlns:p14="http://schemas.microsoft.com/office/powerpoint/2010/main" val="3442645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767B18D-606F-3422-5405-223E4F2533DF}"/>
              </a:ext>
            </a:extLst>
          </p:cNvPr>
          <p:cNvSpPr>
            <a:spLocks noGrp="1"/>
          </p:cNvSpPr>
          <p:nvPr>
            <p:ph type="title"/>
          </p:nvPr>
        </p:nvSpPr>
        <p:spPr/>
        <p:txBody>
          <a:bodyPr/>
          <a:lstStyle/>
          <a:p>
            <a:r>
              <a:rPr lang="nb-NO"/>
              <a:t>Å forebygge mobbing, krenkelser og utenforskap</a:t>
            </a:r>
          </a:p>
        </p:txBody>
      </p:sp>
      <p:pic>
        <p:nvPicPr>
          <p:cNvPr id="11" name="Plassholder for innhold 10">
            <a:extLst>
              <a:ext uri="{FF2B5EF4-FFF2-40B4-BE49-F238E27FC236}">
                <a16:creationId xmlns:a16="http://schemas.microsoft.com/office/drawing/2014/main" id="{6388FEB6-4F58-5FB3-D231-F15BBF33A6EB}"/>
              </a:ext>
            </a:extLst>
          </p:cNvPr>
          <p:cNvPicPr>
            <a:picLocks noGrp="1" noChangeAspect="1"/>
          </p:cNvPicPr>
          <p:nvPr>
            <p:ph idx="1"/>
          </p:nvPr>
        </p:nvPicPr>
        <p:blipFill>
          <a:blip r:embed="rId2"/>
          <a:stretch>
            <a:fillRect/>
          </a:stretch>
        </p:blipFill>
        <p:spPr>
          <a:xfrm>
            <a:off x="838200" y="1624289"/>
            <a:ext cx="4835661" cy="4351338"/>
          </a:xfrm>
        </p:spPr>
      </p:pic>
      <p:sp>
        <p:nvSpPr>
          <p:cNvPr id="12" name="Plassholder for innhold 11">
            <a:extLst>
              <a:ext uri="{FF2B5EF4-FFF2-40B4-BE49-F238E27FC236}">
                <a16:creationId xmlns:a16="http://schemas.microsoft.com/office/drawing/2014/main" id="{F52DB8D9-32A6-55C3-005C-0D1F149C37D5}"/>
              </a:ext>
            </a:extLst>
          </p:cNvPr>
          <p:cNvSpPr>
            <a:spLocks noGrp="1"/>
          </p:cNvSpPr>
          <p:nvPr>
            <p:ph sz="half" idx="4294967295"/>
          </p:nvPr>
        </p:nvSpPr>
        <p:spPr>
          <a:xfrm>
            <a:off x="5747657" y="1624290"/>
            <a:ext cx="6114376" cy="4552674"/>
          </a:xfrm>
        </p:spPr>
        <p:txBody>
          <a:bodyPr>
            <a:normAutofit lnSpcReduction="10000"/>
          </a:bodyPr>
          <a:lstStyle/>
          <a:p>
            <a:r>
              <a:rPr lang="nb-NO" dirty="0"/>
              <a:t>Å forebygge betyr å aktivt gjøre noe for å forhindre at noe </a:t>
            </a:r>
            <a:r>
              <a:rPr lang="nb-NO" dirty="0" err="1"/>
              <a:t>neagtivt</a:t>
            </a:r>
            <a:r>
              <a:rPr lang="nb-NO" dirty="0"/>
              <a:t> skjer. </a:t>
            </a:r>
            <a:endParaRPr lang="se-NO" dirty="0"/>
          </a:p>
          <a:p>
            <a:r>
              <a:rPr lang="nb-NO" dirty="0"/>
              <a:t>Det betyr også å aktivt og systematisk oppsøke kunnskap om hva som skjer og rører seg i gruppa av barn eller unge</a:t>
            </a:r>
            <a:r>
              <a:rPr lang="se-NO" dirty="0"/>
              <a:t>. </a:t>
            </a:r>
          </a:p>
          <a:p>
            <a:r>
              <a:rPr lang="nb-NO" dirty="0"/>
              <a:t>Følge - med - plikten</a:t>
            </a:r>
          </a:p>
          <a:p>
            <a:r>
              <a:rPr lang="se-NO" dirty="0"/>
              <a:t> - </a:t>
            </a:r>
            <a:r>
              <a:rPr lang="nb-NO" dirty="0"/>
              <a:t>og så aktivt og systematisk gjøre tiltak for å redusere risikoen for at barn eller unge blir utsatt for mobbing, krenkelser eller utenforskap.</a:t>
            </a:r>
          </a:p>
        </p:txBody>
      </p:sp>
      <p:pic>
        <p:nvPicPr>
          <p:cNvPr id="2" name="Bilde 1">
            <a:extLst>
              <a:ext uri="{FF2B5EF4-FFF2-40B4-BE49-F238E27FC236}">
                <a16:creationId xmlns:a16="http://schemas.microsoft.com/office/drawing/2014/main" id="{B3129CDF-FCFF-0400-B0B3-8E7A94065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59" y="6386042"/>
            <a:ext cx="2094750" cy="213665"/>
          </a:xfrm>
          <a:prstGeom prst="rect">
            <a:avLst/>
          </a:prstGeom>
        </p:spPr>
      </p:pic>
    </p:spTree>
    <p:extLst>
      <p:ext uri="{BB962C8B-B14F-4D97-AF65-F5344CB8AC3E}">
        <p14:creationId xmlns:p14="http://schemas.microsoft.com/office/powerpoint/2010/main" val="3754098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28F040-A57B-CB4E-0586-94280CFA04BB}"/>
              </a:ext>
            </a:extLst>
          </p:cNvPr>
          <p:cNvSpPr>
            <a:spLocks noGrp="1"/>
          </p:cNvSpPr>
          <p:nvPr>
            <p:ph type="title"/>
          </p:nvPr>
        </p:nvSpPr>
        <p:spPr/>
        <p:txBody>
          <a:bodyPr/>
          <a:lstStyle/>
          <a:p>
            <a:r>
              <a:rPr lang="nb-NO"/>
              <a:t>Å stoppe mobbing og krenkelser</a:t>
            </a:r>
          </a:p>
        </p:txBody>
      </p:sp>
      <p:pic>
        <p:nvPicPr>
          <p:cNvPr id="5" name="Plassholder for innhold 4">
            <a:extLst>
              <a:ext uri="{FF2B5EF4-FFF2-40B4-BE49-F238E27FC236}">
                <a16:creationId xmlns:a16="http://schemas.microsoft.com/office/drawing/2014/main" id="{2A5D7BED-E86C-A85D-25CC-7A0A34A75105}"/>
              </a:ext>
            </a:extLst>
          </p:cNvPr>
          <p:cNvPicPr>
            <a:picLocks noGrp="1" noChangeAspect="1"/>
          </p:cNvPicPr>
          <p:nvPr>
            <p:ph sz="half" idx="1"/>
          </p:nvPr>
        </p:nvPicPr>
        <p:blipFill>
          <a:blip r:embed="rId2"/>
          <a:stretch>
            <a:fillRect/>
          </a:stretch>
        </p:blipFill>
        <p:spPr>
          <a:xfrm>
            <a:off x="1104730" y="1825625"/>
            <a:ext cx="4648539" cy="4351338"/>
          </a:xfrm>
        </p:spPr>
      </p:pic>
      <p:sp>
        <p:nvSpPr>
          <p:cNvPr id="6" name="Plassholder for innhold 5">
            <a:extLst>
              <a:ext uri="{FF2B5EF4-FFF2-40B4-BE49-F238E27FC236}">
                <a16:creationId xmlns:a16="http://schemas.microsoft.com/office/drawing/2014/main" id="{40326C01-6B4D-A93F-FEF7-3538E1810F17}"/>
              </a:ext>
            </a:extLst>
          </p:cNvPr>
          <p:cNvSpPr>
            <a:spLocks noGrp="1"/>
          </p:cNvSpPr>
          <p:nvPr>
            <p:ph sz="half" idx="2"/>
          </p:nvPr>
        </p:nvSpPr>
        <p:spPr/>
        <p:txBody>
          <a:bodyPr/>
          <a:lstStyle/>
          <a:p>
            <a:r>
              <a:rPr lang="nb-NO"/>
              <a:t>Hvordan skal dere aktivt håndtere den tydelige holdningen til nulltoleranse mot mobbing og krenkelser?</a:t>
            </a:r>
            <a:endParaRPr lang="se-NO"/>
          </a:p>
          <a:p>
            <a:r>
              <a:rPr lang="nb-NO"/>
              <a:t>Hvordan stopper dere?</a:t>
            </a:r>
          </a:p>
          <a:p>
            <a:r>
              <a:rPr lang="nb-NO"/>
              <a:t>Hva med den som alltid må stoppes?</a:t>
            </a:r>
          </a:p>
          <a:p>
            <a:r>
              <a:rPr lang="nb-NO"/>
              <a:t>Har dere tenkt på hvor grensen mellom å stoppe og å krenke går?</a:t>
            </a:r>
          </a:p>
          <a:p>
            <a:endParaRPr lang="nb-NO"/>
          </a:p>
        </p:txBody>
      </p:sp>
      <p:pic>
        <p:nvPicPr>
          <p:cNvPr id="3" name="Bilde 2">
            <a:extLst>
              <a:ext uri="{FF2B5EF4-FFF2-40B4-BE49-F238E27FC236}">
                <a16:creationId xmlns:a16="http://schemas.microsoft.com/office/drawing/2014/main" id="{CC9CE729-4096-C105-AE6F-002BEC09D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24" y="6492875"/>
            <a:ext cx="2094750" cy="213665"/>
          </a:xfrm>
          <a:prstGeom prst="rect">
            <a:avLst/>
          </a:prstGeom>
        </p:spPr>
      </p:pic>
    </p:spTree>
    <p:extLst>
      <p:ext uri="{BB962C8B-B14F-4D97-AF65-F5344CB8AC3E}">
        <p14:creationId xmlns:p14="http://schemas.microsoft.com/office/powerpoint/2010/main" val="2308853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8F50E4-A824-5B63-B73B-0640E66080B8}"/>
              </a:ext>
            </a:extLst>
          </p:cNvPr>
          <p:cNvSpPr>
            <a:spLocks noGrp="1"/>
          </p:cNvSpPr>
          <p:nvPr>
            <p:ph type="title"/>
          </p:nvPr>
        </p:nvSpPr>
        <p:spPr>
          <a:xfrm>
            <a:off x="838200" y="365126"/>
            <a:ext cx="10515600" cy="804958"/>
          </a:xfrm>
        </p:spPr>
        <p:txBody>
          <a:bodyPr/>
          <a:lstStyle/>
          <a:p>
            <a:r>
              <a:rPr lang="nb-NO" dirty="0"/>
              <a:t>Å støtte de sårbare barna/ungdommene</a:t>
            </a:r>
          </a:p>
        </p:txBody>
      </p:sp>
      <p:pic>
        <p:nvPicPr>
          <p:cNvPr id="5" name="Plassholder for innhold 4">
            <a:extLst>
              <a:ext uri="{FF2B5EF4-FFF2-40B4-BE49-F238E27FC236}">
                <a16:creationId xmlns:a16="http://schemas.microsoft.com/office/drawing/2014/main" id="{6C076462-E27D-21B4-83CD-89E0DB162309}"/>
              </a:ext>
            </a:extLst>
          </p:cNvPr>
          <p:cNvPicPr>
            <a:picLocks noGrp="1" noChangeAspect="1"/>
          </p:cNvPicPr>
          <p:nvPr>
            <p:ph sz="half" idx="1"/>
          </p:nvPr>
        </p:nvPicPr>
        <p:blipFill>
          <a:blip r:embed="rId2"/>
          <a:stretch>
            <a:fillRect/>
          </a:stretch>
        </p:blipFill>
        <p:spPr>
          <a:xfrm>
            <a:off x="1180936" y="1825625"/>
            <a:ext cx="4496128" cy="4351338"/>
          </a:xfrm>
        </p:spPr>
      </p:pic>
      <p:sp>
        <p:nvSpPr>
          <p:cNvPr id="6" name="Plassholder for innhold 5">
            <a:extLst>
              <a:ext uri="{FF2B5EF4-FFF2-40B4-BE49-F238E27FC236}">
                <a16:creationId xmlns:a16="http://schemas.microsoft.com/office/drawing/2014/main" id="{FA2E33B3-06D5-9B50-2A16-4872C029DC3F}"/>
              </a:ext>
            </a:extLst>
          </p:cNvPr>
          <p:cNvSpPr>
            <a:spLocks noGrp="1"/>
          </p:cNvSpPr>
          <p:nvPr>
            <p:ph sz="half" idx="2"/>
          </p:nvPr>
        </p:nvSpPr>
        <p:spPr>
          <a:xfrm>
            <a:off x="6172200" y="1442906"/>
            <a:ext cx="5181600" cy="4734057"/>
          </a:xfrm>
        </p:spPr>
        <p:txBody>
          <a:bodyPr>
            <a:normAutofit fontScale="92500" lnSpcReduction="20000"/>
          </a:bodyPr>
          <a:lstStyle/>
          <a:p>
            <a:pPr marL="0" indent="0">
              <a:buNone/>
            </a:pPr>
            <a:r>
              <a:rPr lang="nb-NO" dirty="0"/>
              <a:t>Dette handler om</a:t>
            </a:r>
            <a:r>
              <a:rPr lang="se-NO" dirty="0"/>
              <a:t>:</a:t>
            </a:r>
            <a:endParaRPr lang="nb-NO" dirty="0"/>
          </a:p>
          <a:p>
            <a:r>
              <a:rPr lang="nb-NO" dirty="0"/>
              <a:t>Barn og unge som opplever utenforskap. Barn og unge som har lav sosial status eller opplever en utrygg plass i gruppa.</a:t>
            </a:r>
          </a:p>
          <a:p>
            <a:r>
              <a:rPr lang="nb-NO" dirty="0"/>
              <a:t>Barn og unge som opplever mobbing og krenkelse. De som har fått utdelt negative sosiale roller.</a:t>
            </a:r>
          </a:p>
          <a:p>
            <a:r>
              <a:rPr lang="nb-NO" dirty="0"/>
              <a:t>Barn og unge som ikke får til i samspillet med de andre. Barn og unge som har risiko for å oppleve negative relasjoner til andre barn eller voksne.</a:t>
            </a:r>
          </a:p>
          <a:p>
            <a:r>
              <a:rPr lang="nb-NO" dirty="0"/>
              <a:t>Sårbare barn og unge.</a:t>
            </a:r>
          </a:p>
        </p:txBody>
      </p:sp>
      <p:pic>
        <p:nvPicPr>
          <p:cNvPr id="3" name="Bilde 2">
            <a:extLst>
              <a:ext uri="{FF2B5EF4-FFF2-40B4-BE49-F238E27FC236}">
                <a16:creationId xmlns:a16="http://schemas.microsoft.com/office/drawing/2014/main" id="{D766AAB1-1C1C-B18C-23CA-6A467E55B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88" y="6449786"/>
            <a:ext cx="2094750" cy="213665"/>
          </a:xfrm>
          <a:prstGeom prst="rect">
            <a:avLst/>
          </a:prstGeom>
        </p:spPr>
      </p:pic>
    </p:spTree>
    <p:extLst>
      <p:ext uri="{BB962C8B-B14F-4D97-AF65-F5344CB8AC3E}">
        <p14:creationId xmlns:p14="http://schemas.microsoft.com/office/powerpoint/2010/main" val="3046691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ktangel: avrundede hjørner 21">
            <a:extLst>
              <a:ext uri="{FF2B5EF4-FFF2-40B4-BE49-F238E27FC236}">
                <a16:creationId xmlns:a16="http://schemas.microsoft.com/office/drawing/2014/main" id="{1F82F3AC-D821-546C-FB2C-09C44A09EEFE}"/>
              </a:ext>
            </a:extLst>
          </p:cNvPr>
          <p:cNvSpPr/>
          <p:nvPr/>
        </p:nvSpPr>
        <p:spPr>
          <a:xfrm>
            <a:off x="68370" y="1200151"/>
            <a:ext cx="3284737" cy="1673354"/>
          </a:xfrm>
          <a:prstGeom prst="roundRect">
            <a:avLst/>
          </a:prstGeom>
          <a:solidFill>
            <a:srgbClr val="FAF9D3"/>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nb-NO" b="1" dirty="0"/>
              <a:t>Gjennomgå opplegget, gruppesammensetning og sted med «Pernille» før aktiviteten starter. Sikre at hun har en hun er trygg på i si gruppe.</a:t>
            </a:r>
          </a:p>
        </p:txBody>
      </p:sp>
      <p:grpSp>
        <p:nvGrpSpPr>
          <p:cNvPr id="3" name="Gruppe 2">
            <a:extLst>
              <a:ext uri="{FF2B5EF4-FFF2-40B4-BE49-F238E27FC236}">
                <a16:creationId xmlns:a16="http://schemas.microsoft.com/office/drawing/2014/main" id="{4F7AE597-BDDD-7136-7D9D-445D0FD1695C}"/>
              </a:ext>
            </a:extLst>
          </p:cNvPr>
          <p:cNvGrpSpPr/>
          <p:nvPr/>
        </p:nvGrpSpPr>
        <p:grpSpPr>
          <a:xfrm>
            <a:off x="4323034" y="3223742"/>
            <a:ext cx="3557797" cy="3557797"/>
            <a:chOff x="3072426" y="3215701"/>
            <a:chExt cx="3557797" cy="3557797"/>
          </a:xfrm>
        </p:grpSpPr>
        <p:sp>
          <p:nvSpPr>
            <p:cNvPr id="4" name="Ellipse 3">
              <a:extLst>
                <a:ext uri="{FF2B5EF4-FFF2-40B4-BE49-F238E27FC236}">
                  <a16:creationId xmlns:a16="http://schemas.microsoft.com/office/drawing/2014/main" id="{5AF64695-B9BF-42B7-FEA9-EBC6ECECAD30}"/>
                </a:ext>
              </a:extLst>
            </p:cNvPr>
            <p:cNvSpPr/>
            <p:nvPr/>
          </p:nvSpPr>
          <p:spPr>
            <a:xfrm>
              <a:off x="3072426" y="3215701"/>
              <a:ext cx="3557797" cy="3557797"/>
            </a:xfrm>
            <a:prstGeom prst="ellipse">
              <a:avLst/>
            </a:prstGeom>
            <a:solidFill>
              <a:srgbClr val="FFB3B0">
                <a:alpha val="60000"/>
              </a:srgbClr>
            </a:solidFill>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endParaRPr lang="nb-NO"/>
            </a:p>
          </p:txBody>
        </p:sp>
        <p:sp>
          <p:nvSpPr>
            <p:cNvPr id="5" name="Ellipse 8">
              <a:extLst>
                <a:ext uri="{FF2B5EF4-FFF2-40B4-BE49-F238E27FC236}">
                  <a16:creationId xmlns:a16="http://schemas.microsoft.com/office/drawing/2014/main" id="{A54D6D45-8155-5F5B-BFB3-11763B9C4DAD}"/>
                </a:ext>
              </a:extLst>
            </p:cNvPr>
            <p:cNvSpPr txBox="1"/>
            <p:nvPr/>
          </p:nvSpPr>
          <p:spPr>
            <a:xfrm>
              <a:off x="3482941" y="5165648"/>
              <a:ext cx="2736767" cy="112891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nb-NO" sz="2800" kern="1200"/>
                <a:t>Stoppe </a:t>
              </a:r>
            </a:p>
            <a:p>
              <a:pPr marL="0" lvl="0" indent="0" algn="ctr" defTabSz="1244600">
                <a:lnSpc>
                  <a:spcPct val="90000"/>
                </a:lnSpc>
                <a:spcBef>
                  <a:spcPct val="0"/>
                </a:spcBef>
                <a:spcAft>
                  <a:spcPct val="35000"/>
                </a:spcAft>
                <a:buNone/>
              </a:pPr>
              <a:r>
                <a:rPr lang="nb-NO" sz="1600" kern="1200"/>
                <a:t>Hvordan skal dere aktivt håndtere nulltoleranse mot krenkelser j.fr. §41 og 9A-3?</a:t>
              </a:r>
            </a:p>
          </p:txBody>
        </p:sp>
      </p:grpSp>
      <p:grpSp>
        <p:nvGrpSpPr>
          <p:cNvPr id="6" name="Gruppe 5">
            <a:extLst>
              <a:ext uri="{FF2B5EF4-FFF2-40B4-BE49-F238E27FC236}">
                <a16:creationId xmlns:a16="http://schemas.microsoft.com/office/drawing/2014/main" id="{ABA924D0-6C35-58D7-776C-B8F4A83DFF43}"/>
              </a:ext>
            </a:extLst>
          </p:cNvPr>
          <p:cNvGrpSpPr/>
          <p:nvPr/>
        </p:nvGrpSpPr>
        <p:grpSpPr>
          <a:xfrm>
            <a:off x="4323034" y="76460"/>
            <a:ext cx="3557797" cy="3557797"/>
            <a:chOff x="3072426" y="68419"/>
            <a:chExt cx="3557797" cy="3557797"/>
          </a:xfrm>
        </p:grpSpPr>
        <p:sp>
          <p:nvSpPr>
            <p:cNvPr id="7" name="Ellipse 6">
              <a:extLst>
                <a:ext uri="{FF2B5EF4-FFF2-40B4-BE49-F238E27FC236}">
                  <a16:creationId xmlns:a16="http://schemas.microsoft.com/office/drawing/2014/main" id="{E689BA82-E679-D5A6-C172-2FA301C1B13B}"/>
                </a:ext>
              </a:extLst>
            </p:cNvPr>
            <p:cNvSpPr/>
            <p:nvPr/>
          </p:nvSpPr>
          <p:spPr>
            <a:xfrm>
              <a:off x="3072426" y="68419"/>
              <a:ext cx="3557797" cy="3557797"/>
            </a:xfrm>
            <a:prstGeom prst="ellipse">
              <a:avLst/>
            </a:prstGeom>
            <a:solidFill>
              <a:srgbClr val="DBEDBA">
                <a:alpha val="60000"/>
              </a:srgbClr>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a:lstStyle/>
            <a:p>
              <a:endParaRPr lang="nb-NO"/>
            </a:p>
          </p:txBody>
        </p:sp>
        <p:sp>
          <p:nvSpPr>
            <p:cNvPr id="8" name="Ellipse 4">
              <a:extLst>
                <a:ext uri="{FF2B5EF4-FFF2-40B4-BE49-F238E27FC236}">
                  <a16:creationId xmlns:a16="http://schemas.microsoft.com/office/drawing/2014/main" id="{212844CD-39D2-0204-F45A-1765C63F9401}"/>
                </a:ext>
              </a:extLst>
            </p:cNvPr>
            <p:cNvSpPr txBox="1"/>
            <p:nvPr/>
          </p:nvSpPr>
          <p:spPr>
            <a:xfrm>
              <a:off x="3482941" y="547353"/>
              <a:ext cx="2736767" cy="112891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nb-NO" sz="2800" kern="1200" dirty="0"/>
                <a:t>Fremme</a:t>
              </a:r>
            </a:p>
            <a:p>
              <a:pPr marL="0" lvl="0" indent="0" algn="ctr" defTabSz="1244600">
                <a:lnSpc>
                  <a:spcPct val="90000"/>
                </a:lnSpc>
                <a:spcBef>
                  <a:spcPct val="0"/>
                </a:spcBef>
                <a:spcAft>
                  <a:spcPct val="35000"/>
                </a:spcAft>
                <a:buClrTx/>
                <a:buSzTx/>
                <a:buFontTx/>
                <a:buNone/>
              </a:pPr>
              <a:r>
                <a:rPr lang="nb-NO" sz="1600" kern="1200" dirty="0"/>
                <a:t>Hvordan skal dere aktivt bidra til å danne fellesskap der alle barn kan delta og få en opplevelse av å høre til?</a:t>
              </a:r>
            </a:p>
          </p:txBody>
        </p:sp>
      </p:grpSp>
      <p:grpSp>
        <p:nvGrpSpPr>
          <p:cNvPr id="9" name="Gruppe 8">
            <a:extLst>
              <a:ext uri="{FF2B5EF4-FFF2-40B4-BE49-F238E27FC236}">
                <a16:creationId xmlns:a16="http://schemas.microsoft.com/office/drawing/2014/main" id="{A961F3DD-5AD5-0A19-938C-3655529B1620}"/>
              </a:ext>
            </a:extLst>
          </p:cNvPr>
          <p:cNvGrpSpPr/>
          <p:nvPr/>
        </p:nvGrpSpPr>
        <p:grpSpPr>
          <a:xfrm>
            <a:off x="5908540" y="1650101"/>
            <a:ext cx="3534067" cy="3557797"/>
            <a:chOff x="4657932" y="1642060"/>
            <a:chExt cx="3534067" cy="3557797"/>
          </a:xfrm>
          <a:solidFill>
            <a:srgbClr val="EAFBC9">
              <a:alpha val="98000"/>
            </a:srgbClr>
          </a:solidFill>
        </p:grpSpPr>
        <p:sp>
          <p:nvSpPr>
            <p:cNvPr id="10" name="Ellipse 9">
              <a:extLst>
                <a:ext uri="{FF2B5EF4-FFF2-40B4-BE49-F238E27FC236}">
                  <a16:creationId xmlns:a16="http://schemas.microsoft.com/office/drawing/2014/main" id="{871E7FE7-B442-8206-CFD5-D616CE2DAA98}"/>
                </a:ext>
              </a:extLst>
            </p:cNvPr>
            <p:cNvSpPr/>
            <p:nvPr/>
          </p:nvSpPr>
          <p:spPr>
            <a:xfrm>
              <a:off x="4657932" y="1642060"/>
              <a:ext cx="3534067" cy="3557797"/>
            </a:xfrm>
            <a:prstGeom prst="ellipse">
              <a:avLst/>
            </a:prstGeom>
            <a:solidFill>
              <a:srgbClr val="EAFBC9">
                <a:alpha val="60000"/>
              </a:srgbClr>
            </a:solidFill>
            <a:ln>
              <a:solidFill>
                <a:schemeClr val="lt1">
                  <a:hueOff val="0"/>
                  <a:satOff val="0"/>
                  <a:lumOff val="0"/>
                </a:schemeClr>
              </a:solidFill>
            </a:ln>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a:lstStyle/>
            <a:p>
              <a:endParaRPr lang="nb-NO"/>
            </a:p>
          </p:txBody>
        </p:sp>
        <p:sp>
          <p:nvSpPr>
            <p:cNvPr id="11" name="Ellipse 6">
              <a:extLst>
                <a:ext uri="{FF2B5EF4-FFF2-40B4-BE49-F238E27FC236}">
                  <a16:creationId xmlns:a16="http://schemas.microsoft.com/office/drawing/2014/main" id="{BFCF4784-602D-2BD0-C89F-55E384F249DC}"/>
                </a:ext>
              </a:extLst>
            </p:cNvPr>
            <p:cNvSpPr txBox="1"/>
            <p:nvPr/>
          </p:nvSpPr>
          <p:spPr>
            <a:xfrm>
              <a:off x="6560892" y="2052575"/>
              <a:ext cx="1359256" cy="2736767"/>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b-NO" sz="2400" kern="1200"/>
                <a:t>Forebygge</a:t>
              </a:r>
            </a:p>
            <a:p>
              <a:pPr marL="0" lvl="0" indent="0" algn="ctr" defTabSz="1066800">
                <a:lnSpc>
                  <a:spcPct val="90000"/>
                </a:lnSpc>
                <a:spcBef>
                  <a:spcPct val="0"/>
                </a:spcBef>
                <a:spcAft>
                  <a:spcPct val="35000"/>
                </a:spcAft>
                <a:buNone/>
              </a:pPr>
              <a:r>
                <a:rPr lang="nb-NO" sz="1600" kern="1200"/>
                <a:t>Hvordan skal dere aktivt bidra til å hindre at barn opplever mobbing og utenforskap?</a:t>
              </a:r>
            </a:p>
          </p:txBody>
        </p:sp>
      </p:grpSp>
      <p:grpSp>
        <p:nvGrpSpPr>
          <p:cNvPr id="12" name="Gruppe 11">
            <a:extLst>
              <a:ext uri="{FF2B5EF4-FFF2-40B4-BE49-F238E27FC236}">
                <a16:creationId xmlns:a16="http://schemas.microsoft.com/office/drawing/2014/main" id="{AC42D04A-728E-E621-B1A1-9F3EF2FE3AA2}"/>
              </a:ext>
            </a:extLst>
          </p:cNvPr>
          <p:cNvGrpSpPr/>
          <p:nvPr/>
        </p:nvGrpSpPr>
        <p:grpSpPr>
          <a:xfrm>
            <a:off x="2749392" y="1650101"/>
            <a:ext cx="3557797" cy="3557797"/>
            <a:chOff x="1498784" y="1642060"/>
            <a:chExt cx="3557797" cy="3557797"/>
          </a:xfrm>
          <a:solidFill>
            <a:srgbClr val="F7F5B6">
              <a:alpha val="60000"/>
            </a:srgbClr>
          </a:solidFill>
        </p:grpSpPr>
        <p:sp>
          <p:nvSpPr>
            <p:cNvPr id="13" name="Ellipse 12">
              <a:extLst>
                <a:ext uri="{FF2B5EF4-FFF2-40B4-BE49-F238E27FC236}">
                  <a16:creationId xmlns:a16="http://schemas.microsoft.com/office/drawing/2014/main" id="{22ACC4CF-E5A2-2FF1-9245-0A6E47F81480}"/>
                </a:ext>
              </a:extLst>
            </p:cNvPr>
            <p:cNvSpPr/>
            <p:nvPr/>
          </p:nvSpPr>
          <p:spPr>
            <a:xfrm>
              <a:off x="1498784" y="1642060"/>
              <a:ext cx="3557797" cy="3557797"/>
            </a:xfrm>
            <a:prstGeom prst="ellipse">
              <a:avLst/>
            </a:prstGeom>
            <a:grpFill/>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a:lstStyle/>
            <a:p>
              <a:endParaRPr lang="nb-NO"/>
            </a:p>
          </p:txBody>
        </p:sp>
        <p:sp>
          <p:nvSpPr>
            <p:cNvPr id="14" name="Ellipse 10">
              <a:extLst>
                <a:ext uri="{FF2B5EF4-FFF2-40B4-BE49-F238E27FC236}">
                  <a16:creationId xmlns:a16="http://schemas.microsoft.com/office/drawing/2014/main" id="{4933522F-DFF0-071F-09EC-6F6D0C17DCB7}"/>
                </a:ext>
              </a:extLst>
            </p:cNvPr>
            <p:cNvSpPr txBox="1"/>
            <p:nvPr/>
          </p:nvSpPr>
          <p:spPr>
            <a:xfrm>
              <a:off x="1772461" y="2052575"/>
              <a:ext cx="1368383" cy="2736767"/>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b-NO" sz="2800" kern="1200">
                  <a:latin typeface="+mn-lt"/>
                </a:rPr>
                <a:t>Støtte</a:t>
              </a:r>
            </a:p>
            <a:p>
              <a:pPr marL="0" marR="0" lvl="0" indent="0" algn="ctr" defTabSz="914400" eaLnBrk="1" fontAlgn="auto" latinLnBrk="0" hangingPunct="1">
                <a:lnSpc>
                  <a:spcPct val="100000"/>
                </a:lnSpc>
                <a:spcBef>
                  <a:spcPct val="0"/>
                </a:spcBef>
                <a:spcAft>
                  <a:spcPts val="0"/>
                </a:spcAft>
                <a:buClrTx/>
                <a:buSzTx/>
                <a:buFontTx/>
                <a:buNone/>
                <a:tabLst/>
                <a:defRPr/>
              </a:pPr>
              <a:r>
                <a:rPr lang="nb-NO" sz="1600" kern="1200">
                  <a:latin typeface="+mn-lt"/>
                </a:rPr>
                <a:t>Hvordan skal dere aktivt jobbe for å hjelpe sårbare barn til å finne sin positive plass i fellesskapet.</a:t>
              </a:r>
            </a:p>
          </p:txBody>
        </p:sp>
      </p:grpSp>
      <p:sp>
        <p:nvSpPr>
          <p:cNvPr id="15" name="TekstSylinder 14">
            <a:extLst>
              <a:ext uri="{FF2B5EF4-FFF2-40B4-BE49-F238E27FC236}">
                <a16:creationId xmlns:a16="http://schemas.microsoft.com/office/drawing/2014/main" id="{1C6351AE-E354-AA66-3BEB-B28F39D287EE}"/>
              </a:ext>
            </a:extLst>
          </p:cNvPr>
          <p:cNvSpPr txBox="1"/>
          <p:nvPr/>
        </p:nvSpPr>
        <p:spPr>
          <a:xfrm>
            <a:off x="5734777" y="2385771"/>
            <a:ext cx="796916" cy="923330"/>
          </a:xfrm>
          <a:prstGeom prst="rect">
            <a:avLst/>
          </a:prstGeom>
          <a:noFill/>
        </p:spPr>
        <p:txBody>
          <a:bodyPr wrap="square" rtlCol="0">
            <a:spAutoFit/>
          </a:bodyPr>
          <a:lstStyle/>
          <a:p>
            <a:pPr algn="ctr"/>
            <a:r>
              <a:rPr lang="nb-NO" sz="5400"/>
              <a:t>F</a:t>
            </a:r>
          </a:p>
        </p:txBody>
      </p:sp>
      <p:sp>
        <p:nvSpPr>
          <p:cNvPr id="16" name="TekstSylinder 15">
            <a:extLst>
              <a:ext uri="{FF2B5EF4-FFF2-40B4-BE49-F238E27FC236}">
                <a16:creationId xmlns:a16="http://schemas.microsoft.com/office/drawing/2014/main" id="{993E12B4-7BC9-940E-47BD-7BCA35C108E2}"/>
              </a:ext>
            </a:extLst>
          </p:cNvPr>
          <p:cNvSpPr txBox="1"/>
          <p:nvPr/>
        </p:nvSpPr>
        <p:spPr>
          <a:xfrm>
            <a:off x="6044657" y="2873505"/>
            <a:ext cx="796916" cy="923330"/>
          </a:xfrm>
          <a:prstGeom prst="rect">
            <a:avLst/>
          </a:prstGeom>
          <a:noFill/>
        </p:spPr>
        <p:txBody>
          <a:bodyPr wrap="square" rtlCol="0">
            <a:spAutoFit/>
          </a:bodyPr>
          <a:lstStyle/>
          <a:p>
            <a:pPr algn="ctr"/>
            <a:r>
              <a:rPr lang="nb-NO" sz="5400"/>
              <a:t>F</a:t>
            </a:r>
          </a:p>
        </p:txBody>
      </p:sp>
      <p:sp>
        <p:nvSpPr>
          <p:cNvPr id="17" name="TekstSylinder 16">
            <a:extLst>
              <a:ext uri="{FF2B5EF4-FFF2-40B4-BE49-F238E27FC236}">
                <a16:creationId xmlns:a16="http://schemas.microsoft.com/office/drawing/2014/main" id="{934656EF-35A9-EFD3-7159-49621723577A}"/>
              </a:ext>
            </a:extLst>
          </p:cNvPr>
          <p:cNvSpPr txBox="1"/>
          <p:nvPr/>
        </p:nvSpPr>
        <p:spPr>
          <a:xfrm>
            <a:off x="5724659" y="3420858"/>
            <a:ext cx="796916" cy="923330"/>
          </a:xfrm>
          <a:prstGeom prst="rect">
            <a:avLst/>
          </a:prstGeom>
          <a:noFill/>
        </p:spPr>
        <p:txBody>
          <a:bodyPr wrap="square" rtlCol="0">
            <a:spAutoFit/>
          </a:bodyPr>
          <a:lstStyle/>
          <a:p>
            <a:pPr algn="ctr"/>
            <a:r>
              <a:rPr lang="nb-NO" sz="5400"/>
              <a:t>S</a:t>
            </a:r>
          </a:p>
        </p:txBody>
      </p:sp>
      <p:sp>
        <p:nvSpPr>
          <p:cNvPr id="18" name="TekstSylinder 17">
            <a:extLst>
              <a:ext uri="{FF2B5EF4-FFF2-40B4-BE49-F238E27FC236}">
                <a16:creationId xmlns:a16="http://schemas.microsoft.com/office/drawing/2014/main" id="{F60E8E8E-4CCE-2619-F353-E49323D8B952}"/>
              </a:ext>
            </a:extLst>
          </p:cNvPr>
          <p:cNvSpPr txBox="1"/>
          <p:nvPr/>
        </p:nvSpPr>
        <p:spPr>
          <a:xfrm>
            <a:off x="5374348" y="2873505"/>
            <a:ext cx="796916" cy="923330"/>
          </a:xfrm>
          <a:prstGeom prst="rect">
            <a:avLst/>
          </a:prstGeom>
          <a:noFill/>
        </p:spPr>
        <p:txBody>
          <a:bodyPr wrap="square" rtlCol="0">
            <a:spAutoFit/>
          </a:bodyPr>
          <a:lstStyle/>
          <a:p>
            <a:pPr algn="ctr"/>
            <a:r>
              <a:rPr lang="nb-NO" sz="5400"/>
              <a:t>S</a:t>
            </a:r>
          </a:p>
        </p:txBody>
      </p:sp>
      <p:sp>
        <p:nvSpPr>
          <p:cNvPr id="2" name="Rektangel: avrundede hjørner 1">
            <a:extLst>
              <a:ext uri="{FF2B5EF4-FFF2-40B4-BE49-F238E27FC236}">
                <a16:creationId xmlns:a16="http://schemas.microsoft.com/office/drawing/2014/main" id="{FAABE16A-D5C9-4419-4725-5337C9AFB75B}"/>
              </a:ext>
            </a:extLst>
          </p:cNvPr>
          <p:cNvSpPr/>
          <p:nvPr/>
        </p:nvSpPr>
        <p:spPr>
          <a:xfrm>
            <a:off x="7470316" y="110669"/>
            <a:ext cx="3284737" cy="1434128"/>
          </a:xfrm>
          <a:prstGeom prst="roundRect">
            <a:avLst/>
          </a:prstGeom>
          <a:solidFill>
            <a:srgbClr val="E3F0D4"/>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nb-NO" b="1" dirty="0"/>
              <a:t>Lage en aktivitet, et  prosjekt der hele gruppa deltar. Gjerne i samarbeid med gruppa.</a:t>
            </a:r>
          </a:p>
        </p:txBody>
      </p:sp>
      <p:sp>
        <p:nvSpPr>
          <p:cNvPr id="20" name="Rektangel: avrundede hjørner 19">
            <a:extLst>
              <a:ext uri="{FF2B5EF4-FFF2-40B4-BE49-F238E27FC236}">
                <a16:creationId xmlns:a16="http://schemas.microsoft.com/office/drawing/2014/main" id="{2096C65F-FFF4-1375-FD32-B5FC4F4B5FC7}"/>
              </a:ext>
            </a:extLst>
          </p:cNvPr>
          <p:cNvSpPr/>
          <p:nvPr/>
        </p:nvSpPr>
        <p:spPr>
          <a:xfrm>
            <a:off x="8907263" y="4250411"/>
            <a:ext cx="3284737" cy="1846555"/>
          </a:xfrm>
          <a:prstGeom prst="roundRect">
            <a:avLst/>
          </a:prstGeom>
          <a:solidFill>
            <a:srgbClr val="F2FDDF"/>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nb-NO" b="1" dirty="0"/>
              <a:t>Lage kjøreregler for samarbeid sammen med gruppa. </a:t>
            </a:r>
          </a:p>
          <a:p>
            <a:pPr algn="ctr"/>
            <a:r>
              <a:rPr lang="nb-NO" b="1" dirty="0"/>
              <a:t>Andre regler som må klargjøres?</a:t>
            </a:r>
          </a:p>
          <a:p>
            <a:pPr algn="ctr"/>
            <a:r>
              <a:rPr lang="nb-NO" b="1" dirty="0"/>
              <a:t>Vurdere arena.</a:t>
            </a:r>
          </a:p>
          <a:p>
            <a:pPr algn="ctr"/>
            <a:r>
              <a:rPr lang="nb-NO" b="1" dirty="0"/>
              <a:t>Gruppestørrelse / sammensetning etc.</a:t>
            </a:r>
          </a:p>
        </p:txBody>
      </p:sp>
      <p:sp>
        <p:nvSpPr>
          <p:cNvPr id="21" name="Rektangel: avrundede hjørner 20">
            <a:extLst>
              <a:ext uri="{FF2B5EF4-FFF2-40B4-BE49-F238E27FC236}">
                <a16:creationId xmlns:a16="http://schemas.microsoft.com/office/drawing/2014/main" id="{CEA71687-C5EB-3301-1217-3DFA07239315}"/>
              </a:ext>
            </a:extLst>
          </p:cNvPr>
          <p:cNvSpPr/>
          <p:nvPr/>
        </p:nvSpPr>
        <p:spPr>
          <a:xfrm>
            <a:off x="1243554" y="5495846"/>
            <a:ext cx="3284737" cy="1038687"/>
          </a:xfrm>
          <a:prstGeom prst="roundRect">
            <a:avLst/>
          </a:prstGeom>
          <a:solidFill>
            <a:srgbClr val="FFD1D0"/>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nb-NO" b="1" dirty="0"/>
              <a:t>Beskriv ansattes plan for å håndtere nulltoleranse i denne aktiviteten. Sikre at alle er enige og har forstått.</a:t>
            </a:r>
          </a:p>
        </p:txBody>
      </p:sp>
      <p:pic>
        <p:nvPicPr>
          <p:cNvPr id="24" name="Bilde 23">
            <a:extLst>
              <a:ext uri="{FF2B5EF4-FFF2-40B4-BE49-F238E27FC236}">
                <a16:creationId xmlns:a16="http://schemas.microsoft.com/office/drawing/2014/main" id="{194B99FB-FE67-44CB-A24F-3F4B83351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95" y="219827"/>
            <a:ext cx="3112748" cy="317501"/>
          </a:xfrm>
          <a:prstGeom prst="rect">
            <a:avLst/>
          </a:prstGeom>
        </p:spPr>
      </p:pic>
    </p:spTree>
    <p:extLst>
      <p:ext uri="{BB962C8B-B14F-4D97-AF65-F5344CB8AC3E}">
        <p14:creationId xmlns:p14="http://schemas.microsoft.com/office/powerpoint/2010/main" val="373075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119A92-A5B8-F689-6336-125B4081B396}"/>
              </a:ext>
            </a:extLst>
          </p:cNvPr>
          <p:cNvSpPr>
            <a:spLocks noGrp="1"/>
          </p:cNvSpPr>
          <p:nvPr>
            <p:ph type="title"/>
          </p:nvPr>
        </p:nvSpPr>
        <p:spPr>
          <a:xfrm>
            <a:off x="226032" y="640823"/>
            <a:ext cx="3827628" cy="1937990"/>
          </a:xfrm>
        </p:spPr>
        <p:txBody>
          <a:bodyPr anchor="ctr">
            <a:normAutofit/>
          </a:bodyPr>
          <a:lstStyle/>
          <a:p>
            <a:r>
              <a:rPr lang="nb-NO" sz="5400" dirty="0"/>
              <a:t>Hva er mobbing?</a:t>
            </a:r>
          </a:p>
        </p:txBody>
      </p:sp>
      <p:graphicFrame>
        <p:nvGraphicFramePr>
          <p:cNvPr id="5" name="Plassholder for innhold 2">
            <a:extLst>
              <a:ext uri="{FF2B5EF4-FFF2-40B4-BE49-F238E27FC236}">
                <a16:creationId xmlns:a16="http://schemas.microsoft.com/office/drawing/2014/main" id="{5E828386-1563-9C8C-EB7C-31863E7C09C1}"/>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tel 1">
            <a:extLst>
              <a:ext uri="{FF2B5EF4-FFF2-40B4-BE49-F238E27FC236}">
                <a16:creationId xmlns:a16="http://schemas.microsoft.com/office/drawing/2014/main" id="{36104F7A-04A8-44B8-8213-FCE53A4D46C9}"/>
              </a:ext>
            </a:extLst>
          </p:cNvPr>
          <p:cNvSpPr txBox="1">
            <a:spLocks/>
          </p:cNvSpPr>
          <p:nvPr/>
        </p:nvSpPr>
        <p:spPr>
          <a:xfrm>
            <a:off x="226032" y="3659713"/>
            <a:ext cx="3827628" cy="19379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5400" dirty="0"/>
              <a:t>Hva skaper utenforskap?</a:t>
            </a:r>
          </a:p>
        </p:txBody>
      </p:sp>
    </p:spTree>
    <p:extLst>
      <p:ext uri="{BB962C8B-B14F-4D97-AF65-F5344CB8AC3E}">
        <p14:creationId xmlns:p14="http://schemas.microsoft.com/office/powerpoint/2010/main" val="250240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D147B2EC-9E0F-FF0B-14F4-069C87C8F25E}"/>
              </a:ext>
            </a:extLst>
          </p:cNvPr>
          <p:cNvPicPr>
            <a:picLocks noChangeAspect="1"/>
          </p:cNvPicPr>
          <p:nvPr/>
        </p:nvPicPr>
        <p:blipFill>
          <a:blip r:embed="rId2"/>
          <a:stretch>
            <a:fillRect/>
          </a:stretch>
        </p:blipFill>
        <p:spPr>
          <a:xfrm>
            <a:off x="1232153" y="248576"/>
            <a:ext cx="9748061" cy="6374167"/>
          </a:xfrm>
          <a:prstGeom prst="rect">
            <a:avLst/>
          </a:prstGeom>
        </p:spPr>
      </p:pic>
      <p:sp>
        <p:nvSpPr>
          <p:cNvPr id="2" name="Rektangel: avrundede hjørner 1">
            <a:extLst>
              <a:ext uri="{FF2B5EF4-FFF2-40B4-BE49-F238E27FC236}">
                <a16:creationId xmlns:a16="http://schemas.microsoft.com/office/drawing/2014/main" id="{6F97FEFF-8FA0-3611-DB5A-06DA83601C69}"/>
              </a:ext>
            </a:extLst>
          </p:cNvPr>
          <p:cNvSpPr/>
          <p:nvPr/>
        </p:nvSpPr>
        <p:spPr>
          <a:xfrm>
            <a:off x="8793054" y="801883"/>
            <a:ext cx="2939962" cy="5875572"/>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600" b="1" u="sng" dirty="0">
                <a:solidFill>
                  <a:schemeClr val="tx1"/>
                </a:solidFill>
              </a:rPr>
              <a:t>Refleksjon</a:t>
            </a:r>
          </a:p>
          <a:p>
            <a:pPr algn="ctr"/>
            <a:endParaRPr lang="nb-NO" sz="2800" b="1" dirty="0">
              <a:solidFill>
                <a:schemeClr val="tx1"/>
              </a:solidFill>
            </a:endParaRPr>
          </a:p>
          <a:p>
            <a:pPr algn="ctr"/>
            <a:r>
              <a:rPr lang="nb-NO" sz="2800" b="1" dirty="0">
                <a:solidFill>
                  <a:schemeClr val="tx1"/>
                </a:solidFill>
              </a:rPr>
              <a:t>Planlegg en fellesskapsfremmende aktivitet på din arena ved hjelp av FFSS.</a:t>
            </a:r>
          </a:p>
        </p:txBody>
      </p:sp>
    </p:spTree>
    <p:extLst>
      <p:ext uri="{BB962C8B-B14F-4D97-AF65-F5344CB8AC3E}">
        <p14:creationId xmlns:p14="http://schemas.microsoft.com/office/powerpoint/2010/main" val="425647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E7E76DDE-827C-4430-B06F-77423941E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73" y="78780"/>
            <a:ext cx="1275240" cy="1306709"/>
          </a:xfrm>
          <a:prstGeom prst="rect">
            <a:avLst/>
          </a:prstGeom>
        </p:spPr>
      </p:pic>
      <p:graphicFrame>
        <p:nvGraphicFramePr>
          <p:cNvPr id="2" name="Diagram 1">
            <a:extLst>
              <a:ext uri="{FF2B5EF4-FFF2-40B4-BE49-F238E27FC236}">
                <a16:creationId xmlns:a16="http://schemas.microsoft.com/office/drawing/2014/main" id="{C1E2BC59-E4FA-E705-76EA-A41AE6ED0F80}"/>
              </a:ext>
            </a:extLst>
          </p:cNvPr>
          <p:cNvGraphicFramePr/>
          <p:nvPr/>
        </p:nvGraphicFramePr>
        <p:xfrm>
          <a:off x="142391" y="5185813"/>
          <a:ext cx="11907218" cy="1778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kstSylinder 2">
            <a:extLst>
              <a:ext uri="{FF2B5EF4-FFF2-40B4-BE49-F238E27FC236}">
                <a16:creationId xmlns:a16="http://schemas.microsoft.com/office/drawing/2014/main" id="{5E2A3C6F-3EEB-9DB2-E138-37B164640AF9}"/>
              </a:ext>
            </a:extLst>
          </p:cNvPr>
          <p:cNvSpPr txBox="1"/>
          <p:nvPr/>
        </p:nvSpPr>
        <p:spPr>
          <a:xfrm>
            <a:off x="2272606" y="665490"/>
            <a:ext cx="7646786" cy="584775"/>
          </a:xfrm>
          <a:prstGeom prst="rect">
            <a:avLst/>
          </a:prstGeom>
          <a:solidFill>
            <a:srgbClr val="C5E0B4"/>
          </a:solidFill>
        </p:spPr>
        <p:txBody>
          <a:bodyPr wrap="square" rtlCol="0">
            <a:spAutoFit/>
          </a:bodyPr>
          <a:lstStyle/>
          <a:p>
            <a:pPr algn="ctr"/>
            <a:r>
              <a:rPr lang="nb-NO" sz="3200" b="1" dirty="0"/>
              <a:t>Det ukentlige analyserommet</a:t>
            </a:r>
          </a:p>
        </p:txBody>
      </p:sp>
      <p:pic>
        <p:nvPicPr>
          <p:cNvPr id="7" name="Bilde 6" descr="Et bilde som inneholder person, datamaskin, innendørs, klær&#10;&#10;Automatisk generert beskrivelse">
            <a:extLst>
              <a:ext uri="{FF2B5EF4-FFF2-40B4-BE49-F238E27FC236}">
                <a16:creationId xmlns:a16="http://schemas.microsoft.com/office/drawing/2014/main" id="{BBD2A59B-E8B8-3D5C-C7A9-71B511FD9D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5614" y="1522914"/>
            <a:ext cx="5496494" cy="36628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0132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rosess 10"/>
          <p:cNvSpPr/>
          <p:nvPr/>
        </p:nvSpPr>
        <p:spPr>
          <a:xfrm>
            <a:off x="803136" y="786895"/>
            <a:ext cx="1952897" cy="50945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75" b="1">
                <a:solidFill>
                  <a:schemeClr val="tx1"/>
                </a:solidFill>
              </a:rPr>
              <a:t>LYTTE</a:t>
            </a:r>
          </a:p>
        </p:txBody>
      </p:sp>
      <p:sp>
        <p:nvSpPr>
          <p:cNvPr id="12" name="Prosess 11"/>
          <p:cNvSpPr/>
          <p:nvPr/>
        </p:nvSpPr>
        <p:spPr>
          <a:xfrm>
            <a:off x="6247896" y="786895"/>
            <a:ext cx="2939961" cy="509451"/>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75" b="1">
                <a:solidFill>
                  <a:schemeClr val="tx1"/>
                </a:solidFill>
              </a:rPr>
              <a:t>HANDLE</a:t>
            </a:r>
          </a:p>
        </p:txBody>
      </p:sp>
      <p:sp>
        <p:nvSpPr>
          <p:cNvPr id="14" name="Prosess 13"/>
          <p:cNvSpPr/>
          <p:nvPr/>
        </p:nvSpPr>
        <p:spPr>
          <a:xfrm>
            <a:off x="3297324" y="786895"/>
            <a:ext cx="2409281" cy="509451"/>
          </a:xfrm>
          <a:prstGeom prst="flowChart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b-NO" sz="2275" b="1">
                <a:solidFill>
                  <a:schemeClr val="tx1"/>
                </a:solidFill>
              </a:rPr>
              <a:t>ANERKJENNE</a:t>
            </a:r>
          </a:p>
        </p:txBody>
      </p:sp>
      <p:sp>
        <p:nvSpPr>
          <p:cNvPr id="2" name="Pil høyre 1"/>
          <p:cNvSpPr/>
          <p:nvPr/>
        </p:nvSpPr>
        <p:spPr>
          <a:xfrm>
            <a:off x="2825020" y="893031"/>
            <a:ext cx="403314" cy="311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63"/>
          </a:p>
        </p:txBody>
      </p:sp>
      <p:sp>
        <p:nvSpPr>
          <p:cNvPr id="22" name="Pil høyre 21"/>
          <p:cNvSpPr/>
          <p:nvPr/>
        </p:nvSpPr>
        <p:spPr>
          <a:xfrm>
            <a:off x="5775593" y="893031"/>
            <a:ext cx="403314" cy="311331"/>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63"/>
          </a:p>
        </p:txBody>
      </p:sp>
      <p:cxnSp>
        <p:nvCxnSpPr>
          <p:cNvPr id="6" name="Rett pilkobling 5"/>
          <p:cNvCxnSpPr>
            <a:cxnSpLocks/>
          </p:cNvCxnSpPr>
          <p:nvPr/>
        </p:nvCxnSpPr>
        <p:spPr>
          <a:xfrm>
            <a:off x="5595767" y="1556558"/>
            <a:ext cx="0" cy="689611"/>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25" name="Rett pilkobling 24"/>
          <p:cNvCxnSpPr>
            <a:cxnSpLocks/>
          </p:cNvCxnSpPr>
          <p:nvPr/>
        </p:nvCxnSpPr>
        <p:spPr>
          <a:xfrm flipV="1">
            <a:off x="6595363" y="1556559"/>
            <a:ext cx="0" cy="689610"/>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pic>
        <p:nvPicPr>
          <p:cNvPr id="15" name="Bilde 14">
            <a:extLst>
              <a:ext uri="{FF2B5EF4-FFF2-40B4-BE49-F238E27FC236}">
                <a16:creationId xmlns:a16="http://schemas.microsoft.com/office/drawing/2014/main" id="{99F9CDC1-EA0C-4D9A-B9A1-DAA78EFBC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34" y="57896"/>
            <a:ext cx="691049" cy="708103"/>
          </a:xfrm>
          <a:prstGeom prst="rect">
            <a:avLst/>
          </a:prstGeom>
        </p:spPr>
      </p:pic>
      <p:graphicFrame>
        <p:nvGraphicFramePr>
          <p:cNvPr id="3" name="Diagram 2">
            <a:extLst>
              <a:ext uri="{FF2B5EF4-FFF2-40B4-BE49-F238E27FC236}">
                <a16:creationId xmlns:a16="http://schemas.microsoft.com/office/drawing/2014/main" id="{72EACFD7-6E7D-4C33-9725-D4DAE93BDB2D}"/>
              </a:ext>
            </a:extLst>
          </p:cNvPr>
          <p:cNvGraphicFramePr/>
          <p:nvPr/>
        </p:nvGraphicFramePr>
        <p:xfrm>
          <a:off x="-147619" y="2246169"/>
          <a:ext cx="9335476" cy="40661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kstSylinder 4">
            <a:extLst>
              <a:ext uri="{FF2B5EF4-FFF2-40B4-BE49-F238E27FC236}">
                <a16:creationId xmlns:a16="http://schemas.microsoft.com/office/drawing/2014/main" id="{7DDBC49C-7C4C-4B61-BA3F-4BD9B19BE001}"/>
              </a:ext>
            </a:extLst>
          </p:cNvPr>
          <p:cNvSpPr txBox="1"/>
          <p:nvPr/>
        </p:nvSpPr>
        <p:spPr>
          <a:xfrm>
            <a:off x="1404983" y="1742752"/>
            <a:ext cx="4064621" cy="492443"/>
          </a:xfrm>
          <a:prstGeom prst="rect">
            <a:avLst/>
          </a:prstGeom>
          <a:solidFill>
            <a:srgbClr val="C5E0B4"/>
          </a:solidFill>
        </p:spPr>
        <p:txBody>
          <a:bodyPr wrap="square" rtlCol="0">
            <a:spAutoFit/>
          </a:bodyPr>
          <a:lstStyle/>
          <a:p>
            <a:pPr algn="ctr"/>
            <a:r>
              <a:rPr lang="nb-NO" sz="2600" b="1" dirty="0"/>
              <a:t>ANALYSEROMMET</a:t>
            </a:r>
          </a:p>
        </p:txBody>
      </p:sp>
      <p:sp>
        <p:nvSpPr>
          <p:cNvPr id="8" name="Rektangel: avrundede hjørner 7">
            <a:extLst>
              <a:ext uri="{FF2B5EF4-FFF2-40B4-BE49-F238E27FC236}">
                <a16:creationId xmlns:a16="http://schemas.microsoft.com/office/drawing/2014/main" id="{D6D20ED3-2DB0-942B-4E9D-4E49A57FA2B7}"/>
              </a:ext>
            </a:extLst>
          </p:cNvPr>
          <p:cNvSpPr/>
          <p:nvPr/>
        </p:nvSpPr>
        <p:spPr>
          <a:xfrm>
            <a:off x="9044514" y="223737"/>
            <a:ext cx="2939962" cy="6468958"/>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600" b="1" u="sng" dirty="0">
                <a:solidFill>
                  <a:schemeClr val="tx1"/>
                </a:solidFill>
              </a:rPr>
              <a:t>10 min refleksjon</a:t>
            </a:r>
          </a:p>
          <a:p>
            <a:pPr marL="342900" indent="-342900" algn="ctr">
              <a:buAutoNum type="arabicParenR"/>
            </a:pPr>
            <a:endParaRPr lang="nb-NO" sz="2800" b="1" dirty="0">
              <a:solidFill>
                <a:schemeClr val="tx1"/>
              </a:solidFill>
            </a:endParaRPr>
          </a:p>
          <a:p>
            <a:pPr marL="342900" indent="-342900" algn="ctr">
              <a:buAutoNum type="arabicParenR"/>
            </a:pPr>
            <a:r>
              <a:rPr lang="nb-NO" sz="2800" b="1" dirty="0">
                <a:solidFill>
                  <a:schemeClr val="tx1"/>
                </a:solidFill>
              </a:rPr>
              <a:t>Hvilke analyserom er det i ulike deler av deres organisasjon?</a:t>
            </a:r>
          </a:p>
          <a:p>
            <a:pPr marL="342900" indent="-342900" algn="ctr">
              <a:buAutoNum type="arabicParenR"/>
            </a:pPr>
            <a:endParaRPr lang="nb-NO" sz="2800" b="1" dirty="0">
              <a:solidFill>
                <a:schemeClr val="tx1"/>
              </a:solidFill>
            </a:endParaRPr>
          </a:p>
          <a:p>
            <a:pPr marL="342900" indent="-342900" algn="ctr">
              <a:buAutoNum type="arabicParenR"/>
            </a:pPr>
            <a:r>
              <a:rPr lang="nb-NO" sz="2800" b="1" dirty="0">
                <a:solidFill>
                  <a:schemeClr val="tx1"/>
                </a:solidFill>
              </a:rPr>
              <a:t>Hvordan er disse organisert?</a:t>
            </a:r>
          </a:p>
        </p:txBody>
      </p:sp>
    </p:spTree>
    <p:extLst>
      <p:ext uri="{BB962C8B-B14F-4D97-AF65-F5344CB8AC3E}">
        <p14:creationId xmlns:p14="http://schemas.microsoft.com/office/powerpoint/2010/main" val="200598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6D7E0835-B2EE-4979-93A7-5A2075F103CB}"/>
              </a:ext>
            </a:extLst>
          </p:cNvPr>
          <p:cNvPicPr>
            <a:picLocks noChangeAspect="1"/>
          </p:cNvPicPr>
          <p:nvPr/>
        </p:nvPicPr>
        <p:blipFill>
          <a:blip r:embed="rId3"/>
          <a:stretch>
            <a:fillRect/>
          </a:stretch>
        </p:blipFill>
        <p:spPr>
          <a:xfrm>
            <a:off x="1091183" y="0"/>
            <a:ext cx="10009633" cy="6858000"/>
          </a:xfrm>
          <a:prstGeom prst="rect">
            <a:avLst/>
          </a:prstGeom>
        </p:spPr>
      </p:pic>
      <p:grpSp>
        <p:nvGrpSpPr>
          <p:cNvPr id="8" name="Gruppe 7">
            <a:extLst>
              <a:ext uri="{FF2B5EF4-FFF2-40B4-BE49-F238E27FC236}">
                <a16:creationId xmlns:a16="http://schemas.microsoft.com/office/drawing/2014/main" id="{3FAA69BF-D4BE-4A01-99F7-B33141402AFF}"/>
              </a:ext>
            </a:extLst>
          </p:cNvPr>
          <p:cNvGrpSpPr/>
          <p:nvPr/>
        </p:nvGrpSpPr>
        <p:grpSpPr>
          <a:xfrm>
            <a:off x="4323034" y="76460"/>
            <a:ext cx="3557797" cy="3557797"/>
            <a:chOff x="3072426" y="68419"/>
            <a:chExt cx="3557797" cy="3557797"/>
          </a:xfrm>
        </p:grpSpPr>
        <p:sp>
          <p:nvSpPr>
            <p:cNvPr id="18" name="Ellipse 17">
              <a:extLst>
                <a:ext uri="{FF2B5EF4-FFF2-40B4-BE49-F238E27FC236}">
                  <a16:creationId xmlns:a16="http://schemas.microsoft.com/office/drawing/2014/main" id="{92CC7E5D-3D0F-407D-97C9-140F1390EF10}"/>
                </a:ext>
              </a:extLst>
            </p:cNvPr>
            <p:cNvSpPr/>
            <p:nvPr/>
          </p:nvSpPr>
          <p:spPr>
            <a:xfrm>
              <a:off x="3072426" y="68419"/>
              <a:ext cx="3557797" cy="3557797"/>
            </a:xfrm>
            <a:prstGeom prst="ellipse">
              <a:avLst/>
            </a:pr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Ellipse 4">
              <a:extLst>
                <a:ext uri="{FF2B5EF4-FFF2-40B4-BE49-F238E27FC236}">
                  <a16:creationId xmlns:a16="http://schemas.microsoft.com/office/drawing/2014/main" id="{4E280D4D-86A5-4C5F-AB34-78A8C2C2D192}"/>
                </a:ext>
              </a:extLst>
            </p:cNvPr>
            <p:cNvSpPr txBox="1"/>
            <p:nvPr/>
          </p:nvSpPr>
          <p:spPr>
            <a:xfrm>
              <a:off x="3482941" y="341280"/>
              <a:ext cx="2736767" cy="133498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nb-NO" sz="2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Fremme</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nb-NO" sz="1600" b="0" i="0" u="none" strike="noStrike" kern="1200" cap="none" spc="0" normalizeH="0" baseline="0" noProof="0">
                  <a:ln>
                    <a:noFill/>
                  </a:ln>
                  <a:solidFill>
                    <a:prstClr val="white"/>
                  </a:solidFill>
                  <a:effectLst/>
                  <a:uLnTx/>
                  <a:uFillTx/>
                  <a:latin typeface="Calibri" panose="020F0502020204030204"/>
                  <a:ea typeface="+mn-ea"/>
                  <a:cs typeface="+mn-cs"/>
                </a:rPr>
                <a:t>Hvordan skal dere aktivt bidra til å danne fellesskap der alle barn kan delta og få en opplevelse av å høre til?</a:t>
              </a:r>
            </a:p>
          </p:txBody>
        </p:sp>
      </p:grpSp>
      <p:grpSp>
        <p:nvGrpSpPr>
          <p:cNvPr id="9" name="Gruppe 8">
            <a:extLst>
              <a:ext uri="{FF2B5EF4-FFF2-40B4-BE49-F238E27FC236}">
                <a16:creationId xmlns:a16="http://schemas.microsoft.com/office/drawing/2014/main" id="{E0704188-DA4C-46AA-8EB8-84D18FB1E73A}"/>
              </a:ext>
            </a:extLst>
          </p:cNvPr>
          <p:cNvGrpSpPr/>
          <p:nvPr/>
        </p:nvGrpSpPr>
        <p:grpSpPr>
          <a:xfrm>
            <a:off x="5908540" y="1650101"/>
            <a:ext cx="3534067" cy="3557797"/>
            <a:chOff x="4657932" y="1642060"/>
            <a:chExt cx="3534067" cy="3557797"/>
          </a:xfrm>
        </p:grpSpPr>
        <p:sp>
          <p:nvSpPr>
            <p:cNvPr id="16" name="Ellipse 15">
              <a:extLst>
                <a:ext uri="{FF2B5EF4-FFF2-40B4-BE49-F238E27FC236}">
                  <a16:creationId xmlns:a16="http://schemas.microsoft.com/office/drawing/2014/main" id="{185CE06D-7496-4C6D-B752-BE15EA6FAF4E}"/>
                </a:ext>
              </a:extLst>
            </p:cNvPr>
            <p:cNvSpPr/>
            <p:nvPr/>
          </p:nvSpPr>
          <p:spPr>
            <a:xfrm>
              <a:off x="4657932" y="1642060"/>
              <a:ext cx="3534067" cy="3557797"/>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Ellipse 6">
              <a:extLst>
                <a:ext uri="{FF2B5EF4-FFF2-40B4-BE49-F238E27FC236}">
                  <a16:creationId xmlns:a16="http://schemas.microsoft.com/office/drawing/2014/main" id="{F1E1DED0-1AA5-43D2-ABC6-B8546273BFCB}"/>
                </a:ext>
              </a:extLst>
            </p:cNvPr>
            <p:cNvSpPr txBox="1"/>
            <p:nvPr/>
          </p:nvSpPr>
          <p:spPr>
            <a:xfrm>
              <a:off x="6560892" y="2052575"/>
              <a:ext cx="1359256" cy="273676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nb-NO" sz="2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Forebygge</a:t>
              </a:r>
            </a:p>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nb-NO" sz="1600" b="0" i="0" u="none" strike="noStrike" kern="1200" cap="none" spc="0" normalizeH="0" baseline="0" noProof="0">
                  <a:ln>
                    <a:noFill/>
                  </a:ln>
                  <a:solidFill>
                    <a:prstClr val="white"/>
                  </a:solidFill>
                  <a:effectLst/>
                  <a:uLnTx/>
                  <a:uFillTx/>
                  <a:latin typeface="Calibri" panose="020F0502020204030204"/>
                  <a:ea typeface="+mn-ea"/>
                  <a:cs typeface="+mn-cs"/>
                </a:rPr>
                <a:t>Hvordan skal dere aktivt bidra til å hindre at barn opplever mobbing og utenforskap?</a:t>
              </a:r>
            </a:p>
          </p:txBody>
        </p:sp>
      </p:grpSp>
      <p:grpSp>
        <p:nvGrpSpPr>
          <p:cNvPr id="10" name="Gruppe 9">
            <a:extLst>
              <a:ext uri="{FF2B5EF4-FFF2-40B4-BE49-F238E27FC236}">
                <a16:creationId xmlns:a16="http://schemas.microsoft.com/office/drawing/2014/main" id="{AF8716BE-F1D9-4BF7-8D9F-61B12ACDA360}"/>
              </a:ext>
            </a:extLst>
          </p:cNvPr>
          <p:cNvGrpSpPr/>
          <p:nvPr/>
        </p:nvGrpSpPr>
        <p:grpSpPr>
          <a:xfrm>
            <a:off x="4323034" y="3223742"/>
            <a:ext cx="3557797" cy="3557797"/>
            <a:chOff x="3072426" y="3215701"/>
            <a:chExt cx="3557797" cy="3557797"/>
          </a:xfrm>
        </p:grpSpPr>
        <p:sp>
          <p:nvSpPr>
            <p:cNvPr id="14" name="Ellipse 13">
              <a:extLst>
                <a:ext uri="{FF2B5EF4-FFF2-40B4-BE49-F238E27FC236}">
                  <a16:creationId xmlns:a16="http://schemas.microsoft.com/office/drawing/2014/main" id="{B74780DF-F28E-41EE-96B9-08C2A499B9E8}"/>
                </a:ext>
              </a:extLst>
            </p:cNvPr>
            <p:cNvSpPr/>
            <p:nvPr/>
          </p:nvSpPr>
          <p:spPr>
            <a:xfrm>
              <a:off x="3072426" y="3215701"/>
              <a:ext cx="3557797" cy="3557797"/>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Ellipse 8">
              <a:extLst>
                <a:ext uri="{FF2B5EF4-FFF2-40B4-BE49-F238E27FC236}">
                  <a16:creationId xmlns:a16="http://schemas.microsoft.com/office/drawing/2014/main" id="{49FE25E3-D24A-4365-87D5-97660C0BB0F7}"/>
                </a:ext>
              </a:extLst>
            </p:cNvPr>
            <p:cNvSpPr txBox="1"/>
            <p:nvPr/>
          </p:nvSpPr>
          <p:spPr>
            <a:xfrm>
              <a:off x="3482941" y="5165648"/>
              <a:ext cx="2736767" cy="112891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nb-NO" sz="2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Stoppe</a:t>
              </a:r>
              <a:r>
                <a:rPr kumimoji="0" lang="nb-NO" sz="2800" b="0"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nb-NO" sz="1600" b="0" i="0" u="none" strike="noStrike" kern="1200" cap="none" spc="0" normalizeH="0" baseline="0" noProof="0">
                  <a:ln>
                    <a:noFill/>
                  </a:ln>
                  <a:solidFill>
                    <a:prstClr val="white"/>
                  </a:solidFill>
                  <a:effectLst/>
                  <a:uLnTx/>
                  <a:uFillTx/>
                  <a:latin typeface="Calibri" panose="020F0502020204030204"/>
                  <a:ea typeface="+mn-ea"/>
                  <a:cs typeface="+mn-cs"/>
                </a:rPr>
                <a:t>Hvordan skal dere aktivt håndtere nulltoleranse mot krenkelser j.fr. §41 og 9A-3?</a:t>
              </a:r>
            </a:p>
          </p:txBody>
        </p:sp>
      </p:grpSp>
      <p:grpSp>
        <p:nvGrpSpPr>
          <p:cNvPr id="11" name="Gruppe 10">
            <a:extLst>
              <a:ext uri="{FF2B5EF4-FFF2-40B4-BE49-F238E27FC236}">
                <a16:creationId xmlns:a16="http://schemas.microsoft.com/office/drawing/2014/main" id="{70B5A41A-A482-4586-ABD1-78D8CC9D5AEF}"/>
              </a:ext>
            </a:extLst>
          </p:cNvPr>
          <p:cNvGrpSpPr/>
          <p:nvPr/>
        </p:nvGrpSpPr>
        <p:grpSpPr>
          <a:xfrm>
            <a:off x="2749392" y="1650101"/>
            <a:ext cx="3557797" cy="3557797"/>
            <a:chOff x="1498784" y="1642060"/>
            <a:chExt cx="3557797" cy="3557797"/>
          </a:xfrm>
        </p:grpSpPr>
        <p:sp>
          <p:nvSpPr>
            <p:cNvPr id="12" name="Ellipse 11">
              <a:extLst>
                <a:ext uri="{FF2B5EF4-FFF2-40B4-BE49-F238E27FC236}">
                  <a16:creationId xmlns:a16="http://schemas.microsoft.com/office/drawing/2014/main" id="{EEB2F1EC-56D2-4586-9CAF-5F29B70A1A15}"/>
                </a:ext>
              </a:extLst>
            </p:cNvPr>
            <p:cNvSpPr/>
            <p:nvPr/>
          </p:nvSpPr>
          <p:spPr>
            <a:xfrm>
              <a:off x="1498784" y="1642060"/>
              <a:ext cx="3557797" cy="3557797"/>
            </a:xfrm>
            <a:prstGeom prst="ellipse">
              <a:avLst/>
            </a:pr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Ellipse 10">
              <a:extLst>
                <a:ext uri="{FF2B5EF4-FFF2-40B4-BE49-F238E27FC236}">
                  <a16:creationId xmlns:a16="http://schemas.microsoft.com/office/drawing/2014/main" id="{56F9FDAB-852E-41A8-BAB5-AB08CC2C0D7B}"/>
                </a:ext>
              </a:extLst>
            </p:cNvPr>
            <p:cNvSpPr txBox="1"/>
            <p:nvPr/>
          </p:nvSpPr>
          <p:spPr>
            <a:xfrm>
              <a:off x="1772461" y="2052575"/>
              <a:ext cx="1368383" cy="273676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2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Støtte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1600" b="0" i="0" u="none" strike="noStrike" kern="1200" cap="none" spc="0" normalizeH="0" baseline="0" noProof="0">
                  <a:ln>
                    <a:noFill/>
                  </a:ln>
                  <a:solidFill>
                    <a:prstClr val="white"/>
                  </a:solidFill>
                  <a:effectLst/>
                  <a:uLnTx/>
                  <a:uFillTx/>
                  <a:latin typeface="Calibri" panose="020F0502020204030204"/>
                  <a:ea typeface="+mn-ea"/>
                  <a:cs typeface="+mn-cs"/>
                </a:rPr>
                <a:t>Hvordan skal dere aktivt jobbe for å hjelpe sårbare barn til å finne sin positive plass i fellesskapet</a:t>
              </a:r>
              <a:r>
                <a:rPr kumimoji="0" lang="nb-NO" sz="1600" b="0"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sp>
        <p:nvSpPr>
          <p:cNvPr id="2" name="Pil: venstre 1">
            <a:extLst>
              <a:ext uri="{FF2B5EF4-FFF2-40B4-BE49-F238E27FC236}">
                <a16:creationId xmlns:a16="http://schemas.microsoft.com/office/drawing/2014/main" id="{5CE1D40C-4783-4225-97B6-C2031335662B}"/>
              </a:ext>
            </a:extLst>
          </p:cNvPr>
          <p:cNvSpPr/>
          <p:nvPr/>
        </p:nvSpPr>
        <p:spPr>
          <a:xfrm>
            <a:off x="7746642" y="76460"/>
            <a:ext cx="3979572" cy="1680693"/>
          </a:xfrm>
          <a:prstGeom prst="lef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Skap prosjekter, aktiviteter eller lek hvor alle deltar, gjerne i samarbeid med gruppa.</a:t>
            </a:r>
          </a:p>
        </p:txBody>
      </p:sp>
      <p:sp>
        <p:nvSpPr>
          <p:cNvPr id="3" name="Pil: venstre 2">
            <a:extLst>
              <a:ext uri="{FF2B5EF4-FFF2-40B4-BE49-F238E27FC236}">
                <a16:creationId xmlns:a16="http://schemas.microsoft.com/office/drawing/2014/main" id="{1129C0F8-9AEB-447F-AF88-CC21D3F54D22}"/>
              </a:ext>
            </a:extLst>
          </p:cNvPr>
          <p:cNvSpPr/>
          <p:nvPr/>
        </p:nvSpPr>
        <p:spPr>
          <a:xfrm>
            <a:off x="9089219" y="1539826"/>
            <a:ext cx="3056757" cy="4043166"/>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Lag kjøreregler for samarbeid sammen med gruppa. Voksne bestemmer hvem som skal jobbe sammen og hjelper til slik at alle får bidra. </a:t>
            </a:r>
          </a:p>
        </p:txBody>
      </p:sp>
      <p:sp>
        <p:nvSpPr>
          <p:cNvPr id="5" name="Pil: høyre 4">
            <a:extLst>
              <a:ext uri="{FF2B5EF4-FFF2-40B4-BE49-F238E27FC236}">
                <a16:creationId xmlns:a16="http://schemas.microsoft.com/office/drawing/2014/main" id="{FC6A1BD1-4CED-471E-99E6-2AF0BBCA8BA4}"/>
              </a:ext>
            </a:extLst>
          </p:cNvPr>
          <p:cNvSpPr/>
          <p:nvPr/>
        </p:nvSpPr>
        <p:spPr>
          <a:xfrm rot="1602841">
            <a:off x="204989" y="425508"/>
            <a:ext cx="3215576" cy="2727905"/>
          </a:xfrm>
          <a:prstGeom prst="rightArrow">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Å alltid være nær den eller de som vi vet vil trenge ekstra støtte til å forstå/ henge med/ delta.</a:t>
            </a:r>
          </a:p>
        </p:txBody>
      </p:sp>
      <p:sp>
        <p:nvSpPr>
          <p:cNvPr id="6" name="Pil: høyre 5">
            <a:extLst>
              <a:ext uri="{FF2B5EF4-FFF2-40B4-BE49-F238E27FC236}">
                <a16:creationId xmlns:a16="http://schemas.microsoft.com/office/drawing/2014/main" id="{354DFF2F-1BA5-4D23-AB3F-CBE88BA1836F}"/>
              </a:ext>
            </a:extLst>
          </p:cNvPr>
          <p:cNvSpPr/>
          <p:nvPr/>
        </p:nvSpPr>
        <p:spPr>
          <a:xfrm>
            <a:off x="46023" y="4526227"/>
            <a:ext cx="4988321" cy="218437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Calibri" panose="020F0502020204030204"/>
                <a:ea typeface="+mn-ea"/>
                <a:cs typeface="+mn-cs"/>
              </a:rPr>
              <a:t>Voksne er tilstede og involverer seg raskt når man forstår at noe blir vanskelig eller noen bryter avtalene man har laget.</a:t>
            </a:r>
          </a:p>
        </p:txBody>
      </p:sp>
      <p:sp>
        <p:nvSpPr>
          <p:cNvPr id="20" name="TekstSylinder 19">
            <a:extLst>
              <a:ext uri="{FF2B5EF4-FFF2-40B4-BE49-F238E27FC236}">
                <a16:creationId xmlns:a16="http://schemas.microsoft.com/office/drawing/2014/main" id="{890ACDFB-B534-4958-B720-CF346962EBB2}"/>
              </a:ext>
            </a:extLst>
          </p:cNvPr>
          <p:cNvSpPr txBox="1"/>
          <p:nvPr/>
        </p:nvSpPr>
        <p:spPr>
          <a:xfrm>
            <a:off x="5734777" y="2385771"/>
            <a:ext cx="79691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5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F</a:t>
            </a:r>
          </a:p>
        </p:txBody>
      </p:sp>
      <p:sp>
        <p:nvSpPr>
          <p:cNvPr id="21" name="TekstSylinder 20">
            <a:extLst>
              <a:ext uri="{FF2B5EF4-FFF2-40B4-BE49-F238E27FC236}">
                <a16:creationId xmlns:a16="http://schemas.microsoft.com/office/drawing/2014/main" id="{B2A5513D-5615-4954-91C4-119F90AF5D14}"/>
              </a:ext>
            </a:extLst>
          </p:cNvPr>
          <p:cNvSpPr txBox="1"/>
          <p:nvPr/>
        </p:nvSpPr>
        <p:spPr>
          <a:xfrm>
            <a:off x="6044657" y="2873505"/>
            <a:ext cx="79691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5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F</a:t>
            </a:r>
          </a:p>
        </p:txBody>
      </p:sp>
      <p:sp>
        <p:nvSpPr>
          <p:cNvPr id="22" name="TekstSylinder 21">
            <a:extLst>
              <a:ext uri="{FF2B5EF4-FFF2-40B4-BE49-F238E27FC236}">
                <a16:creationId xmlns:a16="http://schemas.microsoft.com/office/drawing/2014/main" id="{C373D0AF-4B58-4C61-BF66-E7A765B83AF4}"/>
              </a:ext>
            </a:extLst>
          </p:cNvPr>
          <p:cNvSpPr txBox="1"/>
          <p:nvPr/>
        </p:nvSpPr>
        <p:spPr>
          <a:xfrm>
            <a:off x="5724659" y="3420858"/>
            <a:ext cx="79691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5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S</a:t>
            </a:r>
          </a:p>
        </p:txBody>
      </p:sp>
      <p:sp>
        <p:nvSpPr>
          <p:cNvPr id="23" name="TekstSylinder 22">
            <a:extLst>
              <a:ext uri="{FF2B5EF4-FFF2-40B4-BE49-F238E27FC236}">
                <a16:creationId xmlns:a16="http://schemas.microsoft.com/office/drawing/2014/main" id="{323FED26-9460-4B77-BDA8-7E694B80F75E}"/>
              </a:ext>
            </a:extLst>
          </p:cNvPr>
          <p:cNvSpPr txBox="1"/>
          <p:nvPr/>
        </p:nvSpPr>
        <p:spPr>
          <a:xfrm>
            <a:off x="5374348" y="2873505"/>
            <a:ext cx="79691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5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S</a:t>
            </a:r>
          </a:p>
        </p:txBody>
      </p:sp>
      <p:pic>
        <p:nvPicPr>
          <p:cNvPr id="4" name="Bilde 3">
            <a:extLst>
              <a:ext uri="{FF2B5EF4-FFF2-40B4-BE49-F238E27FC236}">
                <a16:creationId xmlns:a16="http://schemas.microsoft.com/office/drawing/2014/main" id="{CDBB300E-62F4-4407-98F6-71265F9FB8E6}"/>
              </a:ext>
            </a:extLst>
          </p:cNvPr>
          <p:cNvPicPr>
            <a:picLocks noChangeAspect="1"/>
          </p:cNvPicPr>
          <p:nvPr/>
        </p:nvPicPr>
        <p:blipFill>
          <a:blip r:embed="rId4"/>
          <a:stretch>
            <a:fillRect/>
          </a:stretch>
        </p:blipFill>
        <p:spPr>
          <a:xfrm>
            <a:off x="10730323" y="5666434"/>
            <a:ext cx="1018120" cy="1042506"/>
          </a:xfrm>
          <a:prstGeom prst="rect">
            <a:avLst/>
          </a:prstGeom>
        </p:spPr>
      </p:pic>
    </p:spTree>
    <p:extLst>
      <p:ext uri="{BB962C8B-B14F-4D97-AF65-F5344CB8AC3E}">
        <p14:creationId xmlns:p14="http://schemas.microsoft.com/office/powerpoint/2010/main" val="45394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2">
            <a:extLst>
              <a:ext uri="{FF2B5EF4-FFF2-40B4-BE49-F238E27FC236}">
                <a16:creationId xmlns:a16="http://schemas.microsoft.com/office/drawing/2014/main" id="{3BA4E4ED-5A2A-7A75-E92E-73CA7B8FEA88}"/>
              </a:ext>
            </a:extLst>
          </p:cNvPr>
          <p:cNvSpPr txBox="1">
            <a:spLocks/>
          </p:cNvSpPr>
          <p:nvPr/>
        </p:nvSpPr>
        <p:spPr>
          <a:xfrm>
            <a:off x="341523" y="688554"/>
            <a:ext cx="11305480" cy="616944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nb-NO" sz="1100" dirty="0"/>
              <a:t>Bahn, Henning (2013) </a:t>
            </a:r>
            <a:r>
              <a:rPr lang="nb-NO" sz="1100" i="1" dirty="0"/>
              <a:t>Organisasjonskultur: En begrepsavklaring, </a:t>
            </a:r>
            <a:r>
              <a:rPr lang="nb-NO" sz="1100" dirty="0"/>
              <a:t>Tidsskrift for Norsk psykologforening, hentet fra </a:t>
            </a:r>
            <a:r>
              <a:rPr lang="nb-NO" sz="1100" u="sng" dirty="0">
                <a:hlinkClick r:id="rId3"/>
              </a:rPr>
              <a:t>https://psykologtidsskriftet.no/fagartikkel/2013/04/organisasjonskultur-en-begrepsavklaring</a:t>
            </a:r>
            <a:r>
              <a:rPr lang="nb-NO" sz="1100" dirty="0"/>
              <a:t> (25.02.21 klokken 12.03) </a:t>
            </a:r>
          </a:p>
          <a:p>
            <a:pPr fontAlgn="base"/>
            <a:r>
              <a:rPr lang="nb-NO" sz="1100" dirty="0"/>
              <a:t>Borge, Anne Inger Helmen (2003) </a:t>
            </a:r>
            <a:r>
              <a:rPr lang="nb-NO" sz="1100" i="1" dirty="0" err="1"/>
              <a:t>Resiliens</a:t>
            </a:r>
            <a:r>
              <a:rPr lang="nb-NO" sz="1100" i="1" dirty="0"/>
              <a:t>. Risiko og sunn utvikling. </a:t>
            </a:r>
            <a:r>
              <a:rPr lang="nb-NO" sz="1100" dirty="0"/>
              <a:t>Gyldendal Akademisk</a:t>
            </a:r>
          </a:p>
          <a:p>
            <a:pPr fontAlgn="base"/>
            <a:r>
              <a:rPr lang="nb-NO" sz="1100" dirty="0" err="1"/>
              <a:t>Bronfenbrenner</a:t>
            </a:r>
            <a:r>
              <a:rPr lang="nb-NO" sz="1100" dirty="0"/>
              <a:t>, </a:t>
            </a:r>
            <a:r>
              <a:rPr lang="nb-NO" sz="1100" dirty="0" err="1"/>
              <a:t>Urie</a:t>
            </a:r>
            <a:r>
              <a:rPr lang="nb-NO" sz="1100" dirty="0"/>
              <a:t> (2005) </a:t>
            </a:r>
            <a:r>
              <a:rPr lang="nb-NO" sz="1100" i="1" dirty="0" err="1"/>
              <a:t>Making</a:t>
            </a:r>
            <a:r>
              <a:rPr lang="nb-NO" sz="1100" i="1" dirty="0"/>
              <a:t> human </a:t>
            </a:r>
            <a:r>
              <a:rPr lang="nb-NO" sz="1100" i="1" dirty="0" err="1"/>
              <a:t>beings</a:t>
            </a:r>
            <a:r>
              <a:rPr lang="nb-NO" sz="1100" i="1" dirty="0"/>
              <a:t> human. </a:t>
            </a:r>
            <a:r>
              <a:rPr lang="nb-NO" sz="1100" i="1" dirty="0" err="1"/>
              <a:t>Bioecological</a:t>
            </a:r>
            <a:r>
              <a:rPr lang="nb-NO" sz="1100" i="1" dirty="0"/>
              <a:t> </a:t>
            </a:r>
            <a:r>
              <a:rPr lang="nb-NO" sz="1100" i="1" dirty="0" err="1"/>
              <a:t>Perspectives</a:t>
            </a:r>
            <a:r>
              <a:rPr lang="nb-NO" sz="1100" i="1" dirty="0"/>
              <a:t> </a:t>
            </a:r>
            <a:r>
              <a:rPr lang="nb-NO" sz="1100" i="1" dirty="0" err="1"/>
              <a:t>on</a:t>
            </a:r>
            <a:r>
              <a:rPr lang="nb-NO" sz="1100" i="1" dirty="0"/>
              <a:t> human </a:t>
            </a:r>
            <a:r>
              <a:rPr lang="nb-NO" sz="1100" i="1" dirty="0" err="1"/>
              <a:t>development</a:t>
            </a:r>
            <a:r>
              <a:rPr lang="nb-NO" sz="1100" i="1" dirty="0"/>
              <a:t>, </a:t>
            </a:r>
            <a:r>
              <a:rPr lang="nb-NO" sz="1100" dirty="0"/>
              <a:t>Sage Publishing</a:t>
            </a:r>
          </a:p>
          <a:p>
            <a:pPr fontAlgn="base"/>
            <a:r>
              <a:rPr lang="nb-NO" sz="1100" dirty="0"/>
              <a:t>Eriksen, Ingunn Marie og Lyng, Selma Therese (2018) </a:t>
            </a:r>
            <a:r>
              <a:rPr lang="nb-NO" sz="1100" i="1" dirty="0"/>
              <a:t>Elevenes psykososiale miljø. Gode strategier, harde nøtter og blinde flekker i skolemiljøarbeidet</a:t>
            </a:r>
            <a:r>
              <a:rPr lang="nb-NO" sz="1100" dirty="0"/>
              <a:t>, Fagbokforlaget </a:t>
            </a:r>
          </a:p>
          <a:p>
            <a:pPr fontAlgn="base"/>
            <a:r>
              <a:rPr lang="nb-NO" sz="1100" dirty="0" err="1"/>
              <a:t>Fallmyr</a:t>
            </a:r>
            <a:r>
              <a:rPr lang="nb-NO" sz="1100" dirty="0"/>
              <a:t>, Øyvind (2020) </a:t>
            </a:r>
            <a:r>
              <a:rPr lang="nb-NO" sz="1100" i="1" dirty="0"/>
              <a:t>Følelseshåndtering og relasjonsbygging i skolen</a:t>
            </a:r>
            <a:r>
              <a:rPr lang="nb-NO" sz="1100" dirty="0"/>
              <a:t>, Universitetsforlaget </a:t>
            </a:r>
          </a:p>
          <a:p>
            <a:pPr fontAlgn="base"/>
            <a:r>
              <a:rPr lang="nb-NO" sz="1100" dirty="0" err="1"/>
              <a:t>Fullan</a:t>
            </a:r>
            <a:r>
              <a:rPr lang="nb-NO" sz="1100" dirty="0"/>
              <a:t>, Michael (2016) </a:t>
            </a:r>
            <a:r>
              <a:rPr lang="nb-NO" sz="1100" i="1" dirty="0"/>
              <a:t>Å dra i samme retning. Et skolesystem som virker. </a:t>
            </a:r>
            <a:r>
              <a:rPr lang="nb-NO" sz="1100" dirty="0"/>
              <a:t>Kommuneforlaget</a:t>
            </a:r>
          </a:p>
          <a:p>
            <a:pPr fontAlgn="base"/>
            <a:r>
              <a:rPr lang="nb-NO" sz="1100" dirty="0"/>
              <a:t>Green, Ross (2011) </a:t>
            </a:r>
            <a:r>
              <a:rPr lang="nb-NO" sz="1100" i="1" dirty="0"/>
              <a:t>Utenfor. Elever med </a:t>
            </a:r>
            <a:r>
              <a:rPr lang="nb-NO" sz="1100" i="1" dirty="0" err="1"/>
              <a:t>atferdsutfordringer</a:t>
            </a:r>
            <a:r>
              <a:rPr lang="nb-NO" sz="1100" i="1" dirty="0"/>
              <a:t>, </a:t>
            </a:r>
            <a:r>
              <a:rPr lang="nb-NO" sz="1100" dirty="0"/>
              <a:t>Cappelen Damm Akademisk</a:t>
            </a:r>
          </a:p>
          <a:p>
            <a:pPr fontAlgn="base"/>
            <a:r>
              <a:rPr lang="nb-NO" sz="1100" dirty="0"/>
              <a:t>Hansen, Helle </a:t>
            </a:r>
            <a:r>
              <a:rPr lang="nb-NO" sz="1100" dirty="0" err="1"/>
              <a:t>Rabøl</a:t>
            </a:r>
            <a:r>
              <a:rPr lang="nb-NO" sz="1100" dirty="0"/>
              <a:t> (2021) </a:t>
            </a:r>
            <a:r>
              <a:rPr lang="nb-NO" sz="1100" i="1" dirty="0"/>
              <a:t>Parentesmetoden. Tenke- og handlingsstrategier mot mobbing, </a:t>
            </a:r>
            <a:r>
              <a:rPr lang="nb-NO" sz="1100" dirty="0"/>
              <a:t>Kommuneforlaget</a:t>
            </a:r>
          </a:p>
          <a:p>
            <a:pPr fontAlgn="base"/>
            <a:r>
              <a:rPr lang="nb-NO" sz="1100" dirty="0"/>
              <a:t>Restad, Frode og Sandsmark, Jorun (red) (2021) </a:t>
            </a:r>
            <a:r>
              <a:rPr lang="nb-NO" sz="1100" i="1" dirty="0"/>
              <a:t>Mobbeforsking i et fellesskapsperspektiv. Nye stemmer i praksis, Kommuneforlaget.</a:t>
            </a:r>
            <a:endParaRPr lang="nb-NO" sz="1100" dirty="0"/>
          </a:p>
          <a:p>
            <a:pPr fontAlgn="base"/>
            <a:r>
              <a:rPr lang="nb-NO" sz="1100" dirty="0"/>
              <a:t>Støen, Janne, </a:t>
            </a:r>
            <a:r>
              <a:rPr lang="nb-NO" sz="1100" dirty="0" err="1"/>
              <a:t>Fandrem</a:t>
            </a:r>
            <a:r>
              <a:rPr lang="nb-NO" sz="1100" dirty="0"/>
              <a:t>, Hildegunn og Roland, Erling (red) (2018) </a:t>
            </a:r>
            <a:r>
              <a:rPr lang="nb-NO" sz="1100" i="1" dirty="0"/>
              <a:t>Stemmer i mobbesaker, </a:t>
            </a:r>
            <a:r>
              <a:rPr lang="nb-NO" sz="1100" dirty="0"/>
              <a:t>Fagbokforlaget </a:t>
            </a:r>
          </a:p>
          <a:p>
            <a:pPr fontAlgn="base"/>
            <a:r>
              <a:rPr lang="nb-NO" sz="1100" dirty="0"/>
              <a:t>Utdanningsdirektoratet (2017)</a:t>
            </a:r>
            <a:r>
              <a:rPr lang="nb-NO" sz="1100" i="1" dirty="0"/>
              <a:t> Grunnlagsdokument for arbeidet med barnehage, skolemiljø, mobbing og andre krenkelser.</a:t>
            </a:r>
            <a:r>
              <a:rPr lang="nb-NO" sz="1100" dirty="0"/>
              <a:t> </a:t>
            </a:r>
          </a:p>
          <a:p>
            <a:pPr fontAlgn="base"/>
            <a:r>
              <a:rPr lang="nb-NO" sz="1100" dirty="0"/>
              <a:t>Lov om grunnskolen og den </a:t>
            </a:r>
            <a:r>
              <a:rPr lang="nb-NO" sz="1100" dirty="0" err="1"/>
              <a:t>videregåande</a:t>
            </a:r>
            <a:r>
              <a:rPr lang="nb-NO" sz="1100" dirty="0"/>
              <a:t> opplæringa (Opplæringsloven) LOV-1998-07-17-61, Kunnskapsdepartementet </a:t>
            </a:r>
          </a:p>
          <a:p>
            <a:pPr fontAlgn="base"/>
            <a:r>
              <a:rPr lang="nb-NO" sz="1100" dirty="0"/>
              <a:t>Overordnet del av læreplanen – verdier og prinsipper for grunnopplæringen </a:t>
            </a:r>
          </a:p>
          <a:p>
            <a:pPr fontAlgn="base"/>
            <a:r>
              <a:rPr lang="nb-NO" sz="1100" dirty="0"/>
              <a:t>Owren, Kjerstin (2021) </a:t>
            </a:r>
            <a:r>
              <a:rPr lang="nb-NO" sz="1100" i="1" dirty="0"/>
              <a:t>Den fellesskapsorienterte skolelederen, </a:t>
            </a:r>
            <a:r>
              <a:rPr lang="nb-NO" sz="1100" dirty="0"/>
              <a:t>kapittel i Restad, Frode og Sandsmark, Jorun (red) (2021) </a:t>
            </a:r>
            <a:r>
              <a:rPr lang="nb-NO" sz="1100" i="1" dirty="0"/>
              <a:t>Mobbeforsking i et fellesskapsperspektiv. Nye stemmer i praksis, Kommuneforlaget.</a:t>
            </a:r>
            <a:endParaRPr lang="nb-NO" sz="1100" dirty="0"/>
          </a:p>
          <a:p>
            <a:pPr fontAlgn="base"/>
            <a:r>
              <a:rPr lang="nb-NO" sz="1100" dirty="0"/>
              <a:t>Rundskriv Skolemiljø Udir-3-2017, sist endret 06.07.2020 </a:t>
            </a:r>
            <a:r>
              <a:rPr lang="nb-NO" sz="1100" dirty="0" err="1"/>
              <a:t>Regelverkstolkningar</a:t>
            </a:r>
            <a:r>
              <a:rPr lang="nb-NO" sz="1100" dirty="0"/>
              <a:t> </a:t>
            </a:r>
            <a:r>
              <a:rPr lang="nb-NO" sz="1100" dirty="0" err="1"/>
              <a:t>frå</a:t>
            </a:r>
            <a:r>
              <a:rPr lang="nb-NO" sz="1100" dirty="0"/>
              <a:t> </a:t>
            </a:r>
            <a:r>
              <a:rPr lang="nb-NO" sz="1100" dirty="0" err="1"/>
              <a:t>Udir</a:t>
            </a:r>
            <a:r>
              <a:rPr lang="nb-NO" sz="1100" dirty="0"/>
              <a:t> </a:t>
            </a:r>
          </a:p>
          <a:p>
            <a:pPr fontAlgn="base"/>
            <a:r>
              <a:rPr lang="nb-NO" sz="1100" dirty="0" err="1"/>
              <a:t>Prop</a:t>
            </a:r>
            <a:r>
              <a:rPr lang="nb-NO" sz="1100" dirty="0"/>
              <a:t>. 57 L (2016 – 2017) punkt 5.5.2.1 og </a:t>
            </a:r>
            <a:r>
              <a:rPr lang="nb-NO" sz="1100" dirty="0" err="1"/>
              <a:t>Rt</a:t>
            </a:r>
            <a:r>
              <a:rPr lang="nb-NO" sz="1100" dirty="0"/>
              <a:t>. 2012 s. 146</a:t>
            </a:r>
          </a:p>
          <a:p>
            <a:pPr fontAlgn="base"/>
            <a:r>
              <a:rPr lang="nb-NO" sz="1100" dirty="0"/>
              <a:t>Lund, Ingrid </a:t>
            </a:r>
          </a:p>
          <a:p>
            <a:pPr fontAlgn="base"/>
            <a:r>
              <a:rPr lang="nb-NO" sz="1100" dirty="0"/>
              <a:t>Historien fra barn og unge, og deres foreldre.</a:t>
            </a:r>
          </a:p>
          <a:p>
            <a:pPr marL="0" indent="0" fontAlgn="base">
              <a:buNone/>
            </a:pPr>
            <a:r>
              <a:rPr lang="nb-NO" sz="1100" dirty="0"/>
              <a:t>Screenshots: </a:t>
            </a:r>
          </a:p>
          <a:p>
            <a:r>
              <a:rPr lang="nb-NO" sz="800" dirty="0">
                <a:hlinkClick r:id="rId4"/>
              </a:rPr>
              <a:t>Fagfellevurdert: Betydning av skolerelaterte faktorer og mobbing for elever som strever med skolevegring / Psykologi i kommunen nr. 4 2020 - Temanummer: Skolevegring (psykisk-kommune.no)</a:t>
            </a:r>
            <a:endParaRPr lang="nb-NO" sz="800" dirty="0"/>
          </a:p>
          <a:p>
            <a:r>
              <a:rPr lang="nb-NO" sz="800" dirty="0">
                <a:hlinkClick r:id="rId5"/>
              </a:rPr>
              <a:t>Flere barn mobbes og gruer seg til å gå på skolen – frykter barn og ungdom utvikler skolevegring – NRK Trøndelag</a:t>
            </a:r>
            <a:endParaRPr lang="nb-NO" sz="800" dirty="0"/>
          </a:p>
          <a:p>
            <a:r>
              <a:rPr lang="nb-NO" sz="800" dirty="0">
                <a:hlinkClick r:id="rId6"/>
              </a:rPr>
              <a:t>Lærers klasseledelse er avgjørende for å forebygge skolefravær | Universitetet i Stavanger (uis.no)</a:t>
            </a:r>
            <a:endParaRPr lang="nb-NO" sz="800" dirty="0"/>
          </a:p>
          <a:p>
            <a:r>
              <a:rPr lang="nb-NO" sz="800" dirty="0">
                <a:hlinkClick r:id="rId7"/>
              </a:rPr>
              <a:t>Mobbing kan føre til skolevegring (forskning.no)</a:t>
            </a:r>
            <a:endParaRPr lang="nb-NO" sz="800" dirty="0"/>
          </a:p>
          <a:p>
            <a:pPr marL="0" indent="0" fontAlgn="base">
              <a:buNone/>
            </a:pPr>
            <a:endParaRPr lang="nb-NO" sz="1100" dirty="0"/>
          </a:p>
          <a:p>
            <a:pPr fontAlgn="base"/>
            <a:endParaRPr lang="nb-NO" sz="1100" dirty="0"/>
          </a:p>
        </p:txBody>
      </p:sp>
      <p:sp>
        <p:nvSpPr>
          <p:cNvPr id="5" name="Tittel 4">
            <a:extLst>
              <a:ext uri="{FF2B5EF4-FFF2-40B4-BE49-F238E27FC236}">
                <a16:creationId xmlns:a16="http://schemas.microsoft.com/office/drawing/2014/main" id="{CBA03EC6-85E2-831D-7246-408F9A642269}"/>
              </a:ext>
            </a:extLst>
          </p:cNvPr>
          <p:cNvSpPr>
            <a:spLocks noGrp="1"/>
          </p:cNvSpPr>
          <p:nvPr>
            <p:ph type="title"/>
          </p:nvPr>
        </p:nvSpPr>
        <p:spPr>
          <a:xfrm>
            <a:off x="418641" y="0"/>
            <a:ext cx="2599063" cy="670461"/>
          </a:xfrm>
        </p:spPr>
        <p:txBody>
          <a:bodyPr>
            <a:normAutofit fontScale="90000"/>
          </a:bodyPr>
          <a:lstStyle/>
          <a:p>
            <a:r>
              <a:rPr lang="nb-NO" dirty="0"/>
              <a:t>Referanser:</a:t>
            </a:r>
          </a:p>
        </p:txBody>
      </p:sp>
    </p:spTree>
    <p:extLst>
      <p:ext uri="{BB962C8B-B14F-4D97-AF65-F5344CB8AC3E}">
        <p14:creationId xmlns:p14="http://schemas.microsoft.com/office/powerpoint/2010/main" val="3535354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A0C4-188A-428D-8882-1240F194391A}"/>
              </a:ext>
            </a:extLst>
          </p:cNvPr>
          <p:cNvSpPr>
            <a:spLocks noGrp="1"/>
          </p:cNvSpPr>
          <p:nvPr>
            <p:ph type="title"/>
          </p:nvPr>
        </p:nvSpPr>
        <p:spPr>
          <a:xfrm>
            <a:off x="748145" y="86881"/>
            <a:ext cx="10605655" cy="779855"/>
          </a:xfrm>
        </p:spPr>
        <p:txBody>
          <a:bodyPr/>
          <a:lstStyle/>
          <a:p>
            <a:r>
              <a:rPr lang="en-GB" err="1">
                <a:cs typeface="Calibri Light"/>
              </a:rPr>
              <a:t>Litteratur</a:t>
            </a:r>
            <a:r>
              <a:rPr lang="en-GB">
                <a:cs typeface="Calibri Light"/>
              </a:rPr>
              <a:t>/ </a:t>
            </a:r>
            <a:r>
              <a:rPr lang="en-GB" err="1">
                <a:cs typeface="Calibri Light"/>
              </a:rPr>
              <a:t>forankring</a:t>
            </a:r>
            <a:r>
              <a:rPr lang="en-GB">
                <a:cs typeface="Calibri Light"/>
              </a:rPr>
              <a:t> </a:t>
            </a:r>
            <a:r>
              <a:rPr lang="en-GB" err="1">
                <a:cs typeface="Calibri Light"/>
              </a:rPr>
              <a:t>til</a:t>
            </a:r>
            <a:r>
              <a:rPr lang="en-GB">
                <a:cs typeface="Calibri Light"/>
              </a:rPr>
              <a:t> OMNI-</a:t>
            </a:r>
            <a:r>
              <a:rPr lang="en-GB" err="1">
                <a:cs typeface="Calibri Light"/>
              </a:rPr>
              <a:t>modellen</a:t>
            </a:r>
            <a:endParaRPr lang="en-GB"/>
          </a:p>
        </p:txBody>
      </p:sp>
      <p:sp>
        <p:nvSpPr>
          <p:cNvPr id="3" name="Content Placeholder 2">
            <a:extLst>
              <a:ext uri="{FF2B5EF4-FFF2-40B4-BE49-F238E27FC236}">
                <a16:creationId xmlns:a16="http://schemas.microsoft.com/office/drawing/2014/main" id="{FC62EE23-F9B0-4404-A569-0D6017ADFD34}"/>
              </a:ext>
            </a:extLst>
          </p:cNvPr>
          <p:cNvSpPr>
            <a:spLocks noGrp="1"/>
          </p:cNvSpPr>
          <p:nvPr>
            <p:ph idx="1"/>
          </p:nvPr>
        </p:nvSpPr>
        <p:spPr>
          <a:xfrm>
            <a:off x="838200" y="813137"/>
            <a:ext cx="10515600" cy="5957981"/>
          </a:xfrm>
        </p:spPr>
        <p:txBody>
          <a:bodyPr vert="horz" lIns="91440" tIns="45720" rIns="91440" bIns="45720" rtlCol="0" anchor="t">
            <a:noAutofit/>
          </a:bodyPr>
          <a:lstStyle/>
          <a:p>
            <a:r>
              <a:rPr lang="en-GB" sz="1800">
                <a:ea typeface="+mn-lt"/>
                <a:cs typeface="+mn-lt"/>
              </a:rPr>
              <a:t>Støen et al </a:t>
            </a:r>
            <a:r>
              <a:rPr lang="en-GB" sz="1800" i="1">
                <a:ea typeface="+mn-lt"/>
                <a:cs typeface="+mn-lt"/>
              </a:rPr>
              <a:t>Stemmer </a:t>
            </a:r>
            <a:r>
              <a:rPr lang="en-GB" sz="1800" i="1" err="1">
                <a:ea typeface="+mn-lt"/>
                <a:cs typeface="+mn-lt"/>
              </a:rPr>
              <a:t>i</a:t>
            </a:r>
            <a:r>
              <a:rPr lang="en-GB" sz="1800" i="1">
                <a:ea typeface="+mn-lt"/>
                <a:cs typeface="+mn-lt"/>
              </a:rPr>
              <a:t> </a:t>
            </a:r>
            <a:r>
              <a:rPr lang="en-GB" sz="1800" i="1" err="1">
                <a:ea typeface="+mn-lt"/>
                <a:cs typeface="+mn-lt"/>
              </a:rPr>
              <a:t>mobbesaker</a:t>
            </a:r>
            <a:r>
              <a:rPr lang="en-GB" sz="1800">
                <a:ea typeface="+mn-lt"/>
                <a:cs typeface="+mn-lt"/>
              </a:rPr>
              <a:t> </a:t>
            </a:r>
          </a:p>
          <a:p>
            <a:r>
              <a:rPr lang="en-GB" sz="1800" err="1">
                <a:ea typeface="+mn-lt"/>
                <a:cs typeface="+mn-lt"/>
              </a:rPr>
              <a:t>Rivara</a:t>
            </a:r>
            <a:r>
              <a:rPr lang="en-GB" sz="1800">
                <a:ea typeface="+mn-lt"/>
                <a:cs typeface="+mn-lt"/>
              </a:rPr>
              <a:t> &amp; </a:t>
            </a:r>
            <a:r>
              <a:rPr lang="en-GB" sz="1800" err="1">
                <a:ea typeface="+mn-lt"/>
                <a:cs typeface="+mn-lt"/>
              </a:rPr>
              <a:t>Menestrel</a:t>
            </a:r>
            <a:r>
              <a:rPr lang="en-GB" sz="1800">
                <a:ea typeface="+mn-lt"/>
                <a:cs typeface="+mn-lt"/>
              </a:rPr>
              <a:t> (2016) </a:t>
            </a:r>
            <a:r>
              <a:rPr lang="en-GB" sz="1800" i="1">
                <a:ea typeface="+mn-lt"/>
                <a:cs typeface="+mn-lt"/>
              </a:rPr>
              <a:t>Prevention bullying</a:t>
            </a:r>
          </a:p>
          <a:p>
            <a:r>
              <a:rPr lang="en-GB" sz="1800">
                <a:ea typeface="+mn-lt"/>
                <a:cs typeface="+mn-lt"/>
              </a:rPr>
              <a:t>Roland, P. ( 2021) </a:t>
            </a:r>
            <a:r>
              <a:rPr lang="en-GB" sz="1800" i="1">
                <a:ea typeface="+mn-lt"/>
                <a:cs typeface="+mn-lt"/>
              </a:rPr>
              <a:t>Den </a:t>
            </a:r>
            <a:r>
              <a:rPr lang="en-GB" sz="1800" i="1" err="1">
                <a:ea typeface="+mn-lt"/>
                <a:cs typeface="+mn-lt"/>
              </a:rPr>
              <a:t>autoritative</a:t>
            </a:r>
            <a:r>
              <a:rPr lang="en-GB" sz="1800" i="1">
                <a:ea typeface="+mn-lt"/>
                <a:cs typeface="+mn-lt"/>
              </a:rPr>
              <a:t> </a:t>
            </a:r>
            <a:r>
              <a:rPr lang="en-GB" sz="1800" i="1" err="1">
                <a:ea typeface="+mn-lt"/>
                <a:cs typeface="+mn-lt"/>
              </a:rPr>
              <a:t>voksenrollen</a:t>
            </a:r>
            <a:r>
              <a:rPr lang="en-GB" sz="1800">
                <a:ea typeface="+mn-lt"/>
                <a:cs typeface="+mn-lt"/>
              </a:rPr>
              <a:t> </a:t>
            </a:r>
          </a:p>
          <a:p>
            <a:r>
              <a:rPr lang="en-GB" sz="1800">
                <a:ea typeface="+mn-lt"/>
                <a:cs typeface="+mn-lt"/>
              </a:rPr>
              <a:t>Roland &amp; </a:t>
            </a:r>
            <a:r>
              <a:rPr lang="en-GB" sz="1800" err="1">
                <a:ea typeface="+mn-lt"/>
                <a:cs typeface="+mn-lt"/>
              </a:rPr>
              <a:t>Ertersvåg</a:t>
            </a:r>
            <a:r>
              <a:rPr lang="en-GB" sz="1800">
                <a:ea typeface="+mn-lt"/>
                <a:cs typeface="+mn-lt"/>
              </a:rPr>
              <a:t> ( 2018) </a:t>
            </a:r>
            <a:r>
              <a:rPr lang="en-GB" sz="1800" err="1">
                <a:ea typeface="+mn-lt"/>
                <a:cs typeface="+mn-lt"/>
              </a:rPr>
              <a:t>I</a:t>
            </a:r>
            <a:r>
              <a:rPr lang="en-GB" sz="1800" i="1" err="1">
                <a:ea typeface="+mn-lt"/>
                <a:cs typeface="+mn-lt"/>
              </a:rPr>
              <a:t>mplementering</a:t>
            </a:r>
            <a:r>
              <a:rPr lang="en-GB" sz="1800" i="1">
                <a:ea typeface="+mn-lt"/>
                <a:cs typeface="+mn-lt"/>
              </a:rPr>
              <a:t> </a:t>
            </a:r>
            <a:r>
              <a:rPr lang="en-GB" sz="1800" i="1" err="1">
                <a:ea typeface="+mn-lt"/>
                <a:cs typeface="+mn-lt"/>
              </a:rPr>
              <a:t>av</a:t>
            </a:r>
            <a:r>
              <a:rPr lang="en-GB" sz="1800" i="1">
                <a:ea typeface="+mn-lt"/>
                <a:cs typeface="+mn-lt"/>
              </a:rPr>
              <a:t> </a:t>
            </a:r>
            <a:r>
              <a:rPr lang="en-GB" sz="1800" i="1" err="1">
                <a:ea typeface="+mn-lt"/>
                <a:cs typeface="+mn-lt"/>
              </a:rPr>
              <a:t>endringsarbeid</a:t>
            </a:r>
            <a:r>
              <a:rPr lang="en-GB" sz="1800" i="1">
                <a:ea typeface="+mn-lt"/>
                <a:cs typeface="+mn-lt"/>
              </a:rPr>
              <a:t> </a:t>
            </a:r>
          </a:p>
          <a:p>
            <a:r>
              <a:rPr lang="en-GB" sz="1800">
                <a:ea typeface="+mn-lt"/>
                <a:cs typeface="+mn-lt"/>
              </a:rPr>
              <a:t>Jimerson et al </a:t>
            </a:r>
            <a:r>
              <a:rPr lang="en-GB" sz="1800" i="1">
                <a:ea typeface="+mn-lt"/>
                <a:cs typeface="+mn-lt"/>
              </a:rPr>
              <a:t>Handbook of bullying in schools </a:t>
            </a:r>
          </a:p>
          <a:p>
            <a:r>
              <a:rPr lang="en-GB" sz="1800">
                <a:ea typeface="+mn-lt"/>
                <a:cs typeface="+mn-lt"/>
              </a:rPr>
              <a:t>Ken Rigby</a:t>
            </a:r>
            <a:r>
              <a:rPr lang="en-GB" sz="1800" i="1">
                <a:ea typeface="+mn-lt"/>
                <a:cs typeface="+mn-lt"/>
              </a:rPr>
              <a:t> Intervention in schools</a:t>
            </a:r>
          </a:p>
          <a:p>
            <a:r>
              <a:rPr lang="en-GB" sz="1800">
                <a:ea typeface="+mn-lt"/>
                <a:cs typeface="+mn-lt"/>
              </a:rPr>
              <a:t>Vivian Robinson</a:t>
            </a:r>
            <a:r>
              <a:rPr lang="en-GB" sz="1800" i="1">
                <a:ea typeface="+mn-lt"/>
                <a:cs typeface="+mn-lt"/>
              </a:rPr>
              <a:t>, </a:t>
            </a:r>
            <a:r>
              <a:rPr lang="en-GB" sz="1800" i="1" err="1">
                <a:ea typeface="+mn-lt"/>
                <a:cs typeface="+mn-lt"/>
              </a:rPr>
              <a:t>Færre</a:t>
            </a:r>
            <a:r>
              <a:rPr lang="en-GB" sz="1800" i="1">
                <a:ea typeface="+mn-lt"/>
                <a:cs typeface="+mn-lt"/>
              </a:rPr>
              <a:t> </a:t>
            </a:r>
            <a:r>
              <a:rPr lang="en-GB" sz="1800" i="1" err="1">
                <a:ea typeface="+mn-lt"/>
                <a:cs typeface="+mn-lt"/>
              </a:rPr>
              <a:t>endringer</a:t>
            </a:r>
            <a:r>
              <a:rPr lang="en-GB" sz="1800" i="1">
                <a:ea typeface="+mn-lt"/>
                <a:cs typeface="+mn-lt"/>
              </a:rPr>
              <a:t>, </a:t>
            </a:r>
            <a:r>
              <a:rPr lang="en-GB" sz="1800" i="1" err="1">
                <a:ea typeface="+mn-lt"/>
                <a:cs typeface="+mn-lt"/>
              </a:rPr>
              <a:t>mer</a:t>
            </a:r>
            <a:r>
              <a:rPr lang="en-GB" sz="1800" i="1">
                <a:ea typeface="+mn-lt"/>
                <a:cs typeface="+mn-lt"/>
              </a:rPr>
              <a:t> </a:t>
            </a:r>
            <a:r>
              <a:rPr lang="en-GB" sz="1800" i="1" err="1">
                <a:ea typeface="+mn-lt"/>
                <a:cs typeface="+mn-lt"/>
              </a:rPr>
              <a:t>utvikling</a:t>
            </a:r>
            <a:endParaRPr lang="en-GB" sz="1800" i="1">
              <a:ea typeface="+mn-lt"/>
              <a:cs typeface="+mn-lt"/>
            </a:endParaRPr>
          </a:p>
          <a:p>
            <a:r>
              <a:rPr lang="en-GB" sz="1800">
                <a:ea typeface="+mn-lt"/>
                <a:cs typeface="+mn-lt"/>
              </a:rPr>
              <a:t>Fullan, Michael ( 2014) </a:t>
            </a:r>
            <a:r>
              <a:rPr lang="en-GB" sz="1800" i="1">
                <a:ea typeface="+mn-lt"/>
                <a:cs typeface="+mn-lt"/>
              </a:rPr>
              <a:t>The principal. </a:t>
            </a:r>
          </a:p>
          <a:p>
            <a:r>
              <a:rPr lang="en-GB" sz="1800">
                <a:ea typeface="+mn-lt"/>
                <a:cs typeface="+mn-lt"/>
              </a:rPr>
              <a:t>Bronfenbrenner </a:t>
            </a:r>
            <a:r>
              <a:rPr lang="en-GB" sz="1800" err="1">
                <a:ea typeface="+mn-lt"/>
                <a:cs typeface="+mn-lt"/>
              </a:rPr>
              <a:t>Ø</a:t>
            </a:r>
            <a:r>
              <a:rPr lang="en-GB" sz="1800" i="1" err="1">
                <a:ea typeface="+mn-lt"/>
                <a:cs typeface="+mn-lt"/>
              </a:rPr>
              <a:t>kologiske</a:t>
            </a:r>
            <a:r>
              <a:rPr lang="en-GB" sz="1800" i="1">
                <a:ea typeface="+mn-lt"/>
                <a:cs typeface="+mn-lt"/>
              </a:rPr>
              <a:t> </a:t>
            </a:r>
            <a:r>
              <a:rPr lang="en-GB" sz="1800" i="1" err="1">
                <a:ea typeface="+mn-lt"/>
                <a:cs typeface="+mn-lt"/>
              </a:rPr>
              <a:t>systemer</a:t>
            </a:r>
            <a:endParaRPr lang="en-GB" sz="1800" i="1">
              <a:ea typeface="+mn-lt"/>
              <a:cs typeface="+mn-lt"/>
            </a:endParaRPr>
          </a:p>
          <a:p>
            <a:r>
              <a:rPr lang="en-GB" sz="1800">
                <a:ea typeface="+mn-lt"/>
                <a:cs typeface="+mn-lt"/>
              </a:rPr>
              <a:t>James Reason </a:t>
            </a:r>
            <a:r>
              <a:rPr lang="en-GB" sz="1800" i="1">
                <a:ea typeface="+mn-lt"/>
                <a:cs typeface="+mn-lt"/>
              </a:rPr>
              <a:t>Managing the risks of organisational accidents</a:t>
            </a:r>
          </a:p>
          <a:p>
            <a:r>
              <a:rPr lang="en-GB" sz="1800">
                <a:ea typeface="+mn-lt"/>
                <a:cs typeface="+mn-lt"/>
              </a:rPr>
              <a:t>Ross Greene </a:t>
            </a:r>
            <a:r>
              <a:rPr lang="en-GB" sz="1800" i="1" err="1">
                <a:ea typeface="+mn-lt"/>
                <a:cs typeface="+mn-lt"/>
              </a:rPr>
              <a:t>Utenfor</a:t>
            </a:r>
            <a:endParaRPr lang="en-GB" sz="1800">
              <a:ea typeface="+mn-lt"/>
              <a:cs typeface="+mn-lt"/>
            </a:endParaRPr>
          </a:p>
          <a:p>
            <a:r>
              <a:rPr lang="en-GB" sz="1800">
                <a:ea typeface="+mn-lt"/>
                <a:cs typeface="+mn-lt"/>
              </a:rPr>
              <a:t>Øyvind </a:t>
            </a:r>
            <a:r>
              <a:rPr lang="en-GB" sz="1800" err="1">
                <a:ea typeface="+mn-lt"/>
                <a:cs typeface="+mn-lt"/>
              </a:rPr>
              <a:t>Fallmyr</a:t>
            </a:r>
            <a:r>
              <a:rPr lang="en-GB" sz="1800">
                <a:ea typeface="+mn-lt"/>
                <a:cs typeface="+mn-lt"/>
              </a:rPr>
              <a:t> </a:t>
            </a:r>
            <a:r>
              <a:rPr lang="en-GB" sz="1800" i="1" err="1">
                <a:ea typeface="+mn-lt"/>
                <a:cs typeface="+mn-lt"/>
              </a:rPr>
              <a:t>Følelseshåndtering</a:t>
            </a:r>
            <a:r>
              <a:rPr lang="en-GB" sz="1800" i="1">
                <a:ea typeface="+mn-lt"/>
                <a:cs typeface="+mn-lt"/>
              </a:rPr>
              <a:t> og </a:t>
            </a:r>
            <a:r>
              <a:rPr lang="en-GB" sz="1800" i="1" err="1">
                <a:ea typeface="+mn-lt"/>
                <a:cs typeface="+mn-lt"/>
              </a:rPr>
              <a:t>relasjonsbygging</a:t>
            </a:r>
            <a:r>
              <a:rPr lang="en-GB" sz="1800" i="1">
                <a:ea typeface="+mn-lt"/>
                <a:cs typeface="+mn-lt"/>
              </a:rPr>
              <a:t> I </a:t>
            </a:r>
            <a:r>
              <a:rPr lang="en-GB" sz="1800" i="1" err="1">
                <a:ea typeface="+mn-lt"/>
                <a:cs typeface="+mn-lt"/>
              </a:rPr>
              <a:t>skolen</a:t>
            </a:r>
            <a:endParaRPr lang="en-GB" sz="1800" i="1">
              <a:ea typeface="+mn-lt"/>
              <a:cs typeface="+mn-lt"/>
            </a:endParaRPr>
          </a:p>
          <a:p>
            <a:r>
              <a:rPr lang="en-GB" sz="1800">
                <a:cs typeface="Calibri"/>
              </a:rPr>
              <a:t>Eriksen og </a:t>
            </a:r>
            <a:r>
              <a:rPr lang="en-GB" sz="1800" err="1">
                <a:cs typeface="Calibri"/>
              </a:rPr>
              <a:t>Lyng</a:t>
            </a:r>
            <a:r>
              <a:rPr lang="en-GB" sz="1800" i="1">
                <a:cs typeface="Calibri"/>
              </a:rPr>
              <a:t> </a:t>
            </a:r>
            <a:r>
              <a:rPr lang="en-GB" sz="1800" i="1" err="1">
                <a:cs typeface="Calibri"/>
              </a:rPr>
              <a:t>Elevenes</a:t>
            </a:r>
            <a:r>
              <a:rPr lang="en-GB" sz="1800" i="1">
                <a:cs typeface="Calibri"/>
              </a:rPr>
              <a:t> </a:t>
            </a:r>
            <a:r>
              <a:rPr lang="en-GB" sz="1800" i="1" err="1">
                <a:cs typeface="Calibri"/>
              </a:rPr>
              <a:t>psykososiale</a:t>
            </a:r>
            <a:r>
              <a:rPr lang="en-GB" sz="1800" i="1">
                <a:cs typeface="Calibri"/>
              </a:rPr>
              <a:t> </a:t>
            </a:r>
            <a:r>
              <a:rPr lang="en-GB" sz="1800" i="1" err="1">
                <a:cs typeface="Calibri"/>
              </a:rPr>
              <a:t>læringsmiljø</a:t>
            </a:r>
            <a:endParaRPr lang="en-GB" sz="1800" i="1">
              <a:cs typeface="Calibri"/>
            </a:endParaRPr>
          </a:p>
          <a:p>
            <a:r>
              <a:rPr lang="en-GB" sz="1800">
                <a:cs typeface="Calibri"/>
              </a:rPr>
              <a:t>Senge</a:t>
            </a:r>
            <a:r>
              <a:rPr lang="en-GB" sz="1800" i="1">
                <a:cs typeface="Calibri"/>
              </a:rPr>
              <a:t> Den </a:t>
            </a:r>
            <a:r>
              <a:rPr lang="en-GB" sz="1800" i="1" err="1">
                <a:cs typeface="Calibri"/>
              </a:rPr>
              <a:t>femte</a:t>
            </a:r>
            <a:r>
              <a:rPr lang="en-GB" sz="1800" i="1">
                <a:cs typeface="Calibri"/>
              </a:rPr>
              <a:t> </a:t>
            </a:r>
            <a:r>
              <a:rPr lang="en-GB" sz="1800" i="1" err="1">
                <a:cs typeface="Calibri"/>
              </a:rPr>
              <a:t>disiplin</a:t>
            </a:r>
            <a:endParaRPr lang="en-GB" sz="1800" i="1">
              <a:cs typeface="Calibri"/>
            </a:endParaRPr>
          </a:p>
          <a:p>
            <a:r>
              <a:rPr lang="en-GB" sz="1800" i="1" err="1">
                <a:cs typeface="Calibri"/>
              </a:rPr>
              <a:t>Salamancer-erklæringen</a:t>
            </a:r>
            <a:endParaRPr lang="en-GB" sz="1800" i="1">
              <a:cs typeface="Calibri"/>
            </a:endParaRPr>
          </a:p>
          <a:p>
            <a:r>
              <a:rPr lang="en-GB" sz="1800" i="1">
                <a:cs typeface="Calibri"/>
              </a:rPr>
              <a:t>Med mer.</a:t>
            </a:r>
          </a:p>
        </p:txBody>
      </p:sp>
      <p:pic>
        <p:nvPicPr>
          <p:cNvPr id="4" name="Bilde 3">
            <a:extLst>
              <a:ext uri="{FF2B5EF4-FFF2-40B4-BE49-F238E27FC236}">
                <a16:creationId xmlns:a16="http://schemas.microsoft.com/office/drawing/2014/main" id="{10587523-C4B1-406E-A61F-FC4DB24BF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5744" y="1305566"/>
            <a:ext cx="2354367" cy="872493"/>
          </a:xfrm>
          <a:prstGeom prst="rect">
            <a:avLst/>
          </a:prstGeom>
        </p:spPr>
      </p:pic>
      <p:pic>
        <p:nvPicPr>
          <p:cNvPr id="5" name="Bilde 4">
            <a:extLst>
              <a:ext uri="{FF2B5EF4-FFF2-40B4-BE49-F238E27FC236}">
                <a16:creationId xmlns:a16="http://schemas.microsoft.com/office/drawing/2014/main" id="{BB2082EE-BFBA-4DB5-A777-79B76EC60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912" y="3200666"/>
            <a:ext cx="3843888" cy="565851"/>
          </a:xfrm>
          <a:prstGeom prst="rect">
            <a:avLst/>
          </a:prstGeom>
        </p:spPr>
      </p:pic>
      <p:pic>
        <p:nvPicPr>
          <p:cNvPr id="6" name="Bilde 5">
            <a:extLst>
              <a:ext uri="{FF2B5EF4-FFF2-40B4-BE49-F238E27FC236}">
                <a16:creationId xmlns:a16="http://schemas.microsoft.com/office/drawing/2014/main" id="{0159DD65-6D7D-4F54-B58A-A081DB6C6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3501" y="4238253"/>
            <a:ext cx="1806610" cy="1806610"/>
          </a:xfrm>
          <a:prstGeom prst="rect">
            <a:avLst/>
          </a:prstGeom>
        </p:spPr>
      </p:pic>
    </p:spTree>
    <p:extLst>
      <p:ext uri="{BB962C8B-B14F-4D97-AF65-F5344CB8AC3E}">
        <p14:creationId xmlns:p14="http://schemas.microsoft.com/office/powerpoint/2010/main" val="4001154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BE997B-4926-46D0-867F-DABFA0FC9677}"/>
              </a:ext>
            </a:extLst>
          </p:cNvPr>
          <p:cNvSpPr>
            <a:spLocks noGrp="1"/>
          </p:cNvSpPr>
          <p:nvPr>
            <p:ph type="title"/>
          </p:nvPr>
        </p:nvSpPr>
        <p:spPr>
          <a:xfrm>
            <a:off x="1990163" y="676336"/>
            <a:ext cx="8425543" cy="892685"/>
          </a:xfrm>
        </p:spPr>
        <p:txBody>
          <a:bodyPr/>
          <a:lstStyle/>
          <a:p>
            <a:r>
              <a:rPr lang="nb-NO"/>
              <a:t>Litteraturliste:</a:t>
            </a:r>
          </a:p>
        </p:txBody>
      </p:sp>
      <p:sp>
        <p:nvSpPr>
          <p:cNvPr id="3" name="Plassholder for innhold 2">
            <a:extLst>
              <a:ext uri="{FF2B5EF4-FFF2-40B4-BE49-F238E27FC236}">
                <a16:creationId xmlns:a16="http://schemas.microsoft.com/office/drawing/2014/main" id="{98D25755-FB5E-4F34-84EA-07F6DD87F510}"/>
              </a:ext>
            </a:extLst>
          </p:cNvPr>
          <p:cNvSpPr>
            <a:spLocks noGrp="1"/>
          </p:cNvSpPr>
          <p:nvPr>
            <p:ph idx="1"/>
          </p:nvPr>
        </p:nvSpPr>
        <p:spPr>
          <a:xfrm>
            <a:off x="1004297" y="1763542"/>
            <a:ext cx="10397277" cy="4945265"/>
          </a:xfrm>
        </p:spPr>
        <p:txBody>
          <a:bodyPr>
            <a:normAutofit lnSpcReduction="10000"/>
          </a:bodyPr>
          <a:lstStyle/>
          <a:p>
            <a:r>
              <a:rPr lang="nb-NO" sz="1400">
                <a:hlinkClick r:id="rId2"/>
              </a:rPr>
              <a:t>https://aktivitetskassen.no/</a:t>
            </a:r>
            <a:r>
              <a:rPr lang="nb-NO" sz="1400"/>
              <a:t> </a:t>
            </a:r>
          </a:p>
          <a:p>
            <a:r>
              <a:rPr lang="nb-NO" sz="1400"/>
              <a:t>Utenfor «Elever med </a:t>
            </a:r>
            <a:r>
              <a:rPr lang="nb-NO" sz="1400" err="1"/>
              <a:t>adferdsutfordringer</a:t>
            </a:r>
            <a:r>
              <a:rPr lang="nb-NO" sz="1400"/>
              <a:t>» v/Ross Greene </a:t>
            </a:r>
            <a:r>
              <a:rPr lang="nb-NO" sz="1400">
                <a:hlinkClick r:id="rId3"/>
              </a:rPr>
              <a:t>https://famlab.no/2019/10/02/utenfor-barn-gjor-det-bra-hvis-de-kan-2/</a:t>
            </a:r>
            <a:r>
              <a:rPr lang="nb-NO" sz="1400"/>
              <a:t> </a:t>
            </a:r>
          </a:p>
          <a:p>
            <a:r>
              <a:rPr lang="nb-NO" sz="1400"/>
              <a:t>Elevens psykososiale miljø «Blinde flekker og harde nøtter» v/Eriksen og Lyng</a:t>
            </a:r>
          </a:p>
          <a:p>
            <a:r>
              <a:rPr lang="nb-NO" sz="1400"/>
              <a:t>Klasseledelse (Varme og tydelighet) v/Bergkastet og Andersen </a:t>
            </a:r>
          </a:p>
          <a:p>
            <a:r>
              <a:rPr lang="nb-NO" sz="1400"/>
              <a:t>Mobbeforebygging i et fellesskapsperspektiv «Nye stemmer i praksis» (2021) Restad og Sandsmark</a:t>
            </a:r>
          </a:p>
          <a:p>
            <a:r>
              <a:rPr lang="nb-NO" sz="1400">
                <a:hlinkClick r:id="rId4"/>
              </a:rPr>
              <a:t>https://dialogmodellen.no/</a:t>
            </a:r>
            <a:r>
              <a:rPr lang="nb-NO" sz="1400"/>
              <a:t> </a:t>
            </a:r>
          </a:p>
          <a:p>
            <a:r>
              <a:rPr lang="nb-NO" sz="1400">
                <a:hlinkClick r:id="rId5"/>
              </a:rPr>
              <a:t>https://www.uis.no/nb/god-start-er-viktig#/</a:t>
            </a:r>
            <a:endParaRPr lang="nb-NO" sz="1400"/>
          </a:p>
          <a:p>
            <a:r>
              <a:rPr lang="nb-NO" sz="1400">
                <a:hlinkClick r:id="rId6"/>
              </a:rPr>
              <a:t>https://www.udir.no/globalassets/filer/tall-og-forskning/rapporter/2017/a-ivareta-barn-og-unge-delrapport-ii.pdf</a:t>
            </a:r>
            <a:r>
              <a:rPr lang="nb-NO" sz="1400"/>
              <a:t> </a:t>
            </a:r>
          </a:p>
          <a:p>
            <a:r>
              <a:rPr lang="nb-NO" sz="1400">
                <a:hlinkClick r:id="rId7"/>
              </a:rPr>
              <a:t>https://www.udir.no/globalassets/filer/tall-og-forskning/rapporter/2017/a-bli-utsatt-for-mobbing---en-kunnskapsoppsummering-om-konsekvenser-og-tiltak.pdf</a:t>
            </a:r>
            <a:r>
              <a:rPr lang="nb-NO" sz="1400"/>
              <a:t> </a:t>
            </a:r>
          </a:p>
          <a:p>
            <a:r>
              <a:rPr lang="nb-NO" sz="1400">
                <a:hlinkClick r:id="rId8"/>
              </a:rPr>
              <a:t>https://utdanningsforskning.no/artikler/ulike-perspektiver-pa-relasjonsbygging/</a:t>
            </a:r>
            <a:r>
              <a:rPr lang="nb-NO" sz="1400"/>
              <a:t> </a:t>
            </a:r>
          </a:p>
          <a:p>
            <a:r>
              <a:rPr lang="nb-NO" sz="1400">
                <a:hlinkClick r:id="rId9"/>
              </a:rPr>
              <a:t>https://www.utdanningsnytt.no/pedagogikk/elever-som-utfordrer-oss-ved-a-kaste-stoler-sla-bruke-stygt-sprak-med-mer-prover-a-fortelle-oss-noe/145557</a:t>
            </a:r>
            <a:r>
              <a:rPr lang="nb-NO" sz="1400"/>
              <a:t> </a:t>
            </a:r>
          </a:p>
          <a:p>
            <a:r>
              <a:rPr lang="nb-NO" sz="1400">
                <a:hlinkClick r:id="rId10"/>
              </a:rPr>
              <a:t>https://www.udir.no/laring-og-trivsel/skolemiljo/</a:t>
            </a:r>
            <a:endParaRPr lang="nb-NO" sz="1400"/>
          </a:p>
          <a:p>
            <a:r>
              <a:rPr lang="nb-NO" sz="1400">
                <a:hlinkClick r:id="rId11"/>
              </a:rPr>
              <a:t>https://laringsmiljosenteret.uis.no/skole/</a:t>
            </a:r>
            <a:endParaRPr lang="nb-NO" sz="1400"/>
          </a:p>
          <a:p>
            <a:r>
              <a:rPr lang="nb-NO" sz="1400">
                <a:hlinkClick r:id="rId12"/>
              </a:rPr>
              <a:t>https://rvtssor.no/aktuelt/327/du-och-jag-alfred/?fbclid=IwAR2zDmTX4e9a05Gbo1fvGlHrtyi0XNyTcl5XRgyyhcu0-2w3fGKfRAmj0T4</a:t>
            </a:r>
            <a:r>
              <a:rPr lang="nb-NO" sz="1400"/>
              <a:t> </a:t>
            </a:r>
          </a:p>
          <a:p>
            <a:r>
              <a:rPr lang="nb-NO" sz="1400">
                <a:hlinkClick r:id="rId13"/>
              </a:rPr>
              <a:t>https://www.forandringsfabrikken.no/article/verktoy-trygt-i-klassen-2020</a:t>
            </a:r>
            <a:endParaRPr lang="nb-NO" sz="1400"/>
          </a:p>
          <a:p>
            <a:endParaRPr lang="nb-NO" sz="1200"/>
          </a:p>
        </p:txBody>
      </p:sp>
      <p:pic>
        <p:nvPicPr>
          <p:cNvPr id="5" name="Bilde 4">
            <a:extLst>
              <a:ext uri="{FF2B5EF4-FFF2-40B4-BE49-F238E27FC236}">
                <a16:creationId xmlns:a16="http://schemas.microsoft.com/office/drawing/2014/main" id="{079AAA71-35C3-4176-B29C-BF5080BA805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2294" y="132510"/>
            <a:ext cx="1302715" cy="1334864"/>
          </a:xfrm>
          <a:prstGeom prst="rect">
            <a:avLst/>
          </a:prstGeom>
        </p:spPr>
      </p:pic>
    </p:spTree>
    <p:extLst>
      <p:ext uri="{BB962C8B-B14F-4D97-AF65-F5344CB8AC3E}">
        <p14:creationId xmlns:p14="http://schemas.microsoft.com/office/powerpoint/2010/main" val="2974357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e 25">
            <a:extLst>
              <a:ext uri="{FF2B5EF4-FFF2-40B4-BE49-F238E27FC236}">
                <a16:creationId xmlns:a16="http://schemas.microsoft.com/office/drawing/2014/main" id="{AD9C2FF3-350D-4CF4-B7BB-9CFC1E1E6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12" y="65892"/>
            <a:ext cx="1672148" cy="316982"/>
          </a:xfrm>
          <a:prstGeom prst="rect">
            <a:avLst/>
          </a:prstGeom>
        </p:spPr>
      </p:pic>
      <p:sp>
        <p:nvSpPr>
          <p:cNvPr id="34" name="Rektangel 33">
            <a:extLst>
              <a:ext uri="{FF2B5EF4-FFF2-40B4-BE49-F238E27FC236}">
                <a16:creationId xmlns:a16="http://schemas.microsoft.com/office/drawing/2014/main" id="{937908DF-A5E6-4B8F-88E5-28E1E6AB687B}"/>
              </a:ext>
            </a:extLst>
          </p:cNvPr>
          <p:cNvSpPr/>
          <p:nvPr/>
        </p:nvSpPr>
        <p:spPr>
          <a:xfrm>
            <a:off x="2024856" y="714244"/>
            <a:ext cx="9541451" cy="142431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nb-NO"/>
          </a:p>
        </p:txBody>
      </p:sp>
      <p:sp>
        <p:nvSpPr>
          <p:cNvPr id="35" name="Rektangel 34">
            <a:extLst>
              <a:ext uri="{FF2B5EF4-FFF2-40B4-BE49-F238E27FC236}">
                <a16:creationId xmlns:a16="http://schemas.microsoft.com/office/drawing/2014/main" id="{DD26B3AE-276D-47D5-8983-7501BD7CC31F}"/>
              </a:ext>
            </a:extLst>
          </p:cNvPr>
          <p:cNvSpPr/>
          <p:nvPr/>
        </p:nvSpPr>
        <p:spPr>
          <a:xfrm>
            <a:off x="2024855" y="2243751"/>
            <a:ext cx="9541452" cy="142431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nb-NO"/>
          </a:p>
        </p:txBody>
      </p:sp>
      <p:sp>
        <p:nvSpPr>
          <p:cNvPr id="36" name="Rektangel 35">
            <a:extLst>
              <a:ext uri="{FF2B5EF4-FFF2-40B4-BE49-F238E27FC236}">
                <a16:creationId xmlns:a16="http://schemas.microsoft.com/office/drawing/2014/main" id="{77CC54A2-D497-45DF-85F5-E604399B225C}"/>
              </a:ext>
            </a:extLst>
          </p:cNvPr>
          <p:cNvSpPr/>
          <p:nvPr/>
        </p:nvSpPr>
        <p:spPr>
          <a:xfrm>
            <a:off x="2024855" y="3740684"/>
            <a:ext cx="9541452" cy="142431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nb-NO"/>
          </a:p>
        </p:txBody>
      </p:sp>
      <p:sp>
        <p:nvSpPr>
          <p:cNvPr id="37" name="Rektangel 36">
            <a:extLst>
              <a:ext uri="{FF2B5EF4-FFF2-40B4-BE49-F238E27FC236}">
                <a16:creationId xmlns:a16="http://schemas.microsoft.com/office/drawing/2014/main" id="{92615662-5989-4DD6-BB2E-7979070FD503}"/>
              </a:ext>
            </a:extLst>
          </p:cNvPr>
          <p:cNvSpPr/>
          <p:nvPr/>
        </p:nvSpPr>
        <p:spPr>
          <a:xfrm>
            <a:off x="2024855" y="5237617"/>
            <a:ext cx="9541452" cy="142431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nb-NO"/>
          </a:p>
        </p:txBody>
      </p:sp>
      <p:pic>
        <p:nvPicPr>
          <p:cNvPr id="3" name="Bilde 2">
            <a:extLst>
              <a:ext uri="{FF2B5EF4-FFF2-40B4-BE49-F238E27FC236}">
                <a16:creationId xmlns:a16="http://schemas.microsoft.com/office/drawing/2014/main" id="{23EBC6A8-6483-4072-94E1-5870F24B8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793" y="2049403"/>
            <a:ext cx="1634405" cy="1645897"/>
          </a:xfrm>
          <a:prstGeom prst="rect">
            <a:avLst/>
          </a:prstGeom>
        </p:spPr>
      </p:pic>
      <p:pic>
        <p:nvPicPr>
          <p:cNvPr id="5" name="Bilde 4">
            <a:extLst>
              <a:ext uri="{FF2B5EF4-FFF2-40B4-BE49-F238E27FC236}">
                <a16:creationId xmlns:a16="http://schemas.microsoft.com/office/drawing/2014/main" id="{A7D826A3-E388-4151-85F8-B00A157CC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57" y="507084"/>
            <a:ext cx="1645898" cy="1645898"/>
          </a:xfrm>
          <a:prstGeom prst="rect">
            <a:avLst/>
          </a:prstGeom>
        </p:spPr>
      </p:pic>
      <p:pic>
        <p:nvPicPr>
          <p:cNvPr id="7" name="Bilde 6">
            <a:extLst>
              <a:ext uri="{FF2B5EF4-FFF2-40B4-BE49-F238E27FC236}">
                <a16:creationId xmlns:a16="http://schemas.microsoft.com/office/drawing/2014/main" id="{F0BF19FA-E707-45DA-82E4-FEE58DC35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957" y="3591720"/>
            <a:ext cx="1645897" cy="1645897"/>
          </a:xfrm>
          <a:prstGeom prst="rect">
            <a:avLst/>
          </a:prstGeom>
        </p:spPr>
      </p:pic>
      <p:pic>
        <p:nvPicPr>
          <p:cNvPr id="9" name="Bilde 8">
            <a:extLst>
              <a:ext uri="{FF2B5EF4-FFF2-40B4-BE49-F238E27FC236}">
                <a16:creationId xmlns:a16="http://schemas.microsoft.com/office/drawing/2014/main" id="{E38992F0-DBE5-442E-BD18-59B6E2D4F5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958" y="5164996"/>
            <a:ext cx="1645897" cy="1645897"/>
          </a:xfrm>
          <a:prstGeom prst="rect">
            <a:avLst/>
          </a:prstGeom>
        </p:spPr>
      </p:pic>
      <p:sp>
        <p:nvSpPr>
          <p:cNvPr id="10" name="TekstSylinder 9">
            <a:extLst>
              <a:ext uri="{FF2B5EF4-FFF2-40B4-BE49-F238E27FC236}">
                <a16:creationId xmlns:a16="http://schemas.microsoft.com/office/drawing/2014/main" id="{8163B972-54F6-40DF-995D-58257900985D}"/>
              </a:ext>
            </a:extLst>
          </p:cNvPr>
          <p:cNvSpPr txBox="1"/>
          <p:nvPr/>
        </p:nvSpPr>
        <p:spPr>
          <a:xfrm>
            <a:off x="3008235" y="152042"/>
            <a:ext cx="7574692" cy="461665"/>
          </a:xfrm>
          <a:prstGeom prst="rect">
            <a:avLst/>
          </a:prstGeom>
          <a:noFill/>
        </p:spPr>
        <p:txBody>
          <a:bodyPr wrap="square" rtlCol="0">
            <a:spAutoFit/>
          </a:bodyPr>
          <a:lstStyle/>
          <a:p>
            <a:pPr algn="ctr"/>
            <a:r>
              <a:rPr lang="nb-NO" sz="2400" b="1" cap="all" dirty="0"/>
              <a:t>Planlegging av fellesskapsfremmende aktivitet</a:t>
            </a:r>
          </a:p>
        </p:txBody>
      </p:sp>
    </p:spTree>
    <p:extLst>
      <p:ext uri="{BB962C8B-B14F-4D97-AF65-F5344CB8AC3E}">
        <p14:creationId xmlns:p14="http://schemas.microsoft.com/office/powerpoint/2010/main" val="6008033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e 17" descr="Et bilde som inneholder person, innendørs, personer, tak&#10;&#10;Automatisk generert beskrivelse">
            <a:extLst>
              <a:ext uri="{FF2B5EF4-FFF2-40B4-BE49-F238E27FC236}">
                <a16:creationId xmlns:a16="http://schemas.microsoft.com/office/drawing/2014/main" id="{48858211-922A-47EB-B6B0-93FDFE3BC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999" y="0"/>
            <a:ext cx="10287000" cy="6858000"/>
          </a:xfrm>
          <a:prstGeom prst="rect">
            <a:avLst/>
          </a:prstGeom>
        </p:spPr>
      </p:pic>
      <p:sp>
        <p:nvSpPr>
          <p:cNvPr id="4" name="Sky 3"/>
          <p:cNvSpPr/>
          <p:nvPr/>
        </p:nvSpPr>
        <p:spPr>
          <a:xfrm>
            <a:off x="2222409" y="4420709"/>
            <a:ext cx="2638697" cy="1532709"/>
          </a:xfrm>
          <a:prstGeom prst="cloud">
            <a:avLst/>
          </a:prstGeom>
          <a:solidFill>
            <a:schemeClr val="accent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b-NO" sz="2400" dirty="0">
                <a:solidFill>
                  <a:schemeClr val="tx1"/>
                </a:solidFill>
              </a:rPr>
              <a:t>Å bygge gode relasjoner</a:t>
            </a:r>
          </a:p>
        </p:txBody>
      </p:sp>
      <p:sp>
        <p:nvSpPr>
          <p:cNvPr id="7" name="Sky 6"/>
          <p:cNvSpPr/>
          <p:nvPr/>
        </p:nvSpPr>
        <p:spPr>
          <a:xfrm>
            <a:off x="9949597" y="4420708"/>
            <a:ext cx="2370233" cy="1532709"/>
          </a:xfrm>
          <a:prstGeom prst="cloud">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2400" dirty="0">
                <a:solidFill>
                  <a:schemeClr val="tx1"/>
                </a:solidFill>
              </a:rPr>
              <a:t>Å følge opp regler</a:t>
            </a:r>
          </a:p>
        </p:txBody>
      </p:sp>
      <p:sp>
        <p:nvSpPr>
          <p:cNvPr id="15" name="Sky 14">
            <a:extLst>
              <a:ext uri="{FF2B5EF4-FFF2-40B4-BE49-F238E27FC236}">
                <a16:creationId xmlns:a16="http://schemas.microsoft.com/office/drawing/2014/main" id="{17CADC29-283C-4A21-B5D1-D66FBD14D99F}"/>
              </a:ext>
            </a:extLst>
          </p:cNvPr>
          <p:cNvSpPr/>
          <p:nvPr/>
        </p:nvSpPr>
        <p:spPr>
          <a:xfrm>
            <a:off x="4155417" y="4624131"/>
            <a:ext cx="2365775" cy="1311438"/>
          </a:xfrm>
          <a:prstGeom prst="cloud">
            <a:avLst/>
          </a:prstGeom>
          <a:solidFill>
            <a:schemeClr val="accent1">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2400" dirty="0">
                <a:solidFill>
                  <a:schemeClr val="tx1"/>
                </a:solidFill>
              </a:rPr>
              <a:t>Å følge med</a:t>
            </a:r>
          </a:p>
        </p:txBody>
      </p:sp>
      <p:sp>
        <p:nvSpPr>
          <p:cNvPr id="17" name="Sky 16">
            <a:extLst>
              <a:ext uri="{FF2B5EF4-FFF2-40B4-BE49-F238E27FC236}">
                <a16:creationId xmlns:a16="http://schemas.microsoft.com/office/drawing/2014/main" id="{3F3EC059-860C-43F2-89F8-433D7521C0BB}"/>
              </a:ext>
            </a:extLst>
          </p:cNvPr>
          <p:cNvSpPr/>
          <p:nvPr/>
        </p:nvSpPr>
        <p:spPr>
          <a:xfrm>
            <a:off x="5986315" y="4682569"/>
            <a:ext cx="2232099" cy="1270849"/>
          </a:xfrm>
          <a:prstGeom prst="cloud">
            <a:avLst/>
          </a:prstGeom>
          <a:solidFill>
            <a:schemeClr val="accent1">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2400" dirty="0">
                <a:solidFill>
                  <a:schemeClr val="tx1"/>
                </a:solidFill>
              </a:rPr>
              <a:t>Å gripe inn</a:t>
            </a:r>
          </a:p>
        </p:txBody>
      </p:sp>
      <p:pic>
        <p:nvPicPr>
          <p:cNvPr id="16" name="Bilde 15">
            <a:extLst>
              <a:ext uri="{FF2B5EF4-FFF2-40B4-BE49-F238E27FC236}">
                <a16:creationId xmlns:a16="http://schemas.microsoft.com/office/drawing/2014/main" id="{E7E76DDE-827C-4430-B06F-77423941E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73" y="78780"/>
            <a:ext cx="1469664" cy="1505931"/>
          </a:xfrm>
          <a:prstGeom prst="rect">
            <a:avLst/>
          </a:prstGeom>
        </p:spPr>
      </p:pic>
      <p:sp>
        <p:nvSpPr>
          <p:cNvPr id="5" name="Sky 4"/>
          <p:cNvSpPr/>
          <p:nvPr/>
        </p:nvSpPr>
        <p:spPr>
          <a:xfrm>
            <a:off x="7703637" y="4402860"/>
            <a:ext cx="2638697" cy="1532709"/>
          </a:xfrm>
          <a:prstGeom prst="cloud">
            <a:avLst/>
          </a:prstGeom>
          <a:solidFill>
            <a:schemeClr val="accent1">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2400" dirty="0">
                <a:solidFill>
                  <a:schemeClr val="tx1"/>
                </a:solidFill>
              </a:rPr>
              <a:t>Å gi gode beskjeder</a:t>
            </a:r>
          </a:p>
        </p:txBody>
      </p:sp>
      <p:sp>
        <p:nvSpPr>
          <p:cNvPr id="6" name="Sky 5"/>
          <p:cNvSpPr/>
          <p:nvPr/>
        </p:nvSpPr>
        <p:spPr>
          <a:xfrm>
            <a:off x="104673" y="4472711"/>
            <a:ext cx="2731322" cy="1532709"/>
          </a:xfrm>
          <a:prstGeom prst="cloud">
            <a:avLst/>
          </a:prstGeom>
          <a:solidFill>
            <a:schemeClr val="accent1">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b-NO" sz="2400" dirty="0">
                <a:solidFill>
                  <a:schemeClr val="tx1"/>
                </a:solidFill>
              </a:rPr>
              <a:t>Å bygge gode fellesskap</a:t>
            </a:r>
          </a:p>
        </p:txBody>
      </p:sp>
      <p:sp>
        <p:nvSpPr>
          <p:cNvPr id="14" name="Rektangel 13"/>
          <p:cNvSpPr/>
          <p:nvPr/>
        </p:nvSpPr>
        <p:spPr>
          <a:xfrm>
            <a:off x="1904999" y="5700190"/>
            <a:ext cx="10299273" cy="1200329"/>
          </a:xfrm>
          <a:prstGeom prst="rect">
            <a:avLst/>
          </a:prstGeom>
          <a:solidFill>
            <a:schemeClr val="bg1">
              <a:lumMod val="85000"/>
            </a:schemeClr>
          </a:solidFill>
        </p:spPr>
        <p:txBody>
          <a:bodyPr wrap="square" lIns="91440" tIns="45720" rIns="91440" bIns="45720">
            <a:spAutoFit/>
          </a:bodyPr>
          <a:lstStyle/>
          <a:p>
            <a:pPr algn="ctr"/>
            <a:r>
              <a:rPr lang="nb-NO" sz="3600" b="1" dirty="0"/>
              <a:t>Hvordan er treningskulturen og feilvennligheten i ditt profesjonsfellesskap?</a:t>
            </a:r>
          </a:p>
        </p:txBody>
      </p:sp>
    </p:spTree>
    <p:extLst>
      <p:ext uri="{BB962C8B-B14F-4D97-AF65-F5344CB8AC3E}">
        <p14:creationId xmlns:p14="http://schemas.microsoft.com/office/powerpoint/2010/main" val="125179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5" grpId="0" animBg="1"/>
      <p:bldP spid="17" grpId="0" animBg="1"/>
      <p:bldP spid="5" grpId="0" animBg="1"/>
      <p:bldP spid="6"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llipse 17">
            <a:extLst>
              <a:ext uri="{FF2B5EF4-FFF2-40B4-BE49-F238E27FC236}">
                <a16:creationId xmlns:a16="http://schemas.microsoft.com/office/drawing/2014/main" id="{1207B859-A04E-5EAB-91F3-A4A78610B02E}"/>
              </a:ext>
            </a:extLst>
          </p:cNvPr>
          <p:cNvSpPr/>
          <p:nvPr/>
        </p:nvSpPr>
        <p:spPr>
          <a:xfrm>
            <a:off x="9991164" y="1364850"/>
            <a:ext cx="2019367" cy="1979844"/>
          </a:xfrm>
          <a:prstGeom prst="ellipse">
            <a:avLst/>
          </a:prstGeom>
          <a:solidFill>
            <a:schemeClr val="accent4">
              <a:lumMod val="20000"/>
              <a:lumOff val="80000"/>
              <a:alpha val="3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400" b="1" dirty="0">
                <a:solidFill>
                  <a:schemeClr val="tx1"/>
                </a:solidFill>
              </a:rPr>
              <a:t>Implementering</a:t>
            </a:r>
          </a:p>
        </p:txBody>
      </p:sp>
      <p:pic>
        <p:nvPicPr>
          <p:cNvPr id="2" name="Picture 2">
            <a:extLst>
              <a:ext uri="{FF2B5EF4-FFF2-40B4-BE49-F238E27FC236}">
                <a16:creationId xmlns:a16="http://schemas.microsoft.com/office/drawing/2014/main" id="{324097E7-AC62-43CC-9E47-66A556D2D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414" y="563805"/>
            <a:ext cx="2729797" cy="2404715"/>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a:extLst>
              <a:ext uri="{FF2B5EF4-FFF2-40B4-BE49-F238E27FC236}">
                <a16:creationId xmlns:a16="http://schemas.microsoft.com/office/drawing/2014/main" id="{CB1265A9-9F16-4B79-B438-B47DAD0C9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190" y="1110228"/>
            <a:ext cx="2668171" cy="1539527"/>
          </a:xfrm>
          <a:prstGeom prst="rect">
            <a:avLst/>
          </a:prstGeom>
        </p:spPr>
      </p:pic>
      <p:pic>
        <p:nvPicPr>
          <p:cNvPr id="7" name="Bilde 6">
            <a:extLst>
              <a:ext uri="{FF2B5EF4-FFF2-40B4-BE49-F238E27FC236}">
                <a16:creationId xmlns:a16="http://schemas.microsoft.com/office/drawing/2014/main" id="{12B56F4A-A74E-49E7-88A0-C45DC83B879D}"/>
              </a:ext>
            </a:extLst>
          </p:cNvPr>
          <p:cNvPicPr>
            <a:picLocks noChangeAspect="1"/>
          </p:cNvPicPr>
          <p:nvPr/>
        </p:nvPicPr>
        <p:blipFill>
          <a:blip r:embed="rId4"/>
          <a:stretch>
            <a:fillRect/>
          </a:stretch>
        </p:blipFill>
        <p:spPr>
          <a:xfrm>
            <a:off x="4623453" y="4348898"/>
            <a:ext cx="2670966" cy="1239980"/>
          </a:xfrm>
          <a:prstGeom prst="rect">
            <a:avLst/>
          </a:prstGeom>
        </p:spPr>
      </p:pic>
      <p:pic>
        <p:nvPicPr>
          <p:cNvPr id="9" name="Bilde 8">
            <a:extLst>
              <a:ext uri="{FF2B5EF4-FFF2-40B4-BE49-F238E27FC236}">
                <a16:creationId xmlns:a16="http://schemas.microsoft.com/office/drawing/2014/main" id="{459F56DC-08EF-4010-9406-0985CA44D310}"/>
              </a:ext>
            </a:extLst>
          </p:cNvPr>
          <p:cNvPicPr>
            <a:picLocks noChangeAspect="1"/>
          </p:cNvPicPr>
          <p:nvPr/>
        </p:nvPicPr>
        <p:blipFill>
          <a:blip r:embed="rId5"/>
          <a:stretch>
            <a:fillRect/>
          </a:stretch>
        </p:blipFill>
        <p:spPr>
          <a:xfrm>
            <a:off x="8258142" y="3782781"/>
            <a:ext cx="2373383" cy="2251848"/>
          </a:xfrm>
          <a:prstGeom prst="rect">
            <a:avLst/>
          </a:prstGeom>
        </p:spPr>
      </p:pic>
      <p:sp>
        <p:nvSpPr>
          <p:cNvPr id="11" name="Ellipse 10">
            <a:extLst>
              <a:ext uri="{FF2B5EF4-FFF2-40B4-BE49-F238E27FC236}">
                <a16:creationId xmlns:a16="http://schemas.microsoft.com/office/drawing/2014/main" id="{8194AB5D-3328-46F7-AB95-5940A7AF94C0}"/>
              </a:ext>
            </a:extLst>
          </p:cNvPr>
          <p:cNvSpPr/>
          <p:nvPr/>
        </p:nvSpPr>
        <p:spPr>
          <a:xfrm>
            <a:off x="1288927" y="479719"/>
            <a:ext cx="8111837" cy="3026251"/>
          </a:xfrm>
          <a:prstGeom prst="ellipse">
            <a:avLst/>
          </a:prstGeom>
          <a:solidFill>
            <a:schemeClr val="accent3">
              <a:alpha val="3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23779CD4-7C93-4640-ACB9-678BF1E238D3}"/>
              </a:ext>
            </a:extLst>
          </p:cNvPr>
          <p:cNvSpPr/>
          <p:nvPr/>
        </p:nvSpPr>
        <p:spPr>
          <a:xfrm>
            <a:off x="4431423" y="3590741"/>
            <a:ext cx="3214254" cy="2778308"/>
          </a:xfrm>
          <a:prstGeom prst="ellipse">
            <a:avLst/>
          </a:prstGeom>
          <a:solidFill>
            <a:schemeClr val="accent4">
              <a:lumMod val="20000"/>
              <a:lumOff val="80000"/>
              <a:alpha val="3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14" name="Ellipse 13">
            <a:extLst>
              <a:ext uri="{FF2B5EF4-FFF2-40B4-BE49-F238E27FC236}">
                <a16:creationId xmlns:a16="http://schemas.microsoft.com/office/drawing/2014/main" id="{B19F8665-5844-4473-B5A7-CB44D645B0CD}"/>
              </a:ext>
            </a:extLst>
          </p:cNvPr>
          <p:cNvSpPr/>
          <p:nvPr/>
        </p:nvSpPr>
        <p:spPr>
          <a:xfrm>
            <a:off x="7837707" y="3519551"/>
            <a:ext cx="3214254" cy="2778308"/>
          </a:xfrm>
          <a:prstGeom prst="ellipse">
            <a:avLst/>
          </a:prstGeom>
          <a:solidFill>
            <a:schemeClr val="accent4">
              <a:lumMod val="20000"/>
              <a:lumOff val="80000"/>
              <a:alpha val="3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16" name="Rektangel: avrundede hjørner 15">
            <a:extLst>
              <a:ext uri="{FF2B5EF4-FFF2-40B4-BE49-F238E27FC236}">
                <a16:creationId xmlns:a16="http://schemas.microsoft.com/office/drawing/2014/main" id="{2B9224FC-DAB7-45B4-BB93-A885C3CBD0F2}"/>
              </a:ext>
            </a:extLst>
          </p:cNvPr>
          <p:cNvSpPr/>
          <p:nvPr/>
        </p:nvSpPr>
        <p:spPr>
          <a:xfrm>
            <a:off x="5113809" y="6027280"/>
            <a:ext cx="1690254" cy="4839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FORSTÅ</a:t>
            </a:r>
          </a:p>
        </p:txBody>
      </p:sp>
      <p:sp>
        <p:nvSpPr>
          <p:cNvPr id="17" name="Rektangel: avrundede hjørner 16">
            <a:extLst>
              <a:ext uri="{FF2B5EF4-FFF2-40B4-BE49-F238E27FC236}">
                <a16:creationId xmlns:a16="http://schemas.microsoft.com/office/drawing/2014/main" id="{568A8859-4565-41CF-BE66-72F5059EA217}"/>
              </a:ext>
            </a:extLst>
          </p:cNvPr>
          <p:cNvSpPr/>
          <p:nvPr/>
        </p:nvSpPr>
        <p:spPr>
          <a:xfrm>
            <a:off x="8599706" y="6083746"/>
            <a:ext cx="1690254" cy="4839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HANDLE</a:t>
            </a:r>
          </a:p>
        </p:txBody>
      </p:sp>
      <p:pic>
        <p:nvPicPr>
          <p:cNvPr id="4" name="Bilde 3">
            <a:extLst>
              <a:ext uri="{FF2B5EF4-FFF2-40B4-BE49-F238E27FC236}">
                <a16:creationId xmlns:a16="http://schemas.microsoft.com/office/drawing/2014/main" id="{9B927635-2DBD-667F-C043-9C50026892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295" y="219827"/>
            <a:ext cx="3112748" cy="317501"/>
          </a:xfrm>
          <a:prstGeom prst="rect">
            <a:avLst/>
          </a:prstGeom>
        </p:spPr>
      </p:pic>
      <p:pic>
        <p:nvPicPr>
          <p:cNvPr id="1026" name="Picture 2" descr="Åpne bilde">
            <a:extLst>
              <a:ext uri="{FF2B5EF4-FFF2-40B4-BE49-F238E27FC236}">
                <a16:creationId xmlns:a16="http://schemas.microsoft.com/office/drawing/2014/main" id="{BE2A7FB3-1932-949F-B795-268C699208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363" t="27224" r="27455" b="9581"/>
          <a:stretch/>
        </p:blipFill>
        <p:spPr bwMode="auto">
          <a:xfrm>
            <a:off x="10296786" y="524626"/>
            <a:ext cx="1419225" cy="1239980"/>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C9D2BCC0-848D-06EB-2BCC-F80E27A0EFBF}"/>
              </a:ext>
            </a:extLst>
          </p:cNvPr>
          <p:cNvSpPr/>
          <p:nvPr/>
        </p:nvSpPr>
        <p:spPr>
          <a:xfrm>
            <a:off x="9991164" y="101436"/>
            <a:ext cx="2019367" cy="1979844"/>
          </a:xfrm>
          <a:prstGeom prst="ellipse">
            <a:avLst/>
          </a:prstGeom>
          <a:solidFill>
            <a:schemeClr val="accent4">
              <a:lumMod val="20000"/>
              <a:lumOff val="80000"/>
              <a:alpha val="3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pic>
        <p:nvPicPr>
          <p:cNvPr id="20" name="Bilde 19">
            <a:extLst>
              <a:ext uri="{FF2B5EF4-FFF2-40B4-BE49-F238E27FC236}">
                <a16:creationId xmlns:a16="http://schemas.microsoft.com/office/drawing/2014/main" id="{476AA16B-4CA0-32B4-549D-1D0C867BC295}"/>
              </a:ext>
            </a:extLst>
          </p:cNvPr>
          <p:cNvPicPr>
            <a:picLocks noChangeAspect="1"/>
          </p:cNvPicPr>
          <p:nvPr/>
        </p:nvPicPr>
        <p:blipFill>
          <a:blip r:embed="rId8"/>
          <a:stretch>
            <a:fillRect/>
          </a:stretch>
        </p:blipFill>
        <p:spPr>
          <a:xfrm>
            <a:off x="1434465" y="4391490"/>
            <a:ext cx="2576522" cy="1197388"/>
          </a:xfrm>
          <a:prstGeom prst="rect">
            <a:avLst/>
          </a:prstGeom>
        </p:spPr>
      </p:pic>
      <p:sp>
        <p:nvSpPr>
          <p:cNvPr id="12" name="Ellipse 11">
            <a:extLst>
              <a:ext uri="{FF2B5EF4-FFF2-40B4-BE49-F238E27FC236}">
                <a16:creationId xmlns:a16="http://schemas.microsoft.com/office/drawing/2014/main" id="{ECC6AE9B-7984-4ACC-B003-8397B1867B53}"/>
              </a:ext>
            </a:extLst>
          </p:cNvPr>
          <p:cNvSpPr/>
          <p:nvPr/>
        </p:nvSpPr>
        <p:spPr>
          <a:xfrm>
            <a:off x="1075118" y="3561022"/>
            <a:ext cx="3214254" cy="2778308"/>
          </a:xfrm>
          <a:prstGeom prst="ellipse">
            <a:avLst/>
          </a:prstGeom>
          <a:solidFill>
            <a:schemeClr val="accent4">
              <a:lumMod val="20000"/>
              <a:lumOff val="80000"/>
              <a:alpha val="3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15" name="Rektangel: avrundede hjørner 14">
            <a:extLst>
              <a:ext uri="{FF2B5EF4-FFF2-40B4-BE49-F238E27FC236}">
                <a16:creationId xmlns:a16="http://schemas.microsoft.com/office/drawing/2014/main" id="{D970C4F1-7784-4BB6-9385-9C66771E5EC6}"/>
              </a:ext>
            </a:extLst>
          </p:cNvPr>
          <p:cNvSpPr/>
          <p:nvPr/>
        </p:nvSpPr>
        <p:spPr>
          <a:xfrm>
            <a:off x="1808019" y="6034629"/>
            <a:ext cx="1690254" cy="4839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VURDERE</a:t>
            </a:r>
          </a:p>
        </p:txBody>
      </p:sp>
    </p:spTree>
    <p:extLst>
      <p:ext uri="{BB962C8B-B14F-4D97-AF65-F5344CB8AC3E}">
        <p14:creationId xmlns:p14="http://schemas.microsoft.com/office/powerpoint/2010/main" val="2868887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sperat, Trist, Deprimert, Fot, Hender, Brettet">
            <a:extLst>
              <a:ext uri="{FF2B5EF4-FFF2-40B4-BE49-F238E27FC236}">
                <a16:creationId xmlns:a16="http://schemas.microsoft.com/office/drawing/2014/main" id="{5DDFB8F7-CACE-4937-B25E-3784EF756B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87"/>
          <a:stretch/>
        </p:blipFill>
        <p:spPr bwMode="auto">
          <a:xfrm>
            <a:off x="2391062" y="846414"/>
            <a:ext cx="2487730" cy="1756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Avrundet rektangel 11">
            <a:extLst>
              <a:ext uri="{FF2B5EF4-FFF2-40B4-BE49-F238E27FC236}">
                <a16:creationId xmlns:a16="http://schemas.microsoft.com/office/drawing/2014/main" id="{37F8D043-B4DD-422C-BC31-67E99C6F3718}"/>
              </a:ext>
            </a:extLst>
          </p:cNvPr>
          <p:cNvSpPr/>
          <p:nvPr/>
        </p:nvSpPr>
        <p:spPr>
          <a:xfrm>
            <a:off x="104673" y="4254923"/>
            <a:ext cx="5161934" cy="24973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b-NO" sz="2400">
                <a:solidFill>
                  <a:schemeClr val="tx1"/>
                </a:solidFill>
              </a:rPr>
              <a:t>Mobbing er når et barn/ungdom blir jevnlig utsatt for negative handlinger som skader personen fysisk og/eller psykisk. Personen kan ikke komme seg ut av situasjonen uten hjelp.</a:t>
            </a:r>
          </a:p>
          <a:p>
            <a:pPr algn="ctr"/>
            <a:r>
              <a:rPr lang="nb-NO" sz="1100">
                <a:solidFill>
                  <a:schemeClr val="tx1"/>
                </a:solidFill>
              </a:rPr>
              <a:t>(Dan </a:t>
            </a:r>
            <a:r>
              <a:rPr lang="nb-NO" sz="1100" err="1">
                <a:solidFill>
                  <a:schemeClr val="tx1"/>
                </a:solidFill>
              </a:rPr>
              <a:t>Olweus</a:t>
            </a:r>
            <a:r>
              <a:rPr lang="nb-NO" sz="1100">
                <a:solidFill>
                  <a:schemeClr val="tx1"/>
                </a:solidFill>
              </a:rPr>
              <a:t> og Erling Roland – 1983)</a:t>
            </a:r>
          </a:p>
        </p:txBody>
      </p:sp>
      <p:sp>
        <p:nvSpPr>
          <p:cNvPr id="8" name="TekstSylinder 7">
            <a:extLst>
              <a:ext uri="{FF2B5EF4-FFF2-40B4-BE49-F238E27FC236}">
                <a16:creationId xmlns:a16="http://schemas.microsoft.com/office/drawing/2014/main" id="{F8A4F6A2-96E2-42F0-9150-F7FDEB0C2EC0}"/>
              </a:ext>
            </a:extLst>
          </p:cNvPr>
          <p:cNvSpPr txBox="1"/>
          <p:nvPr/>
        </p:nvSpPr>
        <p:spPr>
          <a:xfrm>
            <a:off x="7748337" y="6027003"/>
            <a:ext cx="4443663" cy="830997"/>
          </a:xfrm>
          <a:prstGeom prst="rect">
            <a:avLst/>
          </a:prstGeom>
          <a:noFill/>
        </p:spPr>
        <p:txBody>
          <a:bodyPr wrap="square">
            <a:spAutoFit/>
          </a:bodyPr>
          <a:lstStyle/>
          <a:p>
            <a:r>
              <a:rPr lang="nb-NO" sz="1200">
                <a:effectLst/>
                <a:latin typeface="Calibri" panose="020F0502020204030204" pitchFamily="34" charset="0"/>
                <a:hlinkClick r:id="rId4"/>
              </a:rPr>
              <a:t>https://www.aftenbladet.no/meninger/debatt/i/66XEM3/flere-aarsaker-til-at-elever-ikke-har-det-trygt-og-godt-paa-skolen?fbclid=IwAR2QLpuiiLLd7Tdc5YZA8jnz_wpth46EKg16h6SuXkpWpp4GSLXKD_7EJRg</a:t>
            </a:r>
            <a:endParaRPr lang="nb-NO" sz="1200"/>
          </a:p>
        </p:txBody>
      </p:sp>
      <p:pic>
        <p:nvPicPr>
          <p:cNvPr id="10" name="Bilde 9">
            <a:extLst>
              <a:ext uri="{FF2B5EF4-FFF2-40B4-BE49-F238E27FC236}">
                <a16:creationId xmlns:a16="http://schemas.microsoft.com/office/drawing/2014/main" id="{41F4E221-1AC7-4913-B03F-D4B4735DF433}"/>
              </a:ext>
            </a:extLst>
          </p:cNvPr>
          <p:cNvPicPr>
            <a:picLocks noChangeAspect="1"/>
          </p:cNvPicPr>
          <p:nvPr/>
        </p:nvPicPr>
        <p:blipFill>
          <a:blip r:embed="rId5"/>
          <a:stretch>
            <a:fillRect/>
          </a:stretch>
        </p:blipFill>
        <p:spPr>
          <a:xfrm>
            <a:off x="7350922" y="3765863"/>
            <a:ext cx="2727387" cy="1800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ktangel: avrundede hjørner 3">
            <a:extLst>
              <a:ext uri="{FF2B5EF4-FFF2-40B4-BE49-F238E27FC236}">
                <a16:creationId xmlns:a16="http://schemas.microsoft.com/office/drawing/2014/main" id="{70994243-434C-431A-988B-50D95946E83B}"/>
              </a:ext>
            </a:extLst>
          </p:cNvPr>
          <p:cNvSpPr/>
          <p:nvPr/>
        </p:nvSpPr>
        <p:spPr>
          <a:xfrm>
            <a:off x="6545180" y="78780"/>
            <a:ext cx="5542148" cy="230828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defRPr/>
            </a:pPr>
            <a:r>
              <a:rPr lang="nb-NO" sz="2400">
                <a:solidFill>
                  <a:prstClr val="black"/>
                </a:solidFill>
              </a:rPr>
              <a:t>Mobbing av barn/unge er handlinger fra voksne og/eller barn som hindrer opplevelsen av å høre til, å være en betydningsfull person i fellesskapet og ha mulighetene til medvirkning.</a:t>
            </a:r>
          </a:p>
          <a:p>
            <a:pPr lvl="0" algn="ctr">
              <a:defRPr/>
            </a:pPr>
            <a:r>
              <a:rPr lang="nb-NO" sz="1100">
                <a:solidFill>
                  <a:prstClr val="black"/>
                </a:solidFill>
              </a:rPr>
              <a:t>Lund, Helgeland &amp; </a:t>
            </a:r>
            <a:r>
              <a:rPr lang="nb-NO" sz="1100" err="1">
                <a:solidFill>
                  <a:prstClr val="black"/>
                </a:solidFill>
              </a:rPr>
              <a:t>Kovac</a:t>
            </a:r>
            <a:r>
              <a:rPr lang="nb-NO" sz="1100">
                <a:solidFill>
                  <a:prstClr val="black"/>
                </a:solidFill>
              </a:rPr>
              <a:t>, 2017</a:t>
            </a:r>
          </a:p>
        </p:txBody>
      </p:sp>
      <p:pic>
        <p:nvPicPr>
          <p:cNvPr id="2" name="Bilde 1">
            <a:extLst>
              <a:ext uri="{FF2B5EF4-FFF2-40B4-BE49-F238E27FC236}">
                <a16:creationId xmlns:a16="http://schemas.microsoft.com/office/drawing/2014/main" id="{01392960-2726-4E64-B632-2EEA6F7AB197}"/>
              </a:ext>
            </a:extLst>
          </p:cNvPr>
          <p:cNvPicPr>
            <a:picLocks noChangeAspect="1"/>
          </p:cNvPicPr>
          <p:nvPr/>
        </p:nvPicPr>
        <p:blipFill>
          <a:blip r:embed="rId6"/>
          <a:stretch>
            <a:fillRect/>
          </a:stretch>
        </p:blipFill>
        <p:spPr>
          <a:xfrm>
            <a:off x="4768721" y="2402830"/>
            <a:ext cx="2834396" cy="17230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57564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a:extLst>
              <a:ext uri="{FF2B5EF4-FFF2-40B4-BE49-F238E27FC236}">
                <a16:creationId xmlns:a16="http://schemas.microsoft.com/office/drawing/2014/main" id="{92667823-2A73-4F1A-87B1-6C0D7C49627E}"/>
              </a:ext>
            </a:extLst>
          </p:cNvPr>
          <p:cNvSpPr txBox="1"/>
          <p:nvPr/>
        </p:nvSpPr>
        <p:spPr>
          <a:xfrm>
            <a:off x="2950360" y="335375"/>
            <a:ext cx="6500023" cy="646331"/>
          </a:xfrm>
          <a:prstGeom prst="rect">
            <a:avLst/>
          </a:prstGeom>
          <a:noFill/>
        </p:spPr>
        <p:txBody>
          <a:bodyPr wrap="square">
            <a:spAutoFit/>
          </a:bodyPr>
          <a:lstStyle/>
          <a:p>
            <a:r>
              <a:rPr lang="nb-NO" sz="3600" b="1" dirty="0"/>
              <a:t>Hvordan forstår vi mobbing?</a:t>
            </a:r>
          </a:p>
        </p:txBody>
      </p:sp>
      <p:sp>
        <p:nvSpPr>
          <p:cNvPr id="7" name="Rektangel 6">
            <a:extLst>
              <a:ext uri="{FF2B5EF4-FFF2-40B4-BE49-F238E27FC236}">
                <a16:creationId xmlns:a16="http://schemas.microsoft.com/office/drawing/2014/main" id="{B93E702D-626D-4D08-871C-A6FE90E3ED6F}"/>
              </a:ext>
            </a:extLst>
          </p:cNvPr>
          <p:cNvSpPr/>
          <p:nvPr/>
        </p:nvSpPr>
        <p:spPr>
          <a:xfrm>
            <a:off x="1296452" y="1229194"/>
            <a:ext cx="4059044" cy="110397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nb-NO">
                <a:solidFill>
                  <a:schemeClr val="tx1"/>
                </a:solidFill>
              </a:rPr>
              <a:t>Fra fokus på at mobbing er knyttet til antall ganger og over tid </a:t>
            </a:r>
          </a:p>
        </p:txBody>
      </p:sp>
      <p:sp>
        <p:nvSpPr>
          <p:cNvPr id="12" name="Rektangel 11">
            <a:extLst>
              <a:ext uri="{FF2B5EF4-FFF2-40B4-BE49-F238E27FC236}">
                <a16:creationId xmlns:a16="http://schemas.microsoft.com/office/drawing/2014/main" id="{7EAC83CF-450E-417F-ADBC-61BDDF0753FA}"/>
              </a:ext>
            </a:extLst>
          </p:cNvPr>
          <p:cNvSpPr/>
          <p:nvPr/>
        </p:nvSpPr>
        <p:spPr>
          <a:xfrm>
            <a:off x="6656472" y="1229194"/>
            <a:ext cx="4059044" cy="110397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nb-NO">
                <a:solidFill>
                  <a:schemeClr val="tx1"/>
                </a:solidFill>
              </a:rPr>
              <a:t>Til at mobbing er sosiale prosesser på avveie (</a:t>
            </a:r>
            <a:r>
              <a:rPr lang="nb-NO" err="1">
                <a:solidFill>
                  <a:schemeClr val="tx1"/>
                </a:solidFill>
              </a:rPr>
              <a:t>Schott</a:t>
            </a:r>
            <a:r>
              <a:rPr lang="nb-NO">
                <a:solidFill>
                  <a:schemeClr val="tx1"/>
                </a:solidFill>
              </a:rPr>
              <a:t> &amp; Søndergaard, 2014).</a:t>
            </a:r>
          </a:p>
        </p:txBody>
      </p:sp>
      <p:sp>
        <p:nvSpPr>
          <p:cNvPr id="13" name="Rektangel 12">
            <a:extLst>
              <a:ext uri="{FF2B5EF4-FFF2-40B4-BE49-F238E27FC236}">
                <a16:creationId xmlns:a16="http://schemas.microsoft.com/office/drawing/2014/main" id="{1C160544-CA61-4197-B3B3-68BB0D704FAA}"/>
              </a:ext>
            </a:extLst>
          </p:cNvPr>
          <p:cNvSpPr/>
          <p:nvPr/>
        </p:nvSpPr>
        <p:spPr>
          <a:xfrm>
            <a:off x="1296452" y="2597077"/>
            <a:ext cx="4059044" cy="110397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nb-NO" dirty="0">
                <a:solidFill>
                  <a:schemeClr val="tx1"/>
                </a:solidFill>
              </a:rPr>
              <a:t>Fra fokus på aggresjon, manipulasjon og ondskap og intensjon</a:t>
            </a:r>
          </a:p>
        </p:txBody>
      </p:sp>
      <p:sp>
        <p:nvSpPr>
          <p:cNvPr id="14" name="Rektangel 13">
            <a:extLst>
              <a:ext uri="{FF2B5EF4-FFF2-40B4-BE49-F238E27FC236}">
                <a16:creationId xmlns:a16="http://schemas.microsoft.com/office/drawing/2014/main" id="{B442C2EC-CE96-4533-8373-D413CF14B8CA}"/>
              </a:ext>
            </a:extLst>
          </p:cNvPr>
          <p:cNvSpPr/>
          <p:nvPr/>
        </p:nvSpPr>
        <p:spPr>
          <a:xfrm>
            <a:off x="6656472" y="2597077"/>
            <a:ext cx="4059044" cy="110397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nb-NO">
                <a:solidFill>
                  <a:schemeClr val="tx1"/>
                </a:solidFill>
              </a:rPr>
              <a:t>Til fokus på behovet for å høre til, være en del av et fellesskap og medvirkning (Hansen, 2014, , 2018; Kofoed &amp; Søndergaard, 2013). </a:t>
            </a:r>
          </a:p>
        </p:txBody>
      </p:sp>
      <p:sp>
        <p:nvSpPr>
          <p:cNvPr id="15" name="Rektangel 14">
            <a:extLst>
              <a:ext uri="{FF2B5EF4-FFF2-40B4-BE49-F238E27FC236}">
                <a16:creationId xmlns:a16="http://schemas.microsoft.com/office/drawing/2014/main" id="{0A879558-1B26-461A-AB9A-8751DFA154B6}"/>
              </a:ext>
            </a:extLst>
          </p:cNvPr>
          <p:cNvSpPr/>
          <p:nvPr/>
        </p:nvSpPr>
        <p:spPr>
          <a:xfrm>
            <a:off x="1296452" y="3964960"/>
            <a:ext cx="4059044" cy="110397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nb-NO">
                <a:solidFill>
                  <a:schemeClr val="tx1"/>
                </a:solidFill>
              </a:rPr>
              <a:t>Fra fokus på individuelle faktorer som utgangspunkt for å forstå årsaker</a:t>
            </a:r>
          </a:p>
        </p:txBody>
      </p:sp>
      <p:sp>
        <p:nvSpPr>
          <p:cNvPr id="16" name="Rektangel 15">
            <a:extLst>
              <a:ext uri="{FF2B5EF4-FFF2-40B4-BE49-F238E27FC236}">
                <a16:creationId xmlns:a16="http://schemas.microsoft.com/office/drawing/2014/main" id="{01FFF0B8-95B6-4F15-A6AC-15F64E9C80AC}"/>
              </a:ext>
            </a:extLst>
          </p:cNvPr>
          <p:cNvSpPr/>
          <p:nvPr/>
        </p:nvSpPr>
        <p:spPr>
          <a:xfrm>
            <a:off x="6656472" y="3964960"/>
            <a:ext cx="4059044" cy="110397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nb-NO">
                <a:solidFill>
                  <a:schemeClr val="tx1"/>
                </a:solidFill>
              </a:rPr>
              <a:t>Til mobbing i kontekst, kultur og relasjon </a:t>
            </a:r>
          </a:p>
        </p:txBody>
      </p:sp>
      <p:sp>
        <p:nvSpPr>
          <p:cNvPr id="17" name="Rektangel 16">
            <a:extLst>
              <a:ext uri="{FF2B5EF4-FFF2-40B4-BE49-F238E27FC236}">
                <a16:creationId xmlns:a16="http://schemas.microsoft.com/office/drawing/2014/main" id="{197C4453-3206-45F0-951B-267AF897ED70}"/>
              </a:ext>
            </a:extLst>
          </p:cNvPr>
          <p:cNvSpPr/>
          <p:nvPr/>
        </p:nvSpPr>
        <p:spPr>
          <a:xfrm>
            <a:off x="1296452" y="5290932"/>
            <a:ext cx="4059044" cy="110397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nb-NO">
                <a:solidFill>
                  <a:schemeClr val="tx1"/>
                </a:solidFill>
              </a:rPr>
              <a:t>Fra fokus på rollefordeling som mobber, plager eller offer</a:t>
            </a:r>
          </a:p>
        </p:txBody>
      </p:sp>
      <p:sp>
        <p:nvSpPr>
          <p:cNvPr id="18" name="Rektangel 17">
            <a:extLst>
              <a:ext uri="{FF2B5EF4-FFF2-40B4-BE49-F238E27FC236}">
                <a16:creationId xmlns:a16="http://schemas.microsoft.com/office/drawing/2014/main" id="{57AB9119-8E7D-4FCB-B782-22BEC4DE3FB1}"/>
              </a:ext>
            </a:extLst>
          </p:cNvPr>
          <p:cNvSpPr/>
          <p:nvPr/>
        </p:nvSpPr>
        <p:spPr>
          <a:xfrm>
            <a:off x="6656472" y="5290932"/>
            <a:ext cx="4059044" cy="110397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nb-NO">
                <a:solidFill>
                  <a:schemeClr val="tx1"/>
                </a:solidFill>
              </a:rPr>
              <a:t>Til sosiale prosessers utfordringer og gode «gyldige-vi»(Eriksen &amp; Lyng, 2015; Lund, Helgeland &amp; </a:t>
            </a:r>
            <a:r>
              <a:rPr lang="nb-NO" err="1">
                <a:solidFill>
                  <a:schemeClr val="tx1"/>
                </a:solidFill>
              </a:rPr>
              <a:t>Kovac</a:t>
            </a:r>
            <a:r>
              <a:rPr lang="nb-NO">
                <a:solidFill>
                  <a:schemeClr val="tx1"/>
                </a:solidFill>
              </a:rPr>
              <a:t>, 2017).</a:t>
            </a:r>
          </a:p>
        </p:txBody>
      </p:sp>
      <p:sp>
        <p:nvSpPr>
          <p:cNvPr id="8" name="Pil: høyre 7">
            <a:extLst>
              <a:ext uri="{FF2B5EF4-FFF2-40B4-BE49-F238E27FC236}">
                <a16:creationId xmlns:a16="http://schemas.microsoft.com/office/drawing/2014/main" id="{5669FD42-6189-4905-91EE-61E75A360F20}"/>
              </a:ext>
            </a:extLst>
          </p:cNvPr>
          <p:cNvSpPr/>
          <p:nvPr/>
        </p:nvSpPr>
        <p:spPr>
          <a:xfrm>
            <a:off x="5611974" y="1608335"/>
            <a:ext cx="825190" cy="461665"/>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Pil: høyre 19">
            <a:extLst>
              <a:ext uri="{FF2B5EF4-FFF2-40B4-BE49-F238E27FC236}">
                <a16:creationId xmlns:a16="http://schemas.microsoft.com/office/drawing/2014/main" id="{5493B34E-FB12-4851-9D96-62419C9C7A5F}"/>
              </a:ext>
            </a:extLst>
          </p:cNvPr>
          <p:cNvSpPr/>
          <p:nvPr/>
        </p:nvSpPr>
        <p:spPr>
          <a:xfrm>
            <a:off x="5611974" y="2824929"/>
            <a:ext cx="825190" cy="461665"/>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Pil: høyre 20">
            <a:extLst>
              <a:ext uri="{FF2B5EF4-FFF2-40B4-BE49-F238E27FC236}">
                <a16:creationId xmlns:a16="http://schemas.microsoft.com/office/drawing/2014/main" id="{AC550AAF-4052-4AF0-AA3C-9B28ABB5B616}"/>
              </a:ext>
            </a:extLst>
          </p:cNvPr>
          <p:cNvSpPr/>
          <p:nvPr/>
        </p:nvSpPr>
        <p:spPr>
          <a:xfrm>
            <a:off x="5530198" y="4286112"/>
            <a:ext cx="825190" cy="461665"/>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Pil: høyre 21">
            <a:extLst>
              <a:ext uri="{FF2B5EF4-FFF2-40B4-BE49-F238E27FC236}">
                <a16:creationId xmlns:a16="http://schemas.microsoft.com/office/drawing/2014/main" id="{90541B37-F3FD-4614-85AF-F743840F7281}"/>
              </a:ext>
            </a:extLst>
          </p:cNvPr>
          <p:cNvSpPr/>
          <p:nvPr/>
        </p:nvSpPr>
        <p:spPr>
          <a:xfrm>
            <a:off x="5528907" y="5612084"/>
            <a:ext cx="825190" cy="461665"/>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1806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B294341-8589-4D0D-BA0D-3B919F1895C9}"/>
              </a:ext>
            </a:extLst>
          </p:cNvPr>
          <p:cNvGraphicFramePr/>
          <p:nvPr>
            <p:extLst>
              <p:ext uri="{D42A27DB-BD31-4B8C-83A1-F6EECF244321}">
                <p14:modId xmlns:p14="http://schemas.microsoft.com/office/powerpoint/2010/main" val="36757269"/>
              </p:ext>
            </p:extLst>
          </p:nvPr>
        </p:nvGraphicFramePr>
        <p:xfrm>
          <a:off x="2660891" y="103630"/>
          <a:ext cx="6573433" cy="6020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Rektangel: avrundede hjørner 21">
            <a:extLst>
              <a:ext uri="{FF2B5EF4-FFF2-40B4-BE49-F238E27FC236}">
                <a16:creationId xmlns:a16="http://schemas.microsoft.com/office/drawing/2014/main" id="{DD190BC9-CA3E-4C6D-8486-314C270A49AD}"/>
              </a:ext>
            </a:extLst>
          </p:cNvPr>
          <p:cNvSpPr/>
          <p:nvPr/>
        </p:nvSpPr>
        <p:spPr>
          <a:xfrm>
            <a:off x="8271802" y="5643192"/>
            <a:ext cx="3920197" cy="111117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Mobbing er et symptom på </a:t>
            </a:r>
          </a:p>
          <a:p>
            <a:pPr algn="ctr"/>
            <a:r>
              <a:rPr lang="nb-NO" dirty="0">
                <a:solidFill>
                  <a:schemeClr val="tx1"/>
                </a:solidFill>
              </a:rPr>
              <a:t>organisasjonens/barnegruppas (u)kultur</a:t>
            </a:r>
          </a:p>
          <a:p>
            <a:pPr algn="ctr"/>
            <a:r>
              <a:rPr lang="nb-NO" sz="1200" dirty="0">
                <a:solidFill>
                  <a:schemeClr val="tx1"/>
                </a:solidFill>
              </a:rPr>
              <a:t>(Fritt etter Helle </a:t>
            </a:r>
            <a:r>
              <a:rPr lang="nb-NO" sz="1200" dirty="0" err="1">
                <a:solidFill>
                  <a:schemeClr val="tx1"/>
                </a:solidFill>
              </a:rPr>
              <a:t>Rabøl</a:t>
            </a:r>
            <a:r>
              <a:rPr lang="nb-NO" sz="1200" dirty="0">
                <a:solidFill>
                  <a:schemeClr val="tx1"/>
                </a:solidFill>
              </a:rPr>
              <a:t> Hansen)</a:t>
            </a:r>
          </a:p>
        </p:txBody>
      </p:sp>
      <p:pic>
        <p:nvPicPr>
          <p:cNvPr id="26" name="Bilde 25" descr="Et bilde som inneholder bakke, utendørs, person, asfaltering&#10;&#10;Automatisk generert beskrivelse">
            <a:extLst>
              <a:ext uri="{FF2B5EF4-FFF2-40B4-BE49-F238E27FC236}">
                <a16:creationId xmlns:a16="http://schemas.microsoft.com/office/drawing/2014/main" id="{498B9FC0-FAFC-4FCA-8736-23A876320E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684" y="1504806"/>
            <a:ext cx="2842361" cy="1894908"/>
          </a:xfrm>
          <a:prstGeom prst="ellipse">
            <a:avLst/>
          </a:prstGeom>
          <a:ln>
            <a:noFill/>
          </a:ln>
          <a:effectLst>
            <a:softEdge rad="112500"/>
          </a:effectLst>
        </p:spPr>
      </p:pic>
      <p:pic>
        <p:nvPicPr>
          <p:cNvPr id="33" name="Bilde 32" descr="Et bilde som inneholder person&#10;&#10;Automatisk generert beskrivelse">
            <a:extLst>
              <a:ext uri="{FF2B5EF4-FFF2-40B4-BE49-F238E27FC236}">
                <a16:creationId xmlns:a16="http://schemas.microsoft.com/office/drawing/2014/main" id="{6B63769E-4D7A-4B67-89EA-2169422B12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1315" y="252931"/>
            <a:ext cx="2651629" cy="1755323"/>
          </a:xfrm>
          <a:prstGeom prst="ellipse">
            <a:avLst/>
          </a:prstGeom>
          <a:ln>
            <a:noFill/>
          </a:ln>
          <a:effectLst>
            <a:softEdge rad="112500"/>
          </a:effectLst>
        </p:spPr>
      </p:pic>
      <p:pic>
        <p:nvPicPr>
          <p:cNvPr id="34" name="Bilde 33" descr="Et bilde som inneholder person, mørk, har på seg&#10;&#10;Automatisk generert beskrivelse">
            <a:extLst>
              <a:ext uri="{FF2B5EF4-FFF2-40B4-BE49-F238E27FC236}">
                <a16:creationId xmlns:a16="http://schemas.microsoft.com/office/drawing/2014/main" id="{E3C2DF53-39AC-40F4-ACDD-BF92A12BCB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182" y="3114012"/>
            <a:ext cx="2517207" cy="1678138"/>
          </a:xfrm>
          <a:prstGeom prst="ellipse">
            <a:avLst/>
          </a:prstGeom>
          <a:ln>
            <a:noFill/>
          </a:ln>
          <a:effectLst>
            <a:softEdge rad="112500"/>
          </a:effectLst>
        </p:spPr>
      </p:pic>
      <p:pic>
        <p:nvPicPr>
          <p:cNvPr id="35" name="Bilde 34" descr="Et bilde som inneholder barn, liten&#10;&#10;Automatisk generert beskrivelse">
            <a:extLst>
              <a:ext uri="{FF2B5EF4-FFF2-40B4-BE49-F238E27FC236}">
                <a16:creationId xmlns:a16="http://schemas.microsoft.com/office/drawing/2014/main" id="{31149BB0-3045-447D-B4E5-AC2513C45D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3263" y="154113"/>
            <a:ext cx="1838518" cy="2298147"/>
          </a:xfrm>
          <a:prstGeom prst="ellipse">
            <a:avLst/>
          </a:prstGeom>
          <a:ln>
            <a:noFill/>
          </a:ln>
          <a:effectLst>
            <a:softEdge rad="112500"/>
          </a:effectLst>
        </p:spPr>
      </p:pic>
      <p:pic>
        <p:nvPicPr>
          <p:cNvPr id="36" name="Bilde 35" descr="Et bilde som inneholder vegg, person, toalett&#10;&#10;Automatisk generert beskrivelse">
            <a:extLst>
              <a:ext uri="{FF2B5EF4-FFF2-40B4-BE49-F238E27FC236}">
                <a16:creationId xmlns:a16="http://schemas.microsoft.com/office/drawing/2014/main" id="{6846442F-921F-416A-AB22-4E17AC36945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096" t="12198" r="37931"/>
          <a:stretch/>
        </p:blipFill>
        <p:spPr>
          <a:xfrm>
            <a:off x="1745176" y="1634819"/>
            <a:ext cx="2206362" cy="2584399"/>
          </a:xfrm>
          <a:prstGeom prst="ellipse">
            <a:avLst/>
          </a:prstGeom>
          <a:ln>
            <a:noFill/>
          </a:ln>
          <a:effectLst>
            <a:softEdge rad="112500"/>
          </a:effectLst>
        </p:spPr>
      </p:pic>
      <p:pic>
        <p:nvPicPr>
          <p:cNvPr id="3" name="Bilde 2" descr="Et bilde som inneholder tekst, person, innendørs, personer&#10;&#10;Automatisk generert beskrivelse">
            <a:extLst>
              <a:ext uri="{FF2B5EF4-FFF2-40B4-BE49-F238E27FC236}">
                <a16:creationId xmlns:a16="http://schemas.microsoft.com/office/drawing/2014/main" id="{26566EDF-6CF7-4E39-8E4E-BEFFDE00A3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409603">
            <a:off x="8140918" y="660029"/>
            <a:ext cx="3770795" cy="2513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301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75DE6AB2-74B5-49E7-B7ED-692C00E8482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30565" y="1613556"/>
            <a:ext cx="2621142" cy="5202969"/>
          </a:xfrm>
          <a:prstGeom prst="rect">
            <a:avLst/>
          </a:prstGeom>
        </p:spPr>
      </p:pic>
      <p:sp>
        <p:nvSpPr>
          <p:cNvPr id="3" name="Tittel 2">
            <a:extLst>
              <a:ext uri="{FF2B5EF4-FFF2-40B4-BE49-F238E27FC236}">
                <a16:creationId xmlns:a16="http://schemas.microsoft.com/office/drawing/2014/main" id="{94617A6B-6FAB-4890-ABB1-A0B1E1DE0CC9}"/>
              </a:ext>
            </a:extLst>
          </p:cNvPr>
          <p:cNvSpPr>
            <a:spLocks noGrp="1"/>
          </p:cNvSpPr>
          <p:nvPr>
            <p:ph type="title"/>
          </p:nvPr>
        </p:nvSpPr>
        <p:spPr>
          <a:xfrm>
            <a:off x="821803" y="182147"/>
            <a:ext cx="10145487" cy="1325563"/>
          </a:xfrm>
        </p:spPr>
        <p:txBody>
          <a:bodyPr>
            <a:normAutofit/>
          </a:bodyPr>
          <a:lstStyle/>
          <a:p>
            <a:pPr algn="ctr"/>
            <a:r>
              <a:rPr lang="nb-NO" b="1" dirty="0"/>
              <a:t>Hva ønsker barn og ungdom av de voksne?</a:t>
            </a:r>
          </a:p>
        </p:txBody>
      </p:sp>
      <p:sp>
        <p:nvSpPr>
          <p:cNvPr id="5" name="TekstSylinder 4">
            <a:extLst>
              <a:ext uri="{FF2B5EF4-FFF2-40B4-BE49-F238E27FC236}">
                <a16:creationId xmlns:a16="http://schemas.microsoft.com/office/drawing/2014/main" id="{CC0E36C0-1A4C-4538-B770-47FAAEE06C39}"/>
              </a:ext>
            </a:extLst>
          </p:cNvPr>
          <p:cNvSpPr txBox="1"/>
          <p:nvPr/>
        </p:nvSpPr>
        <p:spPr>
          <a:xfrm>
            <a:off x="7836062" y="1641554"/>
            <a:ext cx="5509548" cy="954107"/>
          </a:xfrm>
          <a:prstGeom prst="rect">
            <a:avLst/>
          </a:prstGeom>
          <a:noFill/>
        </p:spPr>
        <p:txBody>
          <a:bodyPr wrap="square" rtlCol="0">
            <a:spAutoFit/>
          </a:bodyPr>
          <a:lstStyle/>
          <a:p>
            <a:r>
              <a:rPr lang="nb-NO" sz="2800" dirty="0"/>
              <a:t>Som har og tar ansvar for inkludering og fellesskap.</a:t>
            </a:r>
          </a:p>
        </p:txBody>
      </p:sp>
      <p:sp>
        <p:nvSpPr>
          <p:cNvPr id="6" name="TekstSylinder 5">
            <a:extLst>
              <a:ext uri="{FF2B5EF4-FFF2-40B4-BE49-F238E27FC236}">
                <a16:creationId xmlns:a16="http://schemas.microsoft.com/office/drawing/2014/main" id="{0242074C-C18E-419F-BB85-938446C61896}"/>
              </a:ext>
            </a:extLst>
          </p:cNvPr>
          <p:cNvSpPr txBox="1"/>
          <p:nvPr/>
        </p:nvSpPr>
        <p:spPr>
          <a:xfrm>
            <a:off x="7340760" y="3076129"/>
            <a:ext cx="4851240" cy="1384995"/>
          </a:xfrm>
          <a:prstGeom prst="rect">
            <a:avLst/>
          </a:prstGeom>
          <a:noFill/>
        </p:spPr>
        <p:txBody>
          <a:bodyPr wrap="square" rtlCol="0">
            <a:spAutoFit/>
          </a:bodyPr>
          <a:lstStyle/>
          <a:p>
            <a:r>
              <a:rPr lang="nb-NO" sz="2800" dirty="0"/>
              <a:t>Som hjelper oss til å ta vare på barndommen og oppveksten gjennom lek og det sosiale.</a:t>
            </a:r>
          </a:p>
        </p:txBody>
      </p:sp>
      <p:sp>
        <p:nvSpPr>
          <p:cNvPr id="7" name="TekstSylinder 6">
            <a:extLst>
              <a:ext uri="{FF2B5EF4-FFF2-40B4-BE49-F238E27FC236}">
                <a16:creationId xmlns:a16="http://schemas.microsoft.com/office/drawing/2014/main" id="{774409B7-3093-4FB1-B6B0-63958E67E8CE}"/>
              </a:ext>
            </a:extLst>
          </p:cNvPr>
          <p:cNvSpPr txBox="1"/>
          <p:nvPr/>
        </p:nvSpPr>
        <p:spPr>
          <a:xfrm>
            <a:off x="6874640" y="4941592"/>
            <a:ext cx="4353528" cy="954107"/>
          </a:xfrm>
          <a:prstGeom prst="rect">
            <a:avLst/>
          </a:prstGeom>
          <a:noFill/>
        </p:spPr>
        <p:txBody>
          <a:bodyPr wrap="square" rtlCol="0">
            <a:spAutoFit/>
          </a:bodyPr>
          <a:lstStyle/>
          <a:p>
            <a:r>
              <a:rPr lang="nb-NO" sz="2800" dirty="0"/>
              <a:t>Som vet at vi er barn i vekst og utvikling.</a:t>
            </a:r>
          </a:p>
        </p:txBody>
      </p:sp>
      <p:sp>
        <p:nvSpPr>
          <p:cNvPr id="8" name="TekstSylinder 7">
            <a:extLst>
              <a:ext uri="{FF2B5EF4-FFF2-40B4-BE49-F238E27FC236}">
                <a16:creationId xmlns:a16="http://schemas.microsoft.com/office/drawing/2014/main" id="{9F4DA800-551B-4D84-8154-2F6BA9330267}"/>
              </a:ext>
            </a:extLst>
          </p:cNvPr>
          <p:cNvSpPr txBox="1"/>
          <p:nvPr/>
        </p:nvSpPr>
        <p:spPr>
          <a:xfrm>
            <a:off x="228120" y="1747944"/>
            <a:ext cx="4806867" cy="954107"/>
          </a:xfrm>
          <a:prstGeom prst="rect">
            <a:avLst/>
          </a:prstGeom>
          <a:noFill/>
        </p:spPr>
        <p:txBody>
          <a:bodyPr wrap="square" rtlCol="0">
            <a:spAutoFit/>
          </a:bodyPr>
          <a:lstStyle/>
          <a:p>
            <a:r>
              <a:rPr lang="nb-NO" sz="2800" dirty="0"/>
              <a:t>Som har nulltoleranse mot mobbing og krenkelser.</a:t>
            </a:r>
          </a:p>
        </p:txBody>
      </p:sp>
      <p:sp>
        <p:nvSpPr>
          <p:cNvPr id="9" name="TekstSylinder 8">
            <a:extLst>
              <a:ext uri="{FF2B5EF4-FFF2-40B4-BE49-F238E27FC236}">
                <a16:creationId xmlns:a16="http://schemas.microsoft.com/office/drawing/2014/main" id="{445DF5E2-BCCE-4BDF-AAF4-CDD2F47698B4}"/>
              </a:ext>
            </a:extLst>
          </p:cNvPr>
          <p:cNvSpPr txBox="1"/>
          <p:nvPr/>
        </p:nvSpPr>
        <p:spPr>
          <a:xfrm>
            <a:off x="574856" y="3322769"/>
            <a:ext cx="4113393" cy="954107"/>
          </a:xfrm>
          <a:prstGeom prst="rect">
            <a:avLst/>
          </a:prstGeom>
          <a:noFill/>
        </p:spPr>
        <p:txBody>
          <a:bodyPr wrap="square" rtlCol="0">
            <a:spAutoFit/>
          </a:bodyPr>
          <a:lstStyle/>
          <a:p>
            <a:r>
              <a:rPr lang="nb-NO" sz="2800" dirty="0"/>
              <a:t>Som er tydelig og bestemt,</a:t>
            </a:r>
            <a:br>
              <a:rPr lang="nb-NO" sz="2800" dirty="0"/>
            </a:br>
            <a:r>
              <a:rPr lang="nb-NO" sz="2800" dirty="0"/>
              <a:t>men varm og raus.</a:t>
            </a:r>
          </a:p>
        </p:txBody>
      </p:sp>
      <p:sp>
        <p:nvSpPr>
          <p:cNvPr id="10" name="TekstSylinder 9">
            <a:extLst>
              <a:ext uri="{FF2B5EF4-FFF2-40B4-BE49-F238E27FC236}">
                <a16:creationId xmlns:a16="http://schemas.microsoft.com/office/drawing/2014/main" id="{35CC0873-1D34-462D-B63B-D784D4F5A47A}"/>
              </a:ext>
            </a:extLst>
          </p:cNvPr>
          <p:cNvSpPr txBox="1"/>
          <p:nvPr/>
        </p:nvSpPr>
        <p:spPr>
          <a:xfrm>
            <a:off x="375947" y="5029335"/>
            <a:ext cx="4353528" cy="954107"/>
          </a:xfrm>
          <a:prstGeom prst="rect">
            <a:avLst/>
          </a:prstGeom>
          <a:noFill/>
        </p:spPr>
        <p:txBody>
          <a:bodyPr wrap="square" rtlCol="0">
            <a:spAutoFit/>
          </a:bodyPr>
          <a:lstStyle/>
          <a:p>
            <a:r>
              <a:rPr lang="nb-NO" sz="2800" dirty="0"/>
              <a:t>Som ser oss og liker oss for den vi er.</a:t>
            </a:r>
          </a:p>
        </p:txBody>
      </p:sp>
    </p:spTree>
    <p:extLst>
      <p:ext uri="{BB962C8B-B14F-4D97-AF65-F5344CB8AC3E}">
        <p14:creationId xmlns:p14="http://schemas.microsoft.com/office/powerpoint/2010/main" val="2665551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Et bilde som inneholder tekst&#10;&#10;Automatisk generert beskrivelse">
            <a:extLst>
              <a:ext uri="{FF2B5EF4-FFF2-40B4-BE49-F238E27FC236}">
                <a16:creationId xmlns:a16="http://schemas.microsoft.com/office/drawing/2014/main" id="{E06741B3-FA5E-4331-B0D6-C8294685553B}"/>
              </a:ext>
            </a:extLst>
          </p:cNvPr>
          <p:cNvPicPr>
            <a:picLocks noChangeAspect="1"/>
          </p:cNvPicPr>
          <p:nvPr/>
        </p:nvPicPr>
        <p:blipFill rotWithShape="1">
          <a:blip r:embed="rId3">
            <a:extLst>
              <a:ext uri="{28A0092B-C50C-407E-A947-70E740481C1C}">
                <a14:useLocalDpi xmlns:a14="http://schemas.microsoft.com/office/drawing/2010/main" val="0"/>
              </a:ext>
            </a:extLst>
          </a:blip>
          <a:srcRect l="1666" t="10300" r="39303" b="58511"/>
          <a:stretch/>
        </p:blipFill>
        <p:spPr>
          <a:xfrm>
            <a:off x="153693" y="415374"/>
            <a:ext cx="5942307" cy="423586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Picture 2">
            <a:extLst>
              <a:ext uri="{FF2B5EF4-FFF2-40B4-BE49-F238E27FC236}">
                <a16:creationId xmlns:a16="http://schemas.microsoft.com/office/drawing/2014/main" id="{1CA6B33C-30F2-445D-AC21-B661E3A373F8}"/>
              </a:ext>
            </a:extLst>
          </p:cNvPr>
          <p:cNvPicPr>
            <a:picLocks noChangeAspect="1"/>
          </p:cNvPicPr>
          <p:nvPr/>
        </p:nvPicPr>
        <p:blipFill>
          <a:blip r:embed="rId4"/>
          <a:stretch>
            <a:fillRect/>
          </a:stretch>
        </p:blipFill>
        <p:spPr>
          <a:xfrm>
            <a:off x="8594702" y="5091254"/>
            <a:ext cx="1151212" cy="1646914"/>
          </a:xfrm>
          <a:prstGeom prst="rect">
            <a:avLst/>
          </a:prstGeom>
        </p:spPr>
      </p:pic>
      <p:pic>
        <p:nvPicPr>
          <p:cNvPr id="5" name="Picture 3">
            <a:extLst>
              <a:ext uri="{FF2B5EF4-FFF2-40B4-BE49-F238E27FC236}">
                <a16:creationId xmlns:a16="http://schemas.microsoft.com/office/drawing/2014/main" id="{5A78B283-8F5A-4D1F-8589-602C8CEDCD90}"/>
              </a:ext>
            </a:extLst>
          </p:cNvPr>
          <p:cNvPicPr>
            <a:picLocks noChangeAspect="1"/>
          </p:cNvPicPr>
          <p:nvPr/>
        </p:nvPicPr>
        <p:blipFill>
          <a:blip r:embed="rId5"/>
          <a:stretch>
            <a:fillRect/>
          </a:stretch>
        </p:blipFill>
        <p:spPr>
          <a:xfrm>
            <a:off x="9745914" y="5091349"/>
            <a:ext cx="1209748" cy="1646819"/>
          </a:xfrm>
          <a:prstGeom prst="rect">
            <a:avLst/>
          </a:prstGeom>
        </p:spPr>
      </p:pic>
      <p:pic>
        <p:nvPicPr>
          <p:cNvPr id="3" name="Picture 8">
            <a:extLst>
              <a:ext uri="{FF2B5EF4-FFF2-40B4-BE49-F238E27FC236}">
                <a16:creationId xmlns:a16="http://schemas.microsoft.com/office/drawing/2014/main" id="{4F49CFC5-040C-47DB-BF1B-B4F941372E02}"/>
              </a:ext>
            </a:extLst>
          </p:cNvPr>
          <p:cNvPicPr>
            <a:picLocks noChangeAspect="1"/>
          </p:cNvPicPr>
          <p:nvPr/>
        </p:nvPicPr>
        <p:blipFill>
          <a:blip r:embed="rId6"/>
          <a:stretch>
            <a:fillRect/>
          </a:stretch>
        </p:blipFill>
        <p:spPr>
          <a:xfrm>
            <a:off x="10955662" y="5091349"/>
            <a:ext cx="1093954" cy="1646914"/>
          </a:xfrm>
          <a:prstGeom prst="rect">
            <a:avLst/>
          </a:prstGeom>
        </p:spPr>
      </p:pic>
      <p:pic>
        <p:nvPicPr>
          <p:cNvPr id="9" name="Bilde 8">
            <a:extLst>
              <a:ext uri="{FF2B5EF4-FFF2-40B4-BE49-F238E27FC236}">
                <a16:creationId xmlns:a16="http://schemas.microsoft.com/office/drawing/2014/main" id="{BA823402-7DBD-4636-A53C-D25C5C6E7E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197" y="4900028"/>
            <a:ext cx="1179074" cy="1208171"/>
          </a:xfrm>
          <a:prstGeom prst="rect">
            <a:avLst/>
          </a:prstGeom>
        </p:spPr>
      </p:pic>
      <p:pic>
        <p:nvPicPr>
          <p:cNvPr id="10" name="Bilde 9">
            <a:extLst>
              <a:ext uri="{FF2B5EF4-FFF2-40B4-BE49-F238E27FC236}">
                <a16:creationId xmlns:a16="http://schemas.microsoft.com/office/drawing/2014/main" id="{E98B8A1D-C0B4-4270-A038-2B310599E7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6338" y="6089062"/>
            <a:ext cx="1124750" cy="416816"/>
          </a:xfrm>
          <a:prstGeom prst="rect">
            <a:avLst/>
          </a:prstGeom>
        </p:spPr>
      </p:pic>
      <p:pic>
        <p:nvPicPr>
          <p:cNvPr id="11" name="Bilde 10">
            <a:extLst>
              <a:ext uri="{FF2B5EF4-FFF2-40B4-BE49-F238E27FC236}">
                <a16:creationId xmlns:a16="http://schemas.microsoft.com/office/drawing/2014/main" id="{D9283DE9-321D-476F-849D-A1870EDA77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2076" y="5653269"/>
            <a:ext cx="2290244" cy="337142"/>
          </a:xfrm>
          <a:prstGeom prst="rect">
            <a:avLst/>
          </a:prstGeom>
        </p:spPr>
      </p:pic>
      <p:pic>
        <p:nvPicPr>
          <p:cNvPr id="7" name="Bilde 6">
            <a:extLst>
              <a:ext uri="{FF2B5EF4-FFF2-40B4-BE49-F238E27FC236}">
                <a16:creationId xmlns:a16="http://schemas.microsoft.com/office/drawing/2014/main" id="{1CCC3510-763C-48B7-BE56-95454994FC98}"/>
              </a:ext>
            </a:extLst>
          </p:cNvPr>
          <p:cNvPicPr>
            <a:picLocks noChangeAspect="1"/>
          </p:cNvPicPr>
          <p:nvPr/>
        </p:nvPicPr>
        <p:blipFill>
          <a:blip r:embed="rId10"/>
          <a:stretch>
            <a:fillRect/>
          </a:stretch>
        </p:blipFill>
        <p:spPr>
          <a:xfrm>
            <a:off x="6799634" y="1057745"/>
            <a:ext cx="4488996" cy="27443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Bilde 1">
            <a:extLst>
              <a:ext uri="{FF2B5EF4-FFF2-40B4-BE49-F238E27FC236}">
                <a16:creationId xmlns:a16="http://schemas.microsoft.com/office/drawing/2014/main" id="{40E7AEC3-04DC-0944-0084-96DC55EA93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0836" y="6214645"/>
            <a:ext cx="4265149" cy="435046"/>
          </a:xfrm>
          <a:prstGeom prst="rect">
            <a:avLst/>
          </a:prstGeom>
        </p:spPr>
      </p:pic>
    </p:spTree>
    <p:extLst>
      <p:ext uri="{BB962C8B-B14F-4D97-AF65-F5344CB8AC3E}">
        <p14:creationId xmlns:p14="http://schemas.microsoft.com/office/powerpoint/2010/main" val="3337967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A66E2F8-5CB0-48C4-88BA-88AEA35DEF83}"/>
              </a:ext>
            </a:extLst>
          </p:cNvPr>
          <p:cNvSpPr/>
          <p:nvPr/>
        </p:nvSpPr>
        <p:spPr>
          <a:xfrm>
            <a:off x="3568705" y="0"/>
            <a:ext cx="5054590" cy="923330"/>
          </a:xfrm>
          <a:prstGeom prst="rect">
            <a:avLst/>
          </a:prstGeom>
          <a:noFill/>
        </p:spPr>
        <p:txBody>
          <a:bodyPr wrap="none" lIns="91440" tIns="45720" rIns="91440" bIns="45720">
            <a:spAutoFit/>
          </a:bodyPr>
          <a:lstStyle/>
          <a:p>
            <a:pPr algn="ctr"/>
            <a:r>
              <a:rPr lang="nb-NO" sz="5400" b="0" cap="none" spc="0" dirty="0">
                <a:ln w="0"/>
                <a:solidFill>
                  <a:schemeClr val="tx1"/>
                </a:solidFill>
                <a:effectLst>
                  <a:outerShdw blurRad="38100" dist="19050" dir="2700000" algn="tl" rotWithShape="0">
                    <a:schemeClr val="dk1">
                      <a:alpha val="40000"/>
                    </a:schemeClr>
                  </a:outerShdw>
                </a:effectLst>
              </a:rPr>
              <a:t>Det viktige møtet</a:t>
            </a:r>
          </a:p>
        </p:txBody>
      </p:sp>
      <p:sp>
        <p:nvSpPr>
          <p:cNvPr id="4" name="Rektangel: avrundede hjørner 3">
            <a:extLst>
              <a:ext uri="{FF2B5EF4-FFF2-40B4-BE49-F238E27FC236}">
                <a16:creationId xmlns:a16="http://schemas.microsoft.com/office/drawing/2014/main" id="{EB00D293-78F3-4BCC-BA91-D1C477FAB35F}"/>
              </a:ext>
            </a:extLst>
          </p:cNvPr>
          <p:cNvSpPr/>
          <p:nvPr/>
        </p:nvSpPr>
        <p:spPr>
          <a:xfrm>
            <a:off x="226646" y="961292"/>
            <a:ext cx="5400431" cy="576635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b="0" i="0" dirty="0">
                <a:solidFill>
                  <a:srgbClr val="474747"/>
                </a:solidFill>
                <a:effectLst/>
                <a:latin typeface="Zen Kaku Gothic Antique"/>
              </a:rPr>
              <a:t>Skolen hadde flere saker med elever som hadde opplevd å bli holdt utenfor i vennskap og lek over lang tid. </a:t>
            </a:r>
          </a:p>
          <a:p>
            <a:endParaRPr lang="nb-NO" b="0" i="0" dirty="0">
              <a:solidFill>
                <a:srgbClr val="474747"/>
              </a:solidFill>
              <a:effectLst/>
              <a:latin typeface="Zen Kaku Gothic Antique"/>
            </a:endParaRPr>
          </a:p>
          <a:p>
            <a:r>
              <a:rPr lang="nb-NO" b="0" i="0" dirty="0">
                <a:solidFill>
                  <a:srgbClr val="474747"/>
                </a:solidFill>
                <a:effectLst/>
                <a:latin typeface="Zen Kaku Gothic Antique"/>
              </a:rPr>
              <a:t>Det hadde i flere saker utviklet seg en tydelig tendens til mobbeatferd.</a:t>
            </a:r>
          </a:p>
          <a:p>
            <a:endParaRPr lang="nb-NO" dirty="0">
              <a:solidFill>
                <a:srgbClr val="474747"/>
              </a:solidFill>
              <a:latin typeface="Zen Kaku Gothic Antique"/>
            </a:endParaRPr>
          </a:p>
          <a:p>
            <a:r>
              <a:rPr lang="nb-NO" b="0" i="0" dirty="0">
                <a:solidFill>
                  <a:srgbClr val="474747"/>
                </a:solidFill>
                <a:effectLst/>
                <a:latin typeface="Zen Kaku Gothic Antique"/>
              </a:rPr>
              <a:t>Sakene opplevdes som vanskelig å løse.</a:t>
            </a:r>
          </a:p>
          <a:p>
            <a:endParaRPr lang="nb-NO" b="0" i="0" dirty="0">
              <a:solidFill>
                <a:srgbClr val="474747"/>
              </a:solidFill>
              <a:effectLst/>
              <a:latin typeface="Zen Kaku Gothic Antique"/>
            </a:endParaRPr>
          </a:p>
          <a:p>
            <a:r>
              <a:rPr lang="nb-NO" b="0" i="0" dirty="0">
                <a:solidFill>
                  <a:srgbClr val="474747"/>
                </a:solidFill>
                <a:effectLst/>
                <a:latin typeface="Zen Kaku Gothic Antique"/>
              </a:rPr>
              <a:t>De hadde funnet ut hvordan enkeltelever, av andre elever, ofte ble satt i situasjoner som gjorde at eleven fremsto som en som det var greit å gjøre narr av.</a:t>
            </a:r>
          </a:p>
          <a:p>
            <a:endParaRPr lang="nb-NO" b="0" i="0" dirty="0">
              <a:solidFill>
                <a:srgbClr val="474747"/>
              </a:solidFill>
              <a:effectLst/>
              <a:latin typeface="Zen Kaku Gothic Antique"/>
            </a:endParaRPr>
          </a:p>
          <a:p>
            <a:r>
              <a:rPr lang="nb-NO" b="0" i="0" dirty="0">
                <a:solidFill>
                  <a:srgbClr val="474747"/>
                </a:solidFill>
                <a:effectLst/>
                <a:latin typeface="Zen Kaku Gothic Antique"/>
              </a:rPr>
              <a:t>Eleven ble spilt dårlig gjennom dårlige pasninger i det sosiale livet, og latterliggjøring når eleven ikke fikk til å ta imot. </a:t>
            </a:r>
          </a:p>
          <a:p>
            <a:endParaRPr lang="nb-NO" b="0" i="0" dirty="0">
              <a:solidFill>
                <a:srgbClr val="474747"/>
              </a:solidFill>
              <a:effectLst/>
              <a:latin typeface="Zen Kaku Gothic Antique"/>
            </a:endParaRPr>
          </a:p>
          <a:p>
            <a:r>
              <a:rPr lang="nb-NO" b="0" i="0" dirty="0">
                <a:solidFill>
                  <a:srgbClr val="474747"/>
                </a:solidFill>
                <a:effectLst/>
                <a:latin typeface="Zen Kaku Gothic Antique"/>
              </a:rPr>
              <a:t>Når eleven så reagerte, ble eleven hengt ut som en som ikke forsto de sosiale spillereglene.</a:t>
            </a:r>
            <a:endParaRPr lang="nb-NO" dirty="0"/>
          </a:p>
        </p:txBody>
      </p:sp>
      <p:sp>
        <p:nvSpPr>
          <p:cNvPr id="5" name="Rektangel: avrundede hjørner 4">
            <a:extLst>
              <a:ext uri="{FF2B5EF4-FFF2-40B4-BE49-F238E27FC236}">
                <a16:creationId xmlns:a16="http://schemas.microsoft.com/office/drawing/2014/main" id="{D77A790E-A410-4B17-91AC-C7DDF2B91E5C}"/>
              </a:ext>
            </a:extLst>
          </p:cNvPr>
          <p:cNvSpPr/>
          <p:nvPr/>
        </p:nvSpPr>
        <p:spPr>
          <a:xfrm>
            <a:off x="6588369" y="961292"/>
            <a:ext cx="5400431" cy="576635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b="0" i="0" dirty="0">
                <a:solidFill>
                  <a:srgbClr val="474747"/>
                </a:solidFill>
                <a:effectLst/>
                <a:latin typeface="Zen Kaku Gothic Antique"/>
              </a:rPr>
              <a:t>Erkjenne at man ikke tidligere hadde klart å se og forstå hele bildet av situasjonen. </a:t>
            </a:r>
          </a:p>
          <a:p>
            <a:endParaRPr lang="nb-NO" dirty="0">
              <a:solidFill>
                <a:srgbClr val="474747"/>
              </a:solidFill>
              <a:latin typeface="Zen Kaku Gothic Antique"/>
            </a:endParaRPr>
          </a:p>
          <a:p>
            <a:r>
              <a:rPr lang="nb-NO" b="0" i="0" dirty="0">
                <a:solidFill>
                  <a:srgbClr val="474747"/>
                </a:solidFill>
                <a:effectLst/>
                <a:latin typeface="Zen Kaku Gothic Antique"/>
              </a:rPr>
              <a:t>Fikk en god og mer presis forståelse av problemet man sto ovenfor, kunne skolen starte arbeidet med skolemiljøet i de ulike skoleklassene med målrettede og egnede tiltak.</a:t>
            </a:r>
          </a:p>
          <a:p>
            <a:endParaRPr lang="nb-NO" dirty="0">
              <a:solidFill>
                <a:srgbClr val="474747"/>
              </a:solidFill>
              <a:latin typeface="Zen Kaku Gothic Antique"/>
            </a:endParaRPr>
          </a:p>
          <a:p>
            <a:r>
              <a:rPr lang="nb-NO" b="0" i="0" dirty="0">
                <a:solidFill>
                  <a:srgbClr val="474747"/>
                </a:solidFill>
                <a:effectLst/>
                <a:latin typeface="Zen Kaku Gothic Antique"/>
              </a:rPr>
              <a:t>Så behov for et verktøy som i større grad kunne gi ei felles forståelsesramme og felles begreper.</a:t>
            </a:r>
          </a:p>
          <a:p>
            <a:endParaRPr lang="nb-NO" dirty="0">
              <a:solidFill>
                <a:srgbClr val="474747"/>
              </a:solidFill>
              <a:latin typeface="Zen Kaku Gothic Antique"/>
            </a:endParaRPr>
          </a:p>
          <a:p>
            <a:r>
              <a:rPr lang="nb-NO" b="0" i="0" dirty="0">
                <a:solidFill>
                  <a:srgbClr val="474747"/>
                </a:solidFill>
                <a:effectLst/>
                <a:latin typeface="Zen Kaku Gothic Antique"/>
              </a:rPr>
              <a:t>Så behovet for å øke forståelsen for i hvor stor grad grupper av barn, foreldre og ansatte gjensidig påvirker hverandre, og hvordan vi kan bruke denne kunnskapen i samarbeidet om å fremme trygge og gode oppvekstmiljø for barna våre.</a:t>
            </a:r>
            <a:endParaRPr lang="nb-NO" dirty="0">
              <a:solidFill>
                <a:srgbClr val="474747"/>
              </a:solidFill>
              <a:latin typeface="Zen Kaku Gothic Antique"/>
            </a:endParaRPr>
          </a:p>
          <a:p>
            <a:endParaRPr lang="nb-NO" dirty="0"/>
          </a:p>
        </p:txBody>
      </p:sp>
    </p:spTree>
    <p:extLst>
      <p:ext uri="{BB962C8B-B14F-4D97-AF65-F5344CB8AC3E}">
        <p14:creationId xmlns:p14="http://schemas.microsoft.com/office/powerpoint/2010/main" val="182135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EC89D19D2A7E4FB6B0E8FF462A4177" ma:contentTypeVersion="6" ma:contentTypeDescription="Create a new document." ma:contentTypeScope="" ma:versionID="eb6d133685740088c24bcc41e8446ec7">
  <xsd:schema xmlns:xsd="http://www.w3.org/2001/XMLSchema" xmlns:xs="http://www.w3.org/2001/XMLSchema" xmlns:p="http://schemas.microsoft.com/office/2006/metadata/properties" xmlns:ns2="f94c64a2-17af-44e8-857b-3d63f4a1016b" targetNamespace="http://schemas.microsoft.com/office/2006/metadata/properties" ma:root="true" ma:fieldsID="db4290d1046713d0ae9baea29fcb1cb1" ns2:_="">
    <xsd:import namespace="f94c64a2-17af-44e8-857b-3d63f4a1016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4c64a2-17af-44e8-857b-3d63f4a101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003F9C-CA3C-4070-9585-4B9E819EE992}">
  <ds:schemaRefs>
    <ds:schemaRef ds:uri="http://schemas.microsoft.com/sharepoint/v3/contenttype/forms"/>
  </ds:schemaRefs>
</ds:datastoreItem>
</file>

<file path=customXml/itemProps2.xml><?xml version="1.0" encoding="utf-8"?>
<ds:datastoreItem xmlns:ds="http://schemas.openxmlformats.org/officeDocument/2006/customXml" ds:itemID="{D79E4996-A986-47E8-8967-DD7FE9961476}">
  <ds:schemaRefs>
    <ds:schemaRef ds:uri="f94c64a2-17af-44e8-857b-3d63f4a101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B9A974-60F9-40DC-9586-F7C5F143397E}">
  <ds:schemaRefs>
    <ds:schemaRef ds:uri="http://www.w3.org/XML/1998/namespace"/>
    <ds:schemaRef ds:uri="http://schemas.microsoft.com/office/infopath/2007/PartnerControls"/>
    <ds:schemaRef ds:uri="f94c64a2-17af-44e8-857b-3d63f4a1016b"/>
    <ds:schemaRef ds:uri="http://schemas.microsoft.com/office/2006/documentManagement/types"/>
    <ds:schemaRef ds:uri="http://purl.org/dc/dcmitype/"/>
    <ds:schemaRef ds:uri="http://purl.org/dc/term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1464</TotalTime>
  <Words>3839</Words>
  <Application>Microsoft Office PowerPoint</Application>
  <PresentationFormat>Widescreen</PresentationFormat>
  <Paragraphs>495</Paragraphs>
  <Slides>39</Slides>
  <Notes>22</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39</vt:i4>
      </vt:variant>
    </vt:vector>
  </HeadingPairs>
  <TitlesOfParts>
    <vt:vector size="47" baseType="lpstr">
      <vt:lpstr>Arial</vt:lpstr>
      <vt:lpstr>Biome</vt:lpstr>
      <vt:lpstr>Calibri</vt:lpstr>
      <vt:lpstr>Calibri Light</vt:lpstr>
      <vt:lpstr>Inter</vt:lpstr>
      <vt:lpstr>Wingdings</vt:lpstr>
      <vt:lpstr>Zen Kaku Gothic Antique</vt:lpstr>
      <vt:lpstr>Office-tema</vt:lpstr>
      <vt:lpstr>PowerPoint-presentasjon</vt:lpstr>
      <vt:lpstr>PowerPoint-presentasjon</vt:lpstr>
      <vt:lpstr>Hva er mobbing?</vt:lpstr>
      <vt:lpstr>PowerPoint-presentasjon</vt:lpstr>
      <vt:lpstr>PowerPoint-presentasjon</vt:lpstr>
      <vt:lpstr>PowerPoint-presentasjon</vt:lpstr>
      <vt:lpstr>Hva ønsker barn og ungdom av de voksne?</vt:lpstr>
      <vt:lpstr>PowerPoint-presentasjon</vt:lpstr>
      <vt:lpstr>PowerPoint-presentasjon</vt:lpstr>
      <vt:lpstr>PowerPoint-presentasjon</vt:lpstr>
      <vt:lpstr>PowerPoint-presentasjon</vt:lpstr>
      <vt:lpstr>PowerPoint-presentasjon</vt:lpstr>
      <vt:lpstr>PowerPoint-presentasjon</vt:lpstr>
      <vt:lpstr>PowerPoint-presentasjon</vt:lpstr>
      <vt:lpstr>Grunnlagsspørsmål:</vt:lpstr>
      <vt:lpstr>Arbeidet med å skape godt oppvekst-, skole- og barnehagemiljø må kjennetegnes av:</vt:lpstr>
      <vt:lpstr>PowerPoint-presentasjon</vt:lpstr>
      <vt:lpstr>Voksenrollen </vt:lpstr>
      <vt:lpstr>Personlige egenskaper Her finner du et utvalg av personlige egenskaper som du kan bruke til inspirasjon (https://www.nito.no/contentassets/a441e2b9e81a42b49068f8e4b0049737/personlige-egenskaper---en-inspirasjonskilde.pdf ):</vt:lpstr>
      <vt:lpstr>PowerPoint-presentasjon</vt:lpstr>
      <vt:lpstr>Er det ikke slik at dere kjenner.. </vt:lpstr>
      <vt:lpstr>Men se igjen for dere utetiden eller en annen situasjon i løpet av dagen.Kjenner dere også til:</vt:lpstr>
      <vt:lpstr>PowerPoint-presentasjon</vt:lpstr>
      <vt:lpstr>Arbeidsmodellen FFSS – å fremme, forebygge, stoppe og støtte</vt:lpstr>
      <vt:lpstr>Å fremme det trygge og gode fellesskapet </vt:lpstr>
      <vt:lpstr>Å forebygge mobbing, krenkelser og utenforskap</vt:lpstr>
      <vt:lpstr>Å stoppe mobbing og krenkelser</vt:lpstr>
      <vt:lpstr>Å støtte de sårbare barna/ungdommene</vt:lpstr>
      <vt:lpstr>PowerPoint-presentasjon</vt:lpstr>
      <vt:lpstr>PowerPoint-presentasjon</vt:lpstr>
      <vt:lpstr>PowerPoint-presentasjon</vt:lpstr>
      <vt:lpstr>PowerPoint-presentasjon</vt:lpstr>
      <vt:lpstr>PowerPoint-presentasjon</vt:lpstr>
      <vt:lpstr>Referanser:</vt:lpstr>
      <vt:lpstr>Litteratur/ forankring til OMNI-modellen</vt:lpstr>
      <vt:lpstr>Litteraturliste:</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Jon Halvdan Lenning</dc:creator>
  <cp:lastModifiedBy>Hans-Richard Bråthen</cp:lastModifiedBy>
  <cp:revision>11</cp:revision>
  <cp:lastPrinted>2023-01-18T13:16:41Z</cp:lastPrinted>
  <dcterms:created xsi:type="dcterms:W3CDTF">2021-08-15T18:39:57Z</dcterms:created>
  <dcterms:modified xsi:type="dcterms:W3CDTF">2023-11-13T09:49:46Z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0x010100EAEC89D19D2A7E4FB6B0E8FF462A4177</vt:lpwstr>
  </property>
</Properties>
</file>