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5"/>
  </p:notesMasterIdLst>
  <p:sldIdLst>
    <p:sldId id="256" r:id="rId5"/>
    <p:sldId id="264" r:id="rId6"/>
    <p:sldId id="259" r:id="rId7"/>
    <p:sldId id="257" r:id="rId8"/>
    <p:sldId id="265" r:id="rId9"/>
    <p:sldId id="258" r:id="rId10"/>
    <p:sldId id="260" r:id="rId11"/>
    <p:sldId id="266" r:id="rId12"/>
    <p:sldId id="263" r:id="rId13"/>
    <p:sldId id="262" r:id="rId14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A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3" autoAdjust="0"/>
    <p:restoredTop sz="94703"/>
  </p:normalViewPr>
  <p:slideViewPr>
    <p:cSldViewPr snapToGrid="0">
      <p:cViewPr varScale="1">
        <p:scale>
          <a:sx n="96" d="100"/>
          <a:sy n="96" d="100"/>
        </p:scale>
        <p:origin x="176" y="8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id Olsen" userId="0cfe21f3-41b3-4276-8175-667985b9c1f5" providerId="ADAL" clId="{70C8ADED-79EC-4472-AA38-AB333A44850B}"/>
    <pc:docChg chg="custSel addSld modSld sldOrd">
      <pc:chgData name="Aid Olsen" userId="0cfe21f3-41b3-4276-8175-667985b9c1f5" providerId="ADAL" clId="{70C8ADED-79EC-4472-AA38-AB333A44850B}" dt="2023-10-22T18:48:17.627" v="2885" actId="12"/>
      <pc:docMkLst>
        <pc:docMk/>
      </pc:docMkLst>
      <pc:sldChg chg="modSp mod ord">
        <pc:chgData name="Aid Olsen" userId="0cfe21f3-41b3-4276-8175-667985b9c1f5" providerId="ADAL" clId="{70C8ADED-79EC-4472-AA38-AB333A44850B}" dt="2023-10-22T17:40:08.875" v="1556" actId="5793"/>
        <pc:sldMkLst>
          <pc:docMk/>
          <pc:sldMk cId="542809573" sldId="257"/>
        </pc:sldMkLst>
        <pc:spChg chg="mod">
          <ac:chgData name="Aid Olsen" userId="0cfe21f3-41b3-4276-8175-667985b9c1f5" providerId="ADAL" clId="{70C8ADED-79EC-4472-AA38-AB333A44850B}" dt="2023-10-22T17:40:08.875" v="1556" actId="5793"/>
          <ac:spMkLst>
            <pc:docMk/>
            <pc:sldMk cId="542809573" sldId="257"/>
            <ac:spMk id="3" creationId="{8034E045-F167-4A96-B0E1-E45AB1640521}"/>
          </ac:spMkLst>
        </pc:spChg>
      </pc:sldChg>
      <pc:sldChg chg="modSp mod modNotesTx">
        <pc:chgData name="Aid Olsen" userId="0cfe21f3-41b3-4276-8175-667985b9c1f5" providerId="ADAL" clId="{70C8ADED-79EC-4472-AA38-AB333A44850B}" dt="2023-10-22T18:46:53.980" v="2804"/>
        <pc:sldMkLst>
          <pc:docMk/>
          <pc:sldMk cId="3201028025" sldId="258"/>
        </pc:sldMkLst>
        <pc:spChg chg="mod">
          <ac:chgData name="Aid Olsen" userId="0cfe21f3-41b3-4276-8175-667985b9c1f5" providerId="ADAL" clId="{70C8ADED-79EC-4472-AA38-AB333A44850B}" dt="2023-10-22T18:46:53.980" v="2804"/>
          <ac:spMkLst>
            <pc:docMk/>
            <pc:sldMk cId="3201028025" sldId="258"/>
            <ac:spMk id="3" creationId="{1A7EEF32-0C54-FB54-22FF-DD6B74BF5F06}"/>
          </ac:spMkLst>
        </pc:spChg>
        <pc:spChg chg="mod">
          <ac:chgData name="Aid Olsen" userId="0cfe21f3-41b3-4276-8175-667985b9c1f5" providerId="ADAL" clId="{70C8ADED-79EC-4472-AA38-AB333A44850B}" dt="2023-10-22T18:45:11.162" v="2799" actId="20577"/>
          <ac:spMkLst>
            <pc:docMk/>
            <pc:sldMk cId="3201028025" sldId="258"/>
            <ac:spMk id="4" creationId="{F4BC515C-F341-E8B5-4872-E64B5BC4C76B}"/>
          </ac:spMkLst>
        </pc:spChg>
      </pc:sldChg>
      <pc:sldChg chg="modSp mod ord modNotesTx">
        <pc:chgData name="Aid Olsen" userId="0cfe21f3-41b3-4276-8175-667985b9c1f5" providerId="ADAL" clId="{70C8ADED-79EC-4472-AA38-AB333A44850B}" dt="2023-10-22T18:43:00.503" v="2756" actId="14100"/>
        <pc:sldMkLst>
          <pc:docMk/>
          <pc:sldMk cId="570435920" sldId="259"/>
        </pc:sldMkLst>
        <pc:spChg chg="mod">
          <ac:chgData name="Aid Olsen" userId="0cfe21f3-41b3-4276-8175-667985b9c1f5" providerId="ADAL" clId="{70C8ADED-79EC-4472-AA38-AB333A44850B}" dt="2023-10-22T18:43:00.503" v="2756" actId="14100"/>
          <ac:spMkLst>
            <pc:docMk/>
            <pc:sldMk cId="570435920" sldId="259"/>
            <ac:spMk id="3" creationId="{1A6EBF1F-DB4D-30C9-8318-8E9DCCD1B394}"/>
          </ac:spMkLst>
        </pc:spChg>
        <pc:spChg chg="mod">
          <ac:chgData name="Aid Olsen" userId="0cfe21f3-41b3-4276-8175-667985b9c1f5" providerId="ADAL" clId="{70C8ADED-79EC-4472-AA38-AB333A44850B}" dt="2023-10-22T18:06:34.014" v="2088" actId="20577"/>
          <ac:spMkLst>
            <pc:docMk/>
            <pc:sldMk cId="570435920" sldId="259"/>
            <ac:spMk id="4" creationId="{1BCD24F2-1CF4-9265-B3CF-F8704DCDE4DE}"/>
          </ac:spMkLst>
        </pc:spChg>
      </pc:sldChg>
      <pc:sldChg chg="modSp new mod ord">
        <pc:chgData name="Aid Olsen" userId="0cfe21f3-41b3-4276-8175-667985b9c1f5" providerId="ADAL" clId="{70C8ADED-79EC-4472-AA38-AB333A44850B}" dt="2023-10-22T18:44:28.573" v="2784" actId="6549"/>
        <pc:sldMkLst>
          <pc:docMk/>
          <pc:sldMk cId="2129277278" sldId="260"/>
        </pc:sldMkLst>
        <pc:spChg chg="mod">
          <ac:chgData name="Aid Olsen" userId="0cfe21f3-41b3-4276-8175-667985b9c1f5" providerId="ADAL" clId="{70C8ADED-79EC-4472-AA38-AB333A44850B}" dt="2023-10-22T18:44:28.573" v="2784" actId="6549"/>
          <ac:spMkLst>
            <pc:docMk/>
            <pc:sldMk cId="2129277278" sldId="260"/>
            <ac:spMk id="3" creationId="{A309A391-C265-1DF9-F575-C9E237E3EB42}"/>
          </ac:spMkLst>
        </pc:spChg>
        <pc:spChg chg="mod">
          <ac:chgData name="Aid Olsen" userId="0cfe21f3-41b3-4276-8175-667985b9c1f5" providerId="ADAL" clId="{70C8ADED-79EC-4472-AA38-AB333A44850B}" dt="2023-10-22T16:58:57.210" v="164" actId="20577"/>
          <ac:spMkLst>
            <pc:docMk/>
            <pc:sldMk cId="2129277278" sldId="260"/>
            <ac:spMk id="4" creationId="{236D33D1-086E-5BE1-5668-ADDEB57A5828}"/>
          </ac:spMkLst>
        </pc:spChg>
      </pc:sldChg>
      <pc:sldChg chg="modSp new mod">
        <pc:chgData name="Aid Olsen" userId="0cfe21f3-41b3-4276-8175-667985b9c1f5" providerId="ADAL" clId="{70C8ADED-79EC-4472-AA38-AB333A44850B}" dt="2023-10-22T18:48:17.627" v="2885" actId="12"/>
        <pc:sldMkLst>
          <pc:docMk/>
          <pc:sldMk cId="202046769" sldId="261"/>
        </pc:sldMkLst>
        <pc:spChg chg="mod">
          <ac:chgData name="Aid Olsen" userId="0cfe21f3-41b3-4276-8175-667985b9c1f5" providerId="ADAL" clId="{70C8ADED-79EC-4472-AA38-AB333A44850B}" dt="2023-10-22T18:48:17.627" v="2885" actId="12"/>
          <ac:spMkLst>
            <pc:docMk/>
            <pc:sldMk cId="202046769" sldId="261"/>
            <ac:spMk id="3" creationId="{FF37C23F-34F1-FEA7-5175-0993C00992A5}"/>
          </ac:spMkLst>
        </pc:spChg>
        <pc:spChg chg="mod">
          <ac:chgData name="Aid Olsen" userId="0cfe21f3-41b3-4276-8175-667985b9c1f5" providerId="ADAL" clId="{70C8ADED-79EC-4472-AA38-AB333A44850B}" dt="2023-10-22T18:47:24.700" v="2823" actId="20577"/>
          <ac:spMkLst>
            <pc:docMk/>
            <pc:sldMk cId="202046769" sldId="261"/>
            <ac:spMk id="4" creationId="{10F1993B-0637-A163-8847-BC4B70ECAB8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ADBB58-AC20-432B-815B-2C16DE1E01FE}" type="datetimeFigureOut">
              <a:rPr lang="nb-NO" smtClean="0"/>
              <a:t>31.10.2023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8278A8-2D40-487C-918F-A5FBA36356B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77763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Nasjonalfaglige retningslinjer ble utarbeidet av Helsedirektoratet i 2019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8278A8-2D40-487C-918F-A5FBA36356B5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0382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Arbeidet opp mot de ulike foreldregruppene / grupper av voksne bør starte når barna går i barnehagen. Viktig med en felles forståelse for hva mobbing er – Hva er mobbeatferd? </a:t>
            </a:r>
          </a:p>
          <a:p>
            <a:r>
              <a:rPr lang="nb-NO" dirty="0"/>
              <a:t>Vi ser at det er behov for økt fokus på samarbeidsrutiner og tverrfaglighet rundt elever som opplever mobbing.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8278A8-2D40-487C-918F-A5FBA36356B5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01772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Jo større tilstedeværelse ved skolene, jo bedre.</a:t>
            </a:r>
          </a:p>
          <a:p>
            <a:r>
              <a:rPr lang="nb-NO" dirty="0"/>
              <a:t>Ulikt hvor raskt ulike skoler tar tak i mobbesaker.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Noen skoler (rektorer og lærere) er raske til å ta kontakt og til å kople på helsesykepleier, andre ikke.</a:t>
            </a:r>
          </a:p>
          <a:p>
            <a:r>
              <a:rPr lang="nb-NO" dirty="0"/>
              <a:t>Eks helseperspektivet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8278A8-2D40-487C-918F-A5FBA36356B5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169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-Helsesykepleiere er underlagt taushetsplikt, som krever samtykke fra elev eller foreldre, for å kunne opplyse om brudd på Kap. 9 A. – </a:t>
            </a:r>
          </a:p>
          <a:p>
            <a:pPr marL="0" indent="0">
              <a:buNone/>
            </a:pPr>
            <a:r>
              <a:rPr lang="nb-NO" dirty="0"/>
              <a:t>- Det er hensiktsmessig med gode samarbeidsrutiner med skolen. Hvilke andre faggrupper kan være aktuelle? Psykolog, Psyk. sykepleier, PPT??</a:t>
            </a:r>
          </a:p>
          <a:p>
            <a:pPr marL="0" indent="0">
              <a:buNone/>
            </a:pPr>
            <a:r>
              <a:rPr lang="nb-NO" b="1" dirty="0"/>
              <a:t>Helt til siste: Hvorfor skjer mobbing?</a:t>
            </a:r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8278A8-2D40-487C-918F-A5FBA36356B5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57173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endefinert oppsett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D541D-0DDE-47CB-AEB9-B5D295CAF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78634"/>
            <a:ext cx="6096000" cy="1325563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8E3C00-24F8-406A-A147-C53236AC5DC6}"/>
              </a:ext>
            </a:extLst>
          </p:cNvPr>
          <p:cNvSpPr/>
          <p:nvPr/>
        </p:nvSpPr>
        <p:spPr>
          <a:xfrm>
            <a:off x="0" y="0"/>
            <a:ext cx="12192000" cy="1578634"/>
          </a:xfrm>
          <a:prstGeom prst="rect">
            <a:avLst/>
          </a:prstGeom>
          <a:solidFill>
            <a:srgbClr val="003A54"/>
          </a:solidFill>
          <a:ln>
            <a:solidFill>
              <a:srgbClr val="003A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109C75-77D8-4167-96AE-57ED55F4AD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72675" y="319088"/>
            <a:ext cx="1949450" cy="388937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dato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70DACE-E4FF-4805-821E-52F757616D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75" y="319088"/>
            <a:ext cx="3177174" cy="96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921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5EDB9B-6953-4E45-84C1-3AFE7DA5C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5651-40F0-4D8C-A289-866C255869C7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40216A9-AB16-41F6-99CE-DC324E692E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759789"/>
            <a:ext cx="10515600" cy="4408097"/>
          </a:xfrm>
        </p:spPr>
        <p:txBody>
          <a:bodyPr/>
          <a:lstStyle>
            <a:lvl1pPr>
              <a:buClr>
                <a:srgbClr val="00B0F0"/>
              </a:buClr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F259B207-741D-43BC-99A5-DACE9672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0114"/>
            <a:ext cx="10515600" cy="1000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5286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8F7144-5CD4-4FF8-AF65-BE88A4CA4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7541"/>
            <a:ext cx="10515600" cy="9831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20A472-DF6B-4C0C-8DD2-F028A9E746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ABB1B4-7804-4FEF-B0B5-E32D6D3B0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E5651-40F0-4D8C-A289-866C255869C7}" type="slidenum">
              <a:rPr lang="nb-NO" smtClean="0"/>
              <a:t>‹#›</a:t>
            </a:fld>
            <a:endParaRPr lang="nb-NO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07FCAE-F616-43B7-8E91-C6066A5B1189}"/>
              </a:ext>
            </a:extLst>
          </p:cNvPr>
          <p:cNvSpPr/>
          <p:nvPr/>
        </p:nvSpPr>
        <p:spPr>
          <a:xfrm>
            <a:off x="0" y="-1"/>
            <a:ext cx="12192000" cy="612475"/>
          </a:xfrm>
          <a:prstGeom prst="rect">
            <a:avLst/>
          </a:prstGeom>
          <a:solidFill>
            <a:srgbClr val="003A54"/>
          </a:solidFill>
          <a:ln>
            <a:solidFill>
              <a:srgbClr val="003A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59E42E-37C5-4ABB-AD0F-0015450534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08" y="99304"/>
            <a:ext cx="1406105" cy="4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8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49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B0F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B0F0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outdoor, nature, hillside&#10;&#10;Description automatically generated">
            <a:extLst>
              <a:ext uri="{FF2B5EF4-FFF2-40B4-BE49-F238E27FC236}">
                <a16:creationId xmlns:a16="http://schemas.microsoft.com/office/drawing/2014/main" id="{3074B765-7DD3-41BA-9EF5-97FD51403F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47" b="6258"/>
          <a:stretch/>
        </p:blipFill>
        <p:spPr>
          <a:xfrm>
            <a:off x="-1" y="1578634"/>
            <a:ext cx="12192001" cy="5279366"/>
          </a:xfrm>
          <a:prstGeom prst="rect">
            <a:avLst/>
          </a:prstGeom>
        </p:spPr>
      </p:pic>
      <p:pic>
        <p:nvPicPr>
          <p:cNvPr id="7" name="Picture 6" descr="A picture containing sky, outdoor, water, nature&#10;&#10;Description automatically generated">
            <a:extLst>
              <a:ext uri="{FF2B5EF4-FFF2-40B4-BE49-F238E27FC236}">
                <a16:creationId xmlns:a16="http://schemas.microsoft.com/office/drawing/2014/main" id="{FDB3C26A-9B90-4F00-8E79-9388E2C3C1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85" b="12089"/>
          <a:stretch/>
        </p:blipFill>
        <p:spPr>
          <a:xfrm>
            <a:off x="-1" y="1578634"/>
            <a:ext cx="12192001" cy="5279366"/>
          </a:xfrm>
          <a:prstGeom prst="rect">
            <a:avLst/>
          </a:prstGeom>
        </p:spPr>
      </p:pic>
      <p:pic>
        <p:nvPicPr>
          <p:cNvPr id="6" name="Picture 5" descr="A landscape with a body of water in the background&#10;&#10;Description automatically generated with low confidence">
            <a:extLst>
              <a:ext uri="{FF2B5EF4-FFF2-40B4-BE49-F238E27FC236}">
                <a16:creationId xmlns:a16="http://schemas.microsoft.com/office/drawing/2014/main" id="{CC804848-2A92-188E-769F-C4B7B10962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62" b="6537"/>
          <a:stretch/>
        </p:blipFill>
        <p:spPr>
          <a:xfrm>
            <a:off x="4625" y="1578632"/>
            <a:ext cx="12187375" cy="5279366"/>
          </a:xfrm>
          <a:prstGeom prst="rect">
            <a:avLst/>
          </a:prstGeom>
        </p:spPr>
      </p:pic>
      <p:pic>
        <p:nvPicPr>
          <p:cNvPr id="10" name="Picture 9" descr="A picture containing sky, water, outdoor, grass&#10;&#10;Description automatically generated">
            <a:extLst>
              <a:ext uri="{FF2B5EF4-FFF2-40B4-BE49-F238E27FC236}">
                <a16:creationId xmlns:a16="http://schemas.microsoft.com/office/drawing/2014/main" id="{B06CE2EF-4D2E-DA51-B215-E1590D2DD8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57" b="11280"/>
          <a:stretch/>
        </p:blipFill>
        <p:spPr>
          <a:xfrm>
            <a:off x="-1" y="1614142"/>
            <a:ext cx="12187375" cy="53600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5FED03-08D8-4DAB-B95C-2DD8735B8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Laget rundt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7B983D-F60F-4870-86C5-17340C79E3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/>
              <a:t>31.10.23</a:t>
            </a:r>
          </a:p>
        </p:txBody>
      </p:sp>
    </p:spTree>
    <p:extLst>
      <p:ext uri="{BB962C8B-B14F-4D97-AF65-F5344CB8AC3E}">
        <p14:creationId xmlns:p14="http://schemas.microsoft.com/office/powerpoint/2010/main" val="2677209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FEC44908-2988-A191-3826-0014BA8D6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5651-40F0-4D8C-A289-866C255869C7}" type="slidenum">
              <a:rPr lang="nb-NO" smtClean="0"/>
              <a:t>10</a:t>
            </a:fld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12E4776-01CF-7A53-B856-6C0A839300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nb-NO" sz="1400" dirty="0"/>
              <a:t>Barneombudet. (1991). Hele Barnekonvensjonen. Hentet fra https://barneombudet.no/forvoksne/barnekonvensjonen/hele-barnekonvensjonen/ </a:t>
            </a:r>
          </a:p>
          <a:p>
            <a:r>
              <a:rPr lang="nb-NO" sz="1400" dirty="0"/>
              <a:t>Forskrift om helsestasjons- og skolehelsetjenesten. (2018). Forskrift om kommunens helsefremmende og forebyggende arbeid i helsestasjons- og skolehelsetjeneste (LOV2011-06-24-30-§3-1, LOV-2011-06-24-30-§3-2, LOV-1994-08-05-55-§3-8). Hentet fra https://lovdata.no/dokument/SF/forskrift/2018-10-19- 1584?q=Forskrift%20om%20helsestasjons-%20og%20skolehelsetjenesten</a:t>
            </a:r>
          </a:p>
          <a:p>
            <a:r>
              <a:rPr lang="nb-NO" sz="1400" dirty="0"/>
              <a:t>Opplæringslova. (2018, 1. August). Lov om grunnskolen og den </a:t>
            </a:r>
            <a:r>
              <a:rPr lang="nb-NO" sz="1400" dirty="0" err="1"/>
              <a:t>vidaregåande</a:t>
            </a:r>
            <a:r>
              <a:rPr lang="nb-NO" sz="1400" dirty="0"/>
              <a:t> opplæringa (LOV-1998-07-17-61). Hentet fra https://lovdata.no/lov/1998-07-17-61 </a:t>
            </a:r>
          </a:p>
          <a:p>
            <a:r>
              <a:rPr lang="nb-NO" sz="1400" dirty="0"/>
              <a:t>Roland, E.(2014). Mobbingens psykologi hva kan skolen gjøre? (2.utg.). Oslo: Universitetsforlaget</a:t>
            </a:r>
          </a:p>
          <a:p>
            <a:r>
              <a:rPr lang="nb-NO" sz="1400" dirty="0"/>
              <a:t>Støen, J., </a:t>
            </a:r>
            <a:r>
              <a:rPr lang="nb-NO" sz="1400" dirty="0" err="1"/>
              <a:t>Fandrem</a:t>
            </a:r>
            <a:r>
              <a:rPr lang="nb-NO" sz="1400" dirty="0"/>
              <a:t>, H, Roland, E. &amp; Roland, P. (2018). Det krevende arbeidet med mobbesaker. I J. Støen, H. </a:t>
            </a:r>
            <a:r>
              <a:rPr lang="nb-NO" sz="1400" dirty="0" err="1"/>
              <a:t>Fandrem</a:t>
            </a:r>
            <a:r>
              <a:rPr lang="nb-NO" sz="1400" dirty="0"/>
              <a:t>, &amp; E. Roland (Red.), Stemmer i mobbesaker resultater og erfaringer fra Stigma-prosjektet (s.216-230). Bergen: Fagbokforlaget</a:t>
            </a:r>
          </a:p>
          <a:p>
            <a:r>
              <a:rPr lang="nb-NO" sz="1400" dirty="0"/>
              <a:t>Sørensen, S.A (2020): Helsesykepleiers rolle i mobbesaker. En kvalitativ studie om hvordan helsesykepleier i skolehelsetjenesten kan få et </a:t>
            </a:r>
            <a:r>
              <a:rPr lang="nb-NO" sz="1400" dirty="0" err="1"/>
              <a:t>systemrettet</a:t>
            </a:r>
            <a:r>
              <a:rPr lang="nb-NO" sz="1400" dirty="0"/>
              <a:t> samarbeid med skolen i mobbesaker. 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B3AC286B-3B9B-9F77-97B0-52F25E386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Ref.</a:t>
            </a:r>
          </a:p>
        </p:txBody>
      </p:sp>
    </p:spTree>
    <p:extLst>
      <p:ext uri="{BB962C8B-B14F-4D97-AF65-F5344CB8AC3E}">
        <p14:creationId xmlns:p14="http://schemas.microsoft.com/office/powerpoint/2010/main" val="1327837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F0149700-AD56-3117-BC54-83F5417ED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5651-40F0-4D8C-A289-866C255869C7}" type="slidenum">
              <a:rPr lang="nb-NO" smtClean="0"/>
              <a:t>2</a:t>
            </a:fld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B433A78-6DD3-64C6-E9B3-7C759329B4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Aid Bredal Olsen</a:t>
            </a:r>
          </a:p>
          <a:p>
            <a:r>
              <a:rPr lang="nb-NO" dirty="0"/>
              <a:t>Helsesykepleier, 1996</a:t>
            </a:r>
          </a:p>
          <a:p>
            <a:r>
              <a:rPr lang="nb-NO" dirty="0"/>
              <a:t>Videreutdanning i aldring og eldreomsorg</a:t>
            </a:r>
          </a:p>
          <a:p>
            <a:r>
              <a:rPr lang="nb-NO" dirty="0"/>
              <a:t>Videreutdanning i alderspsykiatri og demens</a:t>
            </a:r>
          </a:p>
          <a:p>
            <a:r>
              <a:rPr lang="nb-NO" dirty="0"/>
              <a:t>Master i klinisk sykepleie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i="1" dirty="0"/>
              <a:t>Prosjekt i digitalisering av helsestasjon med </a:t>
            </a:r>
            <a:br>
              <a:rPr lang="nb-NO" i="1" dirty="0"/>
            </a:br>
            <a:r>
              <a:rPr lang="nb-NO" i="1" dirty="0"/>
              <a:t>RKK-Salten kommunene og Digipro-helse</a:t>
            </a:r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EB449462-54FE-9FCF-5589-A49A19095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Hvem er jeg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C32D44C1-B2DD-8DF6-8746-83537131F9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8769"/>
          <a:stretch/>
        </p:blipFill>
        <p:spPr>
          <a:xfrm>
            <a:off x="9943220" y="3757386"/>
            <a:ext cx="1254868" cy="184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20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FE0626A5-2AE9-469F-07E7-683A10F3B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5651-40F0-4D8C-A289-866C255869C7}" type="slidenum">
              <a:rPr lang="nb-NO" smtClean="0"/>
              <a:t>3</a:t>
            </a:fld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A6EBF1F-DB4D-30C9-8318-8E9DCCD1B3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6234" y="1690689"/>
            <a:ext cx="10723716" cy="4665662"/>
          </a:xfrm>
        </p:spPr>
        <p:txBody>
          <a:bodyPr>
            <a:normAutofit fontScale="62500" lnSpcReduction="20000"/>
          </a:bodyPr>
          <a:lstStyle/>
          <a:p>
            <a:pPr>
              <a:spcBef>
                <a:spcPts val="4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nb-NO" dirty="0"/>
              <a:t>Helsesykepleier arbeider iht. de nasjonalfaglige retningslinjene for helsestasjon og skolehelsetjeneste og Helsestasjon for ungdom (HFU)</a:t>
            </a:r>
          </a:p>
          <a:p>
            <a:pPr>
              <a:spcBef>
                <a:spcPts val="4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nb-NO" dirty="0"/>
              <a:t>Disse retningslinjene bygger på Forskrift om kommunens helsefremmende og forebyggende arbeid i helsestasjons- og skolehelsetjeneste, som er hjemlet i Helse- og omsorgsloven og Smittevernloven. </a:t>
            </a:r>
          </a:p>
          <a:p>
            <a:pPr>
              <a:spcBef>
                <a:spcPts val="4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nb-NO" dirty="0"/>
              <a:t>Forskrift om helsestasjons- og skolehelsetjenesten (2018) beskriver formålet i §1: </a:t>
            </a:r>
            <a:br>
              <a:rPr lang="nb-NO" dirty="0"/>
            </a:br>
            <a:endParaRPr lang="nb-NO" dirty="0"/>
          </a:p>
          <a:p>
            <a:pPr marL="514350" indent="-514350">
              <a:spcBef>
                <a:spcPts val="400"/>
              </a:spcBef>
              <a:spcAft>
                <a:spcPts val="600"/>
              </a:spcAft>
              <a:buAutoNum type="alphaLcParenR"/>
            </a:pPr>
            <a:r>
              <a:rPr lang="nb-NO" dirty="0"/>
              <a:t>fremme psykisk og fysisk helse </a:t>
            </a:r>
          </a:p>
          <a:p>
            <a:pPr marL="514350" indent="-514350">
              <a:spcBef>
                <a:spcPts val="400"/>
              </a:spcBef>
              <a:spcAft>
                <a:spcPts val="600"/>
              </a:spcAft>
              <a:buAutoNum type="alphaLcParenR"/>
            </a:pPr>
            <a:r>
              <a:rPr lang="nb-NO" dirty="0"/>
              <a:t>fremme gode og sosiale og miljømessige forhold </a:t>
            </a:r>
          </a:p>
          <a:p>
            <a:pPr marL="514350" indent="-514350">
              <a:spcBef>
                <a:spcPts val="400"/>
              </a:spcBef>
              <a:spcAft>
                <a:spcPts val="600"/>
              </a:spcAft>
              <a:buAutoNum type="alphaLcParenR"/>
            </a:pPr>
            <a:r>
              <a:rPr lang="nb-NO" dirty="0"/>
              <a:t>forebygge sykdom og skader </a:t>
            </a:r>
          </a:p>
          <a:p>
            <a:pPr marL="514350" indent="-514350">
              <a:spcBef>
                <a:spcPts val="400"/>
              </a:spcBef>
              <a:spcAft>
                <a:spcPts val="600"/>
              </a:spcAft>
              <a:buAutoNum type="alphaLcParenR"/>
            </a:pPr>
            <a:r>
              <a:rPr lang="nb-NO" dirty="0"/>
              <a:t>utjevne sosiale helseforskjeller og </a:t>
            </a:r>
          </a:p>
          <a:p>
            <a:pPr marL="514350" indent="-514350">
              <a:spcBef>
                <a:spcPts val="400"/>
              </a:spcBef>
              <a:spcAft>
                <a:spcPts val="600"/>
              </a:spcAft>
              <a:buAutoNum type="alphaLcParenR"/>
            </a:pPr>
            <a:r>
              <a:rPr lang="nb-NO" dirty="0"/>
              <a:t>forebygge, avdekke og avverge vold, overgrep og omsorgssvikt. </a:t>
            </a:r>
          </a:p>
          <a:p>
            <a:pPr marL="0" indent="0">
              <a:spcBef>
                <a:spcPts val="400"/>
              </a:spcBef>
              <a:spcAft>
                <a:spcPts val="600"/>
              </a:spcAft>
              <a:buNone/>
            </a:pPr>
            <a:endParaRPr lang="nb-NO" dirty="0"/>
          </a:p>
          <a:p>
            <a:pPr>
              <a:spcBef>
                <a:spcPts val="4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nb-NO" dirty="0"/>
              <a:t>Retningslinjen for skolehelsetjenesten danner det faglige grunnlaget som for helsesykepleier og skal være retningsgivende for virksomheten (Helsedirektoratet, 2019). </a:t>
            </a:r>
          </a:p>
          <a:p>
            <a:pPr>
              <a:spcBef>
                <a:spcPts val="4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nb-NO" dirty="0"/>
              <a:t>§9a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1BCD24F2-1CF4-9265-B3CF-F8704DCDE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§ Lover og forskrifter </a:t>
            </a:r>
          </a:p>
        </p:txBody>
      </p:sp>
    </p:spTree>
    <p:extLst>
      <p:ext uri="{BB962C8B-B14F-4D97-AF65-F5344CB8AC3E}">
        <p14:creationId xmlns:p14="http://schemas.microsoft.com/office/powerpoint/2010/main" val="570435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E6CBAB-2884-4837-A2BA-5E8D950B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5651-40F0-4D8C-A289-866C255869C7}" type="slidenum">
              <a:rPr lang="nb-NO" smtClean="0"/>
              <a:t>4</a:t>
            </a:fld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34E045-F167-4A96-B0E1-E45AB16405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48253"/>
            <a:ext cx="6792310" cy="4408097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nb-NO" sz="7200" b="1" dirty="0">
                <a:latin typeface="+mj-lt"/>
              </a:rPr>
              <a:t>Tradisjonell definisjon:</a:t>
            </a:r>
            <a:br>
              <a:rPr lang="nb-NO" sz="7200" dirty="0">
                <a:latin typeface="+mj-lt"/>
              </a:rPr>
            </a:br>
            <a:r>
              <a:rPr lang="nb-NO" sz="7200" i="1" dirty="0">
                <a:latin typeface="+mj-lt"/>
              </a:rPr>
              <a:t>Mobbing er fysiske eller sosiale negative handlinger, som utføres gjentatte ganger over tid av en person eller flere sammen, og som rettes mot en som ikke kan forsvare seg i den aktuelle situasjonen </a:t>
            </a:r>
            <a:br>
              <a:rPr lang="nb-NO" sz="7200" i="1" dirty="0">
                <a:latin typeface="+mj-lt"/>
              </a:rPr>
            </a:br>
            <a:r>
              <a:rPr lang="nb-NO" sz="7200" i="1" dirty="0">
                <a:latin typeface="+mj-lt"/>
              </a:rPr>
              <a:t>(Roland, 2014, s. 25). </a:t>
            </a:r>
          </a:p>
          <a:p>
            <a:pPr marL="0" indent="0">
              <a:lnSpc>
                <a:spcPct val="170000"/>
              </a:lnSpc>
              <a:spcBef>
                <a:spcPts val="400"/>
              </a:spcBef>
              <a:spcAft>
                <a:spcPts val="600"/>
              </a:spcAft>
              <a:buNone/>
            </a:pPr>
            <a:endParaRPr lang="nb-NO" sz="7200" i="1" dirty="0">
              <a:latin typeface="+mj-lt"/>
            </a:endParaRPr>
          </a:p>
          <a:p>
            <a:pPr marL="0" indent="0">
              <a:spcBef>
                <a:spcPts val="400"/>
              </a:spcBef>
              <a:spcAft>
                <a:spcPts val="600"/>
              </a:spcAft>
              <a:buNone/>
            </a:pPr>
            <a:r>
              <a:rPr lang="nb-NO" sz="7200" b="1" dirty="0">
                <a:latin typeface="+mj-lt"/>
              </a:rPr>
              <a:t>Ny definisjon:</a:t>
            </a:r>
          </a:p>
          <a:p>
            <a:pPr marL="0" indent="0">
              <a:spcBef>
                <a:spcPts val="400"/>
              </a:spcBef>
              <a:spcAft>
                <a:spcPts val="600"/>
              </a:spcAft>
              <a:buNone/>
            </a:pPr>
            <a:r>
              <a:rPr lang="nb-NO" sz="7200" dirty="0">
                <a:solidFill>
                  <a:srgbClr val="202124"/>
                </a:solidFill>
              </a:rPr>
              <a:t>Mobbing av barn er handlinger fra voksne og/eller barn som: </a:t>
            </a:r>
          </a:p>
          <a:p>
            <a:pPr>
              <a:spcBef>
                <a:spcPts val="4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nb-NO" sz="7200" dirty="0">
                <a:solidFill>
                  <a:srgbClr val="202124"/>
                </a:solidFill>
              </a:rPr>
              <a:t>hindrer opplevelsen av å høre til, å være en betydningsfull person i fellesskapet og muligheten til medvirkning.</a:t>
            </a:r>
          </a:p>
          <a:p>
            <a:pPr marL="0" indent="0">
              <a:spcBef>
                <a:spcPts val="400"/>
              </a:spcBef>
              <a:spcAft>
                <a:spcPts val="600"/>
              </a:spcAft>
              <a:buNone/>
            </a:pPr>
            <a:r>
              <a:rPr lang="nb-NO" sz="7200" i="1" dirty="0">
                <a:latin typeface="+mj-lt"/>
              </a:rPr>
              <a:t>(Ingrid Lund m.fl.)</a:t>
            </a:r>
            <a:br>
              <a:rPr lang="nb-NO" sz="7200" dirty="0">
                <a:latin typeface="+mj-lt"/>
              </a:rPr>
            </a:br>
            <a:endParaRPr lang="nb-NO" sz="4200" dirty="0"/>
          </a:p>
          <a:p>
            <a:pPr marL="0" indent="0">
              <a:buNone/>
            </a:pPr>
            <a:endParaRPr lang="nb-NO" dirty="0"/>
          </a:p>
          <a:p>
            <a:pPr marL="0" indent="0" algn="l" fontAlgn="base">
              <a:buNone/>
            </a:pPr>
            <a:r>
              <a:rPr lang="nb-NO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  <a:endParaRPr lang="nb-NO" sz="1800" b="0" i="0" dirty="0">
              <a:solidFill>
                <a:srgbClr val="424242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3C1763-CD7A-4132-B17A-FC2C16F29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0321"/>
            <a:ext cx="10515600" cy="1000574"/>
          </a:xfrm>
        </p:spPr>
        <p:txBody>
          <a:bodyPr>
            <a:normAutofit fontScale="90000"/>
          </a:bodyPr>
          <a:lstStyle/>
          <a:p>
            <a:r>
              <a:rPr lang="nb-NO" dirty="0"/>
              <a:t>Laget rundt</a:t>
            </a:r>
            <a:br>
              <a:rPr lang="nb-NO" dirty="0"/>
            </a:br>
            <a:r>
              <a:rPr lang="nb-NO" sz="2700" dirty="0">
                <a:latin typeface="+mj-lt"/>
              </a:rPr>
              <a:t>definisjonen for mobbing:</a:t>
            </a:r>
            <a:br>
              <a:rPr lang="nb-NO" sz="2700" dirty="0">
                <a:latin typeface="+mj-lt"/>
              </a:rPr>
            </a:br>
            <a:endParaRPr lang="nb-NO" dirty="0"/>
          </a:p>
        </p:txBody>
      </p:sp>
      <p:pic>
        <p:nvPicPr>
          <p:cNvPr id="3074" name="Picture 2" descr="Kvinne, Lei Seg, Portrett, Gråter">
            <a:extLst>
              <a:ext uri="{FF2B5EF4-FFF2-40B4-BE49-F238E27FC236}">
                <a16:creationId xmlns:a16="http://schemas.microsoft.com/office/drawing/2014/main" id="{6FBB1ECF-2E2A-07AD-B8C6-5793C27FF1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6"/>
          <a:stretch/>
        </p:blipFill>
        <p:spPr bwMode="auto">
          <a:xfrm>
            <a:off x="7630510" y="1432877"/>
            <a:ext cx="4331333" cy="440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809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BC07ABF4-AA09-1099-7C34-BD0CB4078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5651-40F0-4D8C-A289-866C255869C7}" type="slidenum">
              <a:rPr lang="nb-NO" smtClean="0"/>
              <a:t>5</a:t>
            </a:fld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07E597C-1783-B1FD-2155-EE1C68EFAA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914400"/>
            <a:ext cx="5762297" cy="5270937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70000"/>
              </a:lnSpc>
            </a:pPr>
            <a:r>
              <a:rPr lang="nb-NO" sz="2800" dirty="0">
                <a:latin typeface="+mj-lt"/>
              </a:rPr>
              <a:t>Å arbeide forebyggende mot, og å stoppe mobbing, er en samfunnsoppgave</a:t>
            </a:r>
          </a:p>
          <a:p>
            <a:pPr>
              <a:lnSpc>
                <a:spcPct val="170000"/>
              </a:lnSpc>
            </a:pPr>
            <a:r>
              <a:rPr lang="nb-NO" sz="2900" dirty="0">
                <a:latin typeface="+mj-lt"/>
              </a:rPr>
              <a:t>Elever, foreldre og voksne som jobber på skolen må vite hva mobbing er, men vi må også snakke om hva som kan gjøres for å forhindre at det skjer og hva vi skal gjøre hvis det skjer. </a:t>
            </a:r>
          </a:p>
          <a:p>
            <a:pPr>
              <a:lnSpc>
                <a:spcPct val="170000"/>
              </a:lnSpc>
            </a:pPr>
            <a:r>
              <a:rPr lang="nb-NO" sz="2900" dirty="0">
                <a:latin typeface="+mj-lt"/>
              </a:rPr>
              <a:t>Arbeidet med å forebygge mobbing bør være et systematisk og kvalitetssikret arbeid som må kunne la seg evaluere.</a:t>
            </a:r>
          </a:p>
          <a:p>
            <a:pPr>
              <a:lnSpc>
                <a:spcPct val="170000"/>
              </a:lnSpc>
            </a:pPr>
            <a:endParaRPr lang="nb-NO" dirty="0"/>
          </a:p>
        </p:txBody>
      </p:sp>
      <p:pic>
        <p:nvPicPr>
          <p:cNvPr id="4098" name="Picture 2" descr="Barn, Jenter, Skriving, Blyant, Tegning">
            <a:extLst>
              <a:ext uri="{FF2B5EF4-FFF2-40B4-BE49-F238E27FC236}">
                <a16:creationId xmlns:a16="http://schemas.microsoft.com/office/drawing/2014/main" id="{388413E6-A89D-E921-FB84-2F5B3C8AB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172" y="998282"/>
            <a:ext cx="5023945" cy="334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320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9390D6E3-493D-C1A7-71E1-8D31B6B59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5651-40F0-4D8C-A289-866C255869C7}" type="slidenum">
              <a:rPr lang="nb-NO" smtClean="0"/>
              <a:t>6</a:t>
            </a:fld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A7EEF32-0C54-FB54-22FF-DD6B74BF5F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81352"/>
            <a:ext cx="6561083" cy="4582510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400"/>
              </a:spcBef>
              <a:spcAft>
                <a:spcPts val="600"/>
              </a:spcAft>
            </a:pPr>
            <a:r>
              <a:rPr lang="nb-NO" sz="2400" dirty="0">
                <a:latin typeface="+mj-lt"/>
              </a:rPr>
              <a:t>At helsesykepleier eller andre ansatte i skolehelsetjenesten har tilstedeværelse ved skolen er essensielt: </a:t>
            </a:r>
          </a:p>
          <a:p>
            <a:pPr lvl="1">
              <a:spcBef>
                <a:spcPts val="400"/>
              </a:spcBef>
              <a:spcAft>
                <a:spcPts val="600"/>
              </a:spcAft>
            </a:pPr>
            <a:r>
              <a:rPr lang="nb-NO" sz="2000" dirty="0">
                <a:latin typeface="+mj-lt"/>
              </a:rPr>
              <a:t>økt tilstedeværelse ved skolene bidrar til at vi får flere henvendelser som er knyttet til barn og unges fysiske og psykiske helse fra skole, elever og hjemmet</a:t>
            </a:r>
            <a:br>
              <a:rPr lang="nb-NO" sz="2000" dirty="0">
                <a:latin typeface="+mj-lt"/>
              </a:rPr>
            </a:br>
            <a:endParaRPr lang="nb-NO" sz="2000" dirty="0">
              <a:latin typeface="+mj-lt"/>
            </a:endParaRPr>
          </a:p>
          <a:p>
            <a:pPr>
              <a:spcBef>
                <a:spcPts val="400"/>
              </a:spcBef>
              <a:spcAft>
                <a:spcPts val="600"/>
              </a:spcAft>
            </a:pPr>
            <a:r>
              <a:rPr lang="nb-NO" sz="2400" dirty="0">
                <a:latin typeface="+mj-lt"/>
              </a:rPr>
              <a:t>Helsesykepleiere erfarer at det varierer hvor stor rolle de har i mobbesaker knyttet opp til § 9A.</a:t>
            </a:r>
            <a:br>
              <a:rPr lang="nb-NO" sz="2400" dirty="0">
                <a:latin typeface="+mj-lt"/>
              </a:rPr>
            </a:br>
            <a:endParaRPr lang="nb-NO" sz="2400" dirty="0">
              <a:latin typeface="+mj-lt"/>
            </a:endParaRPr>
          </a:p>
          <a:p>
            <a:pPr>
              <a:spcBef>
                <a:spcPts val="400"/>
              </a:spcBef>
              <a:spcAft>
                <a:spcPts val="600"/>
              </a:spcAft>
            </a:pPr>
            <a:r>
              <a:rPr lang="nb-NO" sz="2400" dirty="0">
                <a:latin typeface="+mj-lt"/>
              </a:rPr>
              <a:t>Helsesykepleiere erfarer at det er ulikt hvor raskt de enkelte skoler «tar tak» i mobbesaker</a:t>
            </a:r>
            <a:br>
              <a:rPr lang="nb-NO" sz="2400" dirty="0">
                <a:latin typeface="+mj-lt"/>
              </a:rPr>
            </a:br>
            <a:endParaRPr lang="nb-NO" sz="2400" dirty="0">
              <a:latin typeface="+mj-lt"/>
            </a:endParaRPr>
          </a:p>
          <a:p>
            <a:pPr>
              <a:spcBef>
                <a:spcPts val="400"/>
              </a:spcBef>
              <a:spcAft>
                <a:spcPts val="600"/>
              </a:spcAft>
            </a:pPr>
            <a:r>
              <a:rPr lang="nb-NO" sz="2400" dirty="0">
                <a:latin typeface="+mj-lt"/>
              </a:rPr>
              <a:t>Helsesykepleiere i skolehelsetjenesten har kompetanse som er verdifullt i mobbesaker</a:t>
            </a:r>
          </a:p>
          <a:p>
            <a:pPr>
              <a:spcBef>
                <a:spcPts val="400"/>
              </a:spcBef>
              <a:spcAft>
                <a:spcPts val="600"/>
              </a:spcAft>
            </a:pPr>
            <a:endParaRPr lang="nb-NO" sz="2400" dirty="0">
              <a:latin typeface="+mj-lt"/>
            </a:endParaRPr>
          </a:p>
          <a:p>
            <a:pPr marL="0" indent="0">
              <a:spcBef>
                <a:spcPts val="400"/>
              </a:spcBef>
              <a:spcAft>
                <a:spcPts val="600"/>
              </a:spcAft>
              <a:buNone/>
            </a:pPr>
            <a:endParaRPr lang="nb-NO" sz="2400" dirty="0">
              <a:latin typeface="+mj-lt"/>
            </a:endParaRPr>
          </a:p>
          <a:p>
            <a:pPr>
              <a:spcBef>
                <a:spcPts val="400"/>
              </a:spcBef>
              <a:spcAft>
                <a:spcPts val="600"/>
              </a:spcAft>
            </a:pPr>
            <a:endParaRPr lang="nb-NO" sz="2400" dirty="0">
              <a:latin typeface="+mj-lt"/>
            </a:endParaRPr>
          </a:p>
          <a:p>
            <a:pPr>
              <a:spcBef>
                <a:spcPts val="400"/>
              </a:spcBef>
              <a:spcAft>
                <a:spcPts val="600"/>
              </a:spcAft>
            </a:pPr>
            <a:endParaRPr lang="nb-NO" sz="2400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F4BC515C-F341-E8B5-4872-E64B5BC4C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Hva erfarer helsesykepleiere i skolehelsetjenesten?</a:t>
            </a:r>
          </a:p>
        </p:txBody>
      </p:sp>
      <p:pic>
        <p:nvPicPr>
          <p:cNvPr id="5122" name="Picture 2" descr="Full shot girl being cyberbullied">
            <a:extLst>
              <a:ext uri="{FF2B5EF4-FFF2-40B4-BE49-F238E27FC236}">
                <a16:creationId xmlns:a16="http://schemas.microsoft.com/office/drawing/2014/main" id="{DCAE1468-606F-9264-D491-78040C7C9B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1" r="13243"/>
          <a:stretch/>
        </p:blipFill>
        <p:spPr bwMode="auto">
          <a:xfrm>
            <a:off x="7493876" y="1881352"/>
            <a:ext cx="4241456" cy="428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028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B6FDC99F-8824-EF72-D7DD-B06A8AE04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5651-40F0-4D8C-A289-866C255869C7}" type="slidenum">
              <a:rPr lang="nb-NO" smtClean="0"/>
              <a:t>7</a:t>
            </a:fld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309A391-C265-1DF9-F575-C9E237E3EB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429407"/>
            <a:ext cx="7370379" cy="5055476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400"/>
              </a:spcBef>
              <a:spcAft>
                <a:spcPts val="600"/>
              </a:spcAft>
              <a:buNone/>
            </a:pPr>
            <a:r>
              <a:rPr lang="nb-NO" sz="1800" dirty="0" err="1"/>
              <a:t>Suman</a:t>
            </a:r>
            <a:r>
              <a:rPr lang="nb-NO" sz="1800" dirty="0"/>
              <a:t> er 11 år og har akkurat begynt i 6.klasse. Hun har bodd hele livet sitt i Norge og snakker norsk flytende.</a:t>
            </a:r>
          </a:p>
          <a:p>
            <a:pPr marL="0" indent="0">
              <a:spcBef>
                <a:spcPts val="400"/>
              </a:spcBef>
              <a:spcAft>
                <a:spcPts val="600"/>
              </a:spcAft>
              <a:buNone/>
            </a:pPr>
            <a:r>
              <a:rPr lang="nb-NO" sz="1800" dirty="0"/>
              <a:t>En dag oppsøker </a:t>
            </a:r>
            <a:r>
              <a:rPr lang="nb-NO" sz="1800" dirty="0" err="1"/>
              <a:t>Suman</a:t>
            </a:r>
            <a:r>
              <a:rPr lang="nb-NO" sz="1800" dirty="0"/>
              <a:t> helsesykepleier via skolehelsetjenesten. Hun forteller gråtende at hun ikke har det bra og at hun absolutt ikke trives på skolen. </a:t>
            </a:r>
          </a:p>
          <a:p>
            <a:pPr marL="0" indent="0">
              <a:spcBef>
                <a:spcPts val="400"/>
              </a:spcBef>
              <a:spcAft>
                <a:spcPts val="600"/>
              </a:spcAft>
              <a:buNone/>
            </a:pPr>
            <a:r>
              <a:rPr lang="nb-NO" sz="1800" dirty="0"/>
              <a:t>Hun har aldri venner hjemme på besøk og hun er aldri med på noe av det de andre jentene i klassen holder på med i fritiden.</a:t>
            </a:r>
          </a:p>
          <a:p>
            <a:pPr marL="0" indent="0">
              <a:spcBef>
                <a:spcPts val="400"/>
              </a:spcBef>
              <a:spcAft>
                <a:spcPts val="600"/>
              </a:spcAft>
              <a:buNone/>
            </a:pPr>
            <a:r>
              <a:rPr lang="nb-NO" sz="1800" dirty="0"/>
              <a:t>På bussen til/fra skolen sitter hun alene. I friminuttene kan hun stå /sitte ved siden av sine medelever, men de henvender seg aldri til henne. </a:t>
            </a:r>
          </a:p>
          <a:p>
            <a:pPr marL="0" indent="0">
              <a:spcBef>
                <a:spcPts val="400"/>
              </a:spcBef>
              <a:spcAft>
                <a:spcPts val="600"/>
              </a:spcAft>
              <a:buNone/>
            </a:pPr>
            <a:r>
              <a:rPr lang="nb-NO" sz="1800" dirty="0" err="1"/>
              <a:t>Suman</a:t>
            </a:r>
            <a:r>
              <a:rPr lang="nb-NO" sz="1800" dirty="0"/>
              <a:t> sier hun føler seg som luft og at ingen ser henne. Hun opplever at hun blir ignorert og hun er ekskludert fra fellesskapet i klassen.</a:t>
            </a:r>
          </a:p>
          <a:p>
            <a:pPr marL="0" indent="0">
              <a:spcBef>
                <a:spcPts val="400"/>
              </a:spcBef>
              <a:spcAft>
                <a:spcPts val="600"/>
              </a:spcAft>
              <a:buNone/>
            </a:pPr>
            <a:r>
              <a:rPr lang="nb-NO" sz="1800" dirty="0"/>
              <a:t>På spørsmål om hun har </a:t>
            </a:r>
            <a:r>
              <a:rPr lang="nb-NO" sz="1800" dirty="0" err="1"/>
              <a:t>èn</a:t>
            </a:r>
            <a:r>
              <a:rPr lang="nb-NO" sz="1800" dirty="0"/>
              <a:t> person her på skolen som hun kan kalle venn, </a:t>
            </a:r>
            <a:r>
              <a:rPr lang="nb-NO" sz="1800" b="1" dirty="0"/>
              <a:t>svarer hun nei.</a:t>
            </a:r>
          </a:p>
          <a:p>
            <a:pPr marL="0" indent="0">
              <a:spcBef>
                <a:spcPts val="400"/>
              </a:spcBef>
              <a:spcAft>
                <a:spcPts val="600"/>
              </a:spcAft>
              <a:buNone/>
            </a:pPr>
            <a:r>
              <a:rPr lang="nb-NO" sz="1800" dirty="0" err="1"/>
              <a:t>Suman</a:t>
            </a:r>
            <a:r>
              <a:rPr lang="nb-NO" sz="1800" dirty="0"/>
              <a:t> forteller at hennes mor nylig har fått vite hvordan </a:t>
            </a:r>
            <a:r>
              <a:rPr lang="nb-NO" sz="1800" dirty="0" err="1"/>
              <a:t>Suman</a:t>
            </a:r>
            <a:r>
              <a:rPr lang="nb-NO" sz="1800" dirty="0"/>
              <a:t> opplever skoledagene. Nå har </a:t>
            </a:r>
            <a:r>
              <a:rPr lang="nb-NO" sz="1800" dirty="0" err="1"/>
              <a:t>Suman</a:t>
            </a:r>
            <a:r>
              <a:rPr lang="nb-NO" sz="1800" dirty="0"/>
              <a:t> i tillegg </a:t>
            </a:r>
            <a:r>
              <a:rPr lang="nb-NO" sz="1800" i="1" dirty="0"/>
              <a:t>fått dårlig samvittighet for at hun har gitt foreldrene </a:t>
            </a:r>
            <a:r>
              <a:rPr lang="nb-NO" sz="1800" dirty="0"/>
              <a:t>en ekstra bekymring. </a:t>
            </a:r>
          </a:p>
          <a:p>
            <a:pPr marL="0" indent="0">
              <a:spcBef>
                <a:spcPts val="400"/>
              </a:spcBef>
              <a:spcAft>
                <a:spcPts val="600"/>
              </a:spcAft>
              <a:buNone/>
            </a:pPr>
            <a:r>
              <a:rPr lang="nb-NO" sz="1800" dirty="0"/>
              <a:t>Foreldrene er fortvilte. De ser jo at datteren ikke har det bra…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236D33D1-086E-5BE1-5668-ADDEB57A5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9090"/>
            <a:ext cx="10515600" cy="830317"/>
          </a:xfrm>
        </p:spPr>
        <p:txBody>
          <a:bodyPr/>
          <a:lstStyle/>
          <a:p>
            <a:r>
              <a:rPr lang="nb-NO" dirty="0"/>
              <a:t>Salten case</a:t>
            </a:r>
          </a:p>
        </p:txBody>
      </p:sp>
      <p:pic>
        <p:nvPicPr>
          <p:cNvPr id="2052" name="Picture 4" descr="Modell, Kvinne, Hijab, Strand, Muslim">
            <a:extLst>
              <a:ext uri="{FF2B5EF4-FFF2-40B4-BE49-F238E27FC236}">
                <a16:creationId xmlns:a16="http://schemas.microsoft.com/office/drawing/2014/main" id="{B117B04B-9CCA-12C8-B7B3-7DB93560B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765" y="1301704"/>
            <a:ext cx="3539359" cy="531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277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F1167670-ED13-AA25-9BD3-925D3FF45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5651-40F0-4D8C-A289-866C255869C7}" type="slidenum">
              <a:rPr lang="nb-NO" smtClean="0"/>
              <a:t>8</a:t>
            </a:fld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B4B00C8-F22B-CE1E-3B20-AA67E02B57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654121"/>
            <a:ext cx="10350412" cy="4809741"/>
          </a:xfrm>
        </p:spPr>
        <p:txBody>
          <a:bodyPr numCol="2">
            <a:normAutofit/>
          </a:bodyPr>
          <a:lstStyle/>
          <a:p>
            <a:r>
              <a:rPr lang="nb-NO" sz="2400" dirty="0"/>
              <a:t>Interesser</a:t>
            </a:r>
          </a:p>
          <a:p>
            <a:r>
              <a:rPr lang="nb-NO" sz="2400" dirty="0"/>
              <a:t>Hvordan var 5 klasse</a:t>
            </a:r>
          </a:p>
          <a:p>
            <a:r>
              <a:rPr lang="nb-NO" sz="2400" dirty="0"/>
              <a:t>Har hun byttet lærer</a:t>
            </a:r>
          </a:p>
          <a:p>
            <a:r>
              <a:rPr lang="nb-NO" sz="2400" dirty="0"/>
              <a:t>Overgang til mellomtrinnet</a:t>
            </a:r>
          </a:p>
          <a:p>
            <a:r>
              <a:rPr lang="nb-NO" sz="2400" dirty="0"/>
              <a:t>Skoleprestasjoner</a:t>
            </a:r>
          </a:p>
          <a:p>
            <a:r>
              <a:rPr lang="nb-NO" sz="2400" dirty="0"/>
              <a:t>Har lærer sett noe</a:t>
            </a:r>
          </a:p>
          <a:p>
            <a:r>
              <a:rPr lang="nb-NO" sz="2400" dirty="0"/>
              <a:t>Hvordan er hjemmet</a:t>
            </a:r>
          </a:p>
          <a:p>
            <a:r>
              <a:rPr lang="nb-NO" sz="2400" dirty="0"/>
              <a:t>Har foreldrene tillit til </a:t>
            </a:r>
            <a:br>
              <a:rPr lang="nb-NO" sz="2400" dirty="0"/>
            </a:br>
            <a:r>
              <a:rPr lang="nb-NO" sz="2400" dirty="0"/>
              <a:t>offentlige tjenester</a:t>
            </a:r>
          </a:p>
          <a:p>
            <a:r>
              <a:rPr lang="nb-NO" sz="2400" dirty="0"/>
              <a:t>Bor hun langt unna </a:t>
            </a:r>
            <a:br>
              <a:rPr lang="nb-NO" sz="2400" dirty="0"/>
            </a:br>
            <a:r>
              <a:rPr lang="nb-NO" sz="2400" dirty="0"/>
              <a:t>andre</a:t>
            </a:r>
          </a:p>
          <a:p>
            <a:r>
              <a:rPr lang="nb-NO" sz="2400" dirty="0"/>
              <a:t>Får hun lov til å ha besøk</a:t>
            </a:r>
          </a:p>
          <a:p>
            <a:r>
              <a:rPr lang="nb-NO" sz="2400" dirty="0"/>
              <a:t>Tidlig pubertet / hygiene</a:t>
            </a:r>
          </a:p>
          <a:p>
            <a:r>
              <a:rPr lang="nb-NO" sz="2400" dirty="0"/>
              <a:t>Fritidsaktiviteter</a:t>
            </a:r>
          </a:p>
          <a:p>
            <a:r>
              <a:rPr lang="nb-NO" sz="2400" dirty="0"/>
              <a:t>Hvordan jobber skolen med felleskapet</a:t>
            </a:r>
          </a:p>
          <a:p>
            <a:r>
              <a:rPr lang="nb-NO" sz="2400" dirty="0"/>
              <a:t>OMNI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82026B7C-4AE5-32E5-1E45-249D28F6F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Kartlegging: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9BD571F-4359-34F0-19E6-9E015EC9A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221" y="4571891"/>
            <a:ext cx="2286109" cy="2286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8736600-E403-69C8-3F45-81F467A46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4682078"/>
            <a:ext cx="1819309" cy="181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BACE38B-E45A-47C6-3C55-14949FB04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620" y="4805290"/>
            <a:ext cx="1819309" cy="181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6948FF0-D68E-D1D6-82B8-943358FED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330" y="4719603"/>
            <a:ext cx="1819309" cy="181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981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123F7EDC-D56F-5DB2-D7E8-BF71CC686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5651-40F0-4D8C-A289-866C255869C7}" type="slidenum">
              <a:rPr lang="nb-NO" smtClean="0"/>
              <a:t>9</a:t>
            </a:fld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86BF341-B3CD-E9F5-DECE-D3B342207D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1460939"/>
            <a:ext cx="10775731" cy="5108028"/>
          </a:xfrm>
        </p:spPr>
        <p:txBody>
          <a:bodyPr numCol="2">
            <a:normAutofit/>
          </a:bodyPr>
          <a:lstStyle/>
          <a:p>
            <a:pPr>
              <a:spcBef>
                <a:spcPts val="400"/>
              </a:spcBef>
              <a:spcAft>
                <a:spcPts val="600"/>
              </a:spcAft>
            </a:pPr>
            <a:r>
              <a:rPr lang="nb-NO" sz="1800" dirty="0"/>
              <a:t>Snakke med eleven. Anerkjenne det eleven forteller. </a:t>
            </a:r>
          </a:p>
          <a:p>
            <a:pPr>
              <a:spcBef>
                <a:spcPts val="400"/>
              </a:spcBef>
              <a:spcAft>
                <a:spcPts val="600"/>
              </a:spcAft>
            </a:pPr>
            <a:r>
              <a:rPr lang="nb-NO" sz="1800" dirty="0"/>
              <a:t>Gi tid til å «undre seg» sammen med eleven og til å bygge gode og trygge relasjoner. Noen ganger har elev og/eller foreldre liten tillit og tiltro til at skolen kan få til en endring</a:t>
            </a:r>
          </a:p>
          <a:p>
            <a:pPr>
              <a:spcBef>
                <a:spcPts val="400"/>
              </a:spcBef>
              <a:spcAft>
                <a:spcPts val="600"/>
              </a:spcAft>
            </a:pPr>
            <a:r>
              <a:rPr lang="nb-NO" sz="1800" dirty="0"/>
              <a:t>Foreldre kan ha for liten kjennskap til sitt barns rettigheter.</a:t>
            </a:r>
          </a:p>
          <a:p>
            <a:pPr>
              <a:spcBef>
                <a:spcPts val="400"/>
              </a:spcBef>
              <a:spcAft>
                <a:spcPts val="600"/>
              </a:spcAft>
            </a:pPr>
            <a:r>
              <a:rPr lang="nb-NO" sz="1800" dirty="0"/>
              <a:t>Be om samtykke til å snakke med foreldre, </a:t>
            </a:r>
            <a:br>
              <a:rPr lang="nb-NO" sz="1800" dirty="0"/>
            </a:br>
            <a:r>
              <a:rPr lang="nb-NO" sz="1800" dirty="0"/>
              <a:t>lærere / rektor.</a:t>
            </a:r>
          </a:p>
          <a:p>
            <a:pPr>
              <a:spcBef>
                <a:spcPts val="400"/>
              </a:spcBef>
              <a:spcAft>
                <a:spcPts val="600"/>
              </a:spcAft>
            </a:pPr>
            <a:r>
              <a:rPr lang="nb-NO" sz="1800" dirty="0"/>
              <a:t>Noen ganger kan helsesykepleier fungere som brobygger mellom skole / hjem.</a:t>
            </a:r>
          </a:p>
          <a:p>
            <a:pPr>
              <a:spcBef>
                <a:spcPts val="400"/>
              </a:spcBef>
              <a:spcAft>
                <a:spcPts val="600"/>
              </a:spcAft>
            </a:pPr>
            <a:r>
              <a:rPr lang="nb-NO" sz="1800" dirty="0"/>
              <a:t>Tilby jevnlige oppfølgingssamtaler / støttesamtaler. </a:t>
            </a:r>
          </a:p>
          <a:p>
            <a:pPr>
              <a:spcBef>
                <a:spcPts val="400"/>
              </a:spcBef>
              <a:spcAft>
                <a:spcPts val="600"/>
              </a:spcAft>
            </a:pPr>
            <a:r>
              <a:rPr lang="nb-NO" sz="1800" dirty="0"/>
              <a:t>Konflikthåndtering</a:t>
            </a:r>
          </a:p>
          <a:p>
            <a:pPr>
              <a:spcBef>
                <a:spcPts val="400"/>
              </a:spcBef>
              <a:spcAft>
                <a:spcPts val="600"/>
              </a:spcAft>
            </a:pPr>
            <a:r>
              <a:rPr lang="nb-NO" sz="1800" dirty="0"/>
              <a:t>Jente- og guttegrupper</a:t>
            </a:r>
          </a:p>
          <a:p>
            <a:pPr>
              <a:spcBef>
                <a:spcPts val="400"/>
              </a:spcBef>
              <a:spcAft>
                <a:spcPts val="600"/>
              </a:spcAft>
            </a:pPr>
            <a:r>
              <a:rPr lang="nb-NO" sz="1800" dirty="0"/>
              <a:t>Undervisning i klassen</a:t>
            </a:r>
          </a:p>
          <a:p>
            <a:pPr>
              <a:spcBef>
                <a:spcPts val="400"/>
              </a:spcBef>
              <a:spcAft>
                <a:spcPts val="600"/>
              </a:spcAft>
            </a:pPr>
            <a:r>
              <a:rPr lang="nb-NO" sz="1800" dirty="0"/>
              <a:t>Være bindeledd mellom skole / hjem</a:t>
            </a:r>
          </a:p>
          <a:p>
            <a:pPr>
              <a:spcBef>
                <a:spcPts val="400"/>
              </a:spcBef>
              <a:spcAft>
                <a:spcPts val="600"/>
              </a:spcAft>
            </a:pPr>
            <a:r>
              <a:rPr lang="nb-NO" sz="1800" dirty="0"/>
              <a:t>Foreldremøter / temakvelder</a:t>
            </a:r>
          </a:p>
          <a:p>
            <a:pPr>
              <a:spcBef>
                <a:spcPts val="400"/>
              </a:spcBef>
              <a:spcAft>
                <a:spcPts val="600"/>
              </a:spcAft>
            </a:pPr>
            <a:r>
              <a:rPr lang="nb-NO" sz="1800" dirty="0"/>
              <a:t>Delta på aktiviteter i regi av skolen eller foreldregruppen</a:t>
            </a:r>
          </a:p>
          <a:p>
            <a:pPr>
              <a:spcBef>
                <a:spcPts val="400"/>
              </a:spcBef>
              <a:spcAft>
                <a:spcPts val="600"/>
              </a:spcAft>
            </a:pPr>
            <a:r>
              <a:rPr lang="nb-NO" sz="1800" dirty="0"/>
              <a:t>Målet er å justere oss inn mot OMNI strategien fra nå.</a:t>
            </a:r>
          </a:p>
          <a:p>
            <a:endParaRPr lang="nb-NO" sz="1800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C5D4A608-917C-B043-6884-587CF9C98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gjør vi?</a:t>
            </a:r>
          </a:p>
        </p:txBody>
      </p:sp>
      <p:pic>
        <p:nvPicPr>
          <p:cNvPr id="6146" name="Picture 2" descr="Hender, Hjerte, Rød Maling, Hjerte Form">
            <a:extLst>
              <a:ext uri="{FF2B5EF4-FFF2-40B4-BE49-F238E27FC236}">
                <a16:creationId xmlns:a16="http://schemas.microsoft.com/office/drawing/2014/main" id="{98D03C3E-6355-FA21-CAA3-492CF34829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0" r="2609"/>
          <a:stretch/>
        </p:blipFill>
        <p:spPr bwMode="auto">
          <a:xfrm>
            <a:off x="8433969" y="3938864"/>
            <a:ext cx="3096462" cy="241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30338"/>
      </p:ext>
    </p:extLst>
  </p:cSld>
  <p:clrMapOvr>
    <a:masterClrMapping/>
  </p:clrMapOvr>
</p:sld>
</file>

<file path=ppt/theme/theme1.xml><?xml version="1.0" encoding="utf-8"?>
<a:theme xmlns:a="http://schemas.openxmlformats.org/drawingml/2006/main" name="Hamarøy blå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blå utsikt fra toppen Tranøy" id="{DFEB4C8A-22DE-4A27-908D-C95E09783105}" vid="{49D08530-86E9-40F4-A9A2-2FFF4C3B22CD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a8d9e46-68b7-4daf-8524-ee9df136561e">
      <Terms xmlns="http://schemas.microsoft.com/office/infopath/2007/PartnerControls"/>
    </lcf76f155ced4ddcb4097134ff3c332f>
    <TaxCatchAll xmlns="31d70792-c3d0-41ce-998c-5cdcb8de478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CB65DE6E77807458D3D39DB109C7909" ma:contentTypeVersion="13" ma:contentTypeDescription="Opprett et nytt dokument." ma:contentTypeScope="" ma:versionID="c5ea425c44019411f05ac3adee692634">
  <xsd:schema xmlns:xsd="http://www.w3.org/2001/XMLSchema" xmlns:xs="http://www.w3.org/2001/XMLSchema" xmlns:p="http://schemas.microsoft.com/office/2006/metadata/properties" xmlns:ns2="2a8d9e46-68b7-4daf-8524-ee9df136561e" xmlns:ns3="31d70792-c3d0-41ce-998c-5cdcb8de4784" targetNamespace="http://schemas.microsoft.com/office/2006/metadata/properties" ma:root="true" ma:fieldsID="5bd900c1877cf643aa7f4b7adf4c540a" ns2:_="" ns3:_="">
    <xsd:import namespace="2a8d9e46-68b7-4daf-8524-ee9df136561e"/>
    <xsd:import namespace="31d70792-c3d0-41ce-998c-5cdcb8de47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8d9e46-68b7-4daf-8524-ee9df13656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Bildemerkelapper" ma:readOnly="false" ma:fieldId="{5cf76f15-5ced-4ddc-b409-7134ff3c332f}" ma:taxonomyMulti="true" ma:sspId="0071e24f-690c-4753-86e1-bc08de8e08e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d70792-c3d0-41ce-998c-5cdcb8de478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284a7cdb-2fbf-4536-9e48-5ec808c694c9}" ma:internalName="TaxCatchAll" ma:showField="CatchAllData" ma:web="31d70792-c3d0-41ce-998c-5cdcb8de47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D7973B3-770A-48B7-A8DA-04B5C1D3D67C}">
  <ds:schemaRefs>
    <ds:schemaRef ds:uri="http://schemas.microsoft.com/office/2006/metadata/properties"/>
    <ds:schemaRef ds:uri="http://schemas.microsoft.com/office/infopath/2007/PartnerControls"/>
    <ds:schemaRef ds:uri="c84c198e-6080-4f04-b25d-ad85ae4eb34e"/>
    <ds:schemaRef ds:uri="d0012101-2e90-4d6a-81d9-141c8aa5c0ce"/>
  </ds:schemaRefs>
</ds:datastoreItem>
</file>

<file path=customXml/itemProps2.xml><?xml version="1.0" encoding="utf-8"?>
<ds:datastoreItem xmlns:ds="http://schemas.openxmlformats.org/officeDocument/2006/customXml" ds:itemID="{55E1A409-AC6C-42A4-8A9B-F81A35300C2E}"/>
</file>

<file path=customXml/itemProps3.xml><?xml version="1.0" encoding="utf-8"?>
<ds:datastoreItem xmlns:ds="http://schemas.openxmlformats.org/officeDocument/2006/customXml" ds:itemID="{706B9151-2185-4EB9-BA94-3D71A5BC0D1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 blå strand Tranøy</Template>
  <TotalTime>540</TotalTime>
  <Words>1216</Words>
  <Application>Microsoft Macintosh PowerPoint</Application>
  <PresentationFormat>Widescreen</PresentationFormat>
  <Paragraphs>111</Paragraphs>
  <Slides>10</Slides>
  <Notes>4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10</vt:i4>
      </vt:variant>
    </vt:vector>
  </HeadingPairs>
  <TitlesOfParts>
    <vt:vector size="15" baseType="lpstr">
      <vt:lpstr>Aptos</vt:lpstr>
      <vt:lpstr>Arial</vt:lpstr>
      <vt:lpstr>Calibri</vt:lpstr>
      <vt:lpstr>Wingdings</vt:lpstr>
      <vt:lpstr>Hamarøy blå</vt:lpstr>
      <vt:lpstr>Laget rundt</vt:lpstr>
      <vt:lpstr>Hvem er jeg</vt:lpstr>
      <vt:lpstr>§ Lover og forskrifter </vt:lpstr>
      <vt:lpstr>Laget rundt definisjonen for mobbing: </vt:lpstr>
      <vt:lpstr>PowerPoint-presentasjon</vt:lpstr>
      <vt:lpstr>Hva erfarer helsesykepleiere i skolehelsetjenesten?</vt:lpstr>
      <vt:lpstr>Salten case</vt:lpstr>
      <vt:lpstr>Kartlegging:</vt:lpstr>
      <vt:lpstr>Hva gjør vi?</vt:lpstr>
      <vt:lpstr>Ref.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Laget rundt stemmen</dc:title>
  <dc:creator>Aid Olsen</dc:creator>
  <cp:lastModifiedBy>Ørjan Kristensen</cp:lastModifiedBy>
  <cp:revision>45</cp:revision>
  <dcterms:created xsi:type="dcterms:W3CDTF">2023-10-22T16:28:35Z</dcterms:created>
  <dcterms:modified xsi:type="dcterms:W3CDTF">2023-10-31T09:24:03Z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0x0101005CB65DE6E77807458D3D39DB109C7909</vt:lpwstr>
  </property>
</Properties>
</file>