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8"/>
  </p:notesMasterIdLst>
  <p:sldIdLst>
    <p:sldId id="351" r:id="rId5"/>
    <p:sldId id="370" r:id="rId6"/>
    <p:sldId id="364" r:id="rId7"/>
    <p:sldId id="368" r:id="rId8"/>
    <p:sldId id="380" r:id="rId9"/>
    <p:sldId id="389" r:id="rId10"/>
    <p:sldId id="388" r:id="rId11"/>
    <p:sldId id="386" r:id="rId12"/>
    <p:sldId id="375" r:id="rId13"/>
    <p:sldId id="374" r:id="rId14"/>
    <p:sldId id="387" r:id="rId15"/>
    <p:sldId id="376" r:id="rId16"/>
    <p:sldId id="28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A83B"/>
    <a:srgbClr val="7A9AA6"/>
    <a:srgbClr val="A89C7A"/>
    <a:srgbClr val="4E4D4E"/>
    <a:srgbClr val="396970"/>
    <a:srgbClr val="203D3E"/>
    <a:srgbClr val="35656D"/>
    <a:srgbClr val="1180A2"/>
    <a:srgbClr val="008080"/>
    <a:srgbClr val="D6D6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7DAA91-2C00-1C49-8408-BD7107FC5664}" v="323" vWet="327" dt="2023-09-06T06:59:37.668"/>
    <p1510:client id="{919C20AC-ACB3-4251-9A0A-D58D48C66C70}" v="12" dt="2023-09-06T07:00:58.8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iddels stil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iddels stil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ns-Richard Bråthen" userId="0d18f7e5-0578-48b2-8737-ecd4d0ea12db" providerId="ADAL" clId="{360270AD-3659-4BF8-91D9-65BC12B37F3C}"/>
    <pc:docChg chg="delSld">
      <pc:chgData name="Hans-Richard Bråthen" userId="0d18f7e5-0578-48b2-8737-ecd4d0ea12db" providerId="ADAL" clId="{360270AD-3659-4BF8-91D9-65BC12B37F3C}" dt="2023-09-06T07:01:59.914" v="0" actId="47"/>
      <pc:docMkLst>
        <pc:docMk/>
      </pc:docMkLst>
      <pc:sldChg chg="del">
        <pc:chgData name="Hans-Richard Bråthen" userId="0d18f7e5-0578-48b2-8737-ecd4d0ea12db" providerId="ADAL" clId="{360270AD-3659-4BF8-91D9-65BC12B37F3C}" dt="2023-09-06T07:01:59.914" v="0" actId="47"/>
        <pc:sldMkLst>
          <pc:docMk/>
          <pc:sldMk cId="8277077" sldId="381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3B042D-8F67-4DBA-AE22-21353BB61AB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8398719-EB16-4D6D-8800-4518537F186C}">
      <dgm:prSet/>
      <dgm:spPr/>
      <dgm:t>
        <a:bodyPr/>
        <a:lstStyle/>
        <a:p>
          <a:r>
            <a:rPr lang="nb-NO"/>
            <a:t>Er min kommune sårbar om jeg er syk?</a:t>
          </a:r>
          <a:endParaRPr lang="en-US"/>
        </a:p>
      </dgm:t>
    </dgm:pt>
    <dgm:pt modelId="{1C34D4D7-EDB4-4BEA-9927-F0FE6647C7F3}" type="parTrans" cxnId="{4AAB4787-EE24-4168-A51A-F06A2C30ECB0}">
      <dgm:prSet/>
      <dgm:spPr/>
      <dgm:t>
        <a:bodyPr/>
        <a:lstStyle/>
        <a:p>
          <a:endParaRPr lang="en-US"/>
        </a:p>
      </dgm:t>
    </dgm:pt>
    <dgm:pt modelId="{890FE54A-83B2-4350-87ED-14E13E7DAC81}" type="sibTrans" cxnId="{4AAB4787-EE24-4168-A51A-F06A2C30ECB0}">
      <dgm:prSet/>
      <dgm:spPr/>
      <dgm:t>
        <a:bodyPr/>
        <a:lstStyle/>
        <a:p>
          <a:endParaRPr lang="en-US"/>
        </a:p>
      </dgm:t>
    </dgm:pt>
    <dgm:pt modelId="{0E8E6EF9-14EE-4396-BD2D-1885ABED5D36}">
      <dgm:prSet/>
      <dgm:spPr/>
      <dgm:t>
        <a:bodyPr/>
        <a:lstStyle/>
        <a:p>
          <a:r>
            <a:rPr lang="nb-NO"/>
            <a:t>Hvilke kommuner opplever jeg det som praktisk og samarbeide med?</a:t>
          </a:r>
          <a:endParaRPr lang="en-US"/>
        </a:p>
      </dgm:t>
    </dgm:pt>
    <dgm:pt modelId="{BCDF1CF2-A1DB-47AD-818B-1743EF90CF3D}" type="parTrans" cxnId="{83D72B68-9240-4FA7-92B4-67C650C98AE2}">
      <dgm:prSet/>
      <dgm:spPr/>
      <dgm:t>
        <a:bodyPr/>
        <a:lstStyle/>
        <a:p>
          <a:endParaRPr lang="en-US"/>
        </a:p>
      </dgm:t>
    </dgm:pt>
    <dgm:pt modelId="{D8BA581D-C6CE-44D0-BF85-62573FE2631D}" type="sibTrans" cxnId="{83D72B68-9240-4FA7-92B4-67C650C98AE2}">
      <dgm:prSet/>
      <dgm:spPr/>
      <dgm:t>
        <a:bodyPr/>
        <a:lstStyle/>
        <a:p>
          <a:endParaRPr lang="en-US"/>
        </a:p>
      </dgm:t>
    </dgm:pt>
    <dgm:pt modelId="{5FD2D1FA-15AB-4A1A-9489-3260815DC841}">
      <dgm:prSet/>
      <dgm:spPr/>
      <dgm:t>
        <a:bodyPr/>
        <a:lstStyle/>
        <a:p>
          <a:r>
            <a:rPr lang="nb-NO"/>
            <a:t>Får min kommune noe igjen om vi samarbeider i Salten?</a:t>
          </a:r>
          <a:endParaRPr lang="en-US"/>
        </a:p>
      </dgm:t>
    </dgm:pt>
    <dgm:pt modelId="{AEE1EF53-BE2A-41E5-88F7-4718700D8C3F}" type="parTrans" cxnId="{ED9E648F-176C-4AF7-9B98-55E8AFFB2EC4}">
      <dgm:prSet/>
      <dgm:spPr/>
      <dgm:t>
        <a:bodyPr/>
        <a:lstStyle/>
        <a:p>
          <a:endParaRPr lang="en-US"/>
        </a:p>
      </dgm:t>
    </dgm:pt>
    <dgm:pt modelId="{1CAC364F-A3D0-4E8D-A1D8-7C8197A6BF33}" type="sibTrans" cxnId="{ED9E648F-176C-4AF7-9B98-55E8AFFB2EC4}">
      <dgm:prSet/>
      <dgm:spPr/>
      <dgm:t>
        <a:bodyPr/>
        <a:lstStyle/>
        <a:p>
          <a:endParaRPr lang="en-US"/>
        </a:p>
      </dgm:t>
    </dgm:pt>
    <dgm:pt modelId="{4044089C-CA2E-2F46-9BD5-D9E4C90ABA24}" type="pres">
      <dgm:prSet presAssocID="{EA3B042D-8F67-4DBA-AE22-21353BB61AB3}" presName="linear" presStyleCnt="0">
        <dgm:presLayoutVars>
          <dgm:animLvl val="lvl"/>
          <dgm:resizeHandles val="exact"/>
        </dgm:presLayoutVars>
      </dgm:prSet>
      <dgm:spPr/>
    </dgm:pt>
    <dgm:pt modelId="{462ABA50-1F51-2E41-BB31-1378D42B70D0}" type="pres">
      <dgm:prSet presAssocID="{78398719-EB16-4D6D-8800-4518537F186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B9A8A13-97F2-C44E-9AE8-76D4553D9FA0}" type="pres">
      <dgm:prSet presAssocID="{890FE54A-83B2-4350-87ED-14E13E7DAC81}" presName="spacer" presStyleCnt="0"/>
      <dgm:spPr/>
    </dgm:pt>
    <dgm:pt modelId="{078C4030-0758-FB4A-A703-FF683FEE8A47}" type="pres">
      <dgm:prSet presAssocID="{0E8E6EF9-14EE-4396-BD2D-1885ABED5D3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68977D1-5D95-824C-9FC8-62DEF3D307F2}" type="pres">
      <dgm:prSet presAssocID="{D8BA581D-C6CE-44D0-BF85-62573FE2631D}" presName="spacer" presStyleCnt="0"/>
      <dgm:spPr/>
    </dgm:pt>
    <dgm:pt modelId="{675B1BA6-D501-AE4F-AE7E-280E4EC1CB6E}" type="pres">
      <dgm:prSet presAssocID="{5FD2D1FA-15AB-4A1A-9489-3260815DC841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3133C708-301E-A848-B3C1-3C4B5A42546A}" type="presOf" srcId="{EA3B042D-8F67-4DBA-AE22-21353BB61AB3}" destId="{4044089C-CA2E-2F46-9BD5-D9E4C90ABA24}" srcOrd="0" destOrd="0" presId="urn:microsoft.com/office/officeart/2005/8/layout/vList2"/>
    <dgm:cxn modelId="{DDAE4015-138D-4F46-96EA-A480D8F2040F}" type="presOf" srcId="{0E8E6EF9-14EE-4396-BD2D-1885ABED5D36}" destId="{078C4030-0758-FB4A-A703-FF683FEE8A47}" srcOrd="0" destOrd="0" presId="urn:microsoft.com/office/officeart/2005/8/layout/vList2"/>
    <dgm:cxn modelId="{63167D2D-A8D9-FD4D-AD83-4936493C3768}" type="presOf" srcId="{78398719-EB16-4D6D-8800-4518537F186C}" destId="{462ABA50-1F51-2E41-BB31-1378D42B70D0}" srcOrd="0" destOrd="0" presId="urn:microsoft.com/office/officeart/2005/8/layout/vList2"/>
    <dgm:cxn modelId="{83D72B68-9240-4FA7-92B4-67C650C98AE2}" srcId="{EA3B042D-8F67-4DBA-AE22-21353BB61AB3}" destId="{0E8E6EF9-14EE-4396-BD2D-1885ABED5D36}" srcOrd="1" destOrd="0" parTransId="{BCDF1CF2-A1DB-47AD-818B-1743EF90CF3D}" sibTransId="{D8BA581D-C6CE-44D0-BF85-62573FE2631D}"/>
    <dgm:cxn modelId="{4AAB4787-EE24-4168-A51A-F06A2C30ECB0}" srcId="{EA3B042D-8F67-4DBA-AE22-21353BB61AB3}" destId="{78398719-EB16-4D6D-8800-4518537F186C}" srcOrd="0" destOrd="0" parTransId="{1C34D4D7-EDB4-4BEA-9927-F0FE6647C7F3}" sibTransId="{890FE54A-83B2-4350-87ED-14E13E7DAC81}"/>
    <dgm:cxn modelId="{ED9E648F-176C-4AF7-9B98-55E8AFFB2EC4}" srcId="{EA3B042D-8F67-4DBA-AE22-21353BB61AB3}" destId="{5FD2D1FA-15AB-4A1A-9489-3260815DC841}" srcOrd="2" destOrd="0" parTransId="{AEE1EF53-BE2A-41E5-88F7-4718700D8C3F}" sibTransId="{1CAC364F-A3D0-4E8D-A1D8-7C8197A6BF33}"/>
    <dgm:cxn modelId="{E6DF4DE0-8DE0-4148-BE4D-FE3FF552C0D2}" type="presOf" srcId="{5FD2D1FA-15AB-4A1A-9489-3260815DC841}" destId="{675B1BA6-D501-AE4F-AE7E-280E4EC1CB6E}" srcOrd="0" destOrd="0" presId="urn:microsoft.com/office/officeart/2005/8/layout/vList2"/>
    <dgm:cxn modelId="{47674DBF-2A43-9748-8113-E80B10A913F8}" type="presParOf" srcId="{4044089C-CA2E-2F46-9BD5-D9E4C90ABA24}" destId="{462ABA50-1F51-2E41-BB31-1378D42B70D0}" srcOrd="0" destOrd="0" presId="urn:microsoft.com/office/officeart/2005/8/layout/vList2"/>
    <dgm:cxn modelId="{BA6B33B3-9EEF-694B-8E7B-87E810F5BDC9}" type="presParOf" srcId="{4044089C-CA2E-2F46-9BD5-D9E4C90ABA24}" destId="{5B9A8A13-97F2-C44E-9AE8-76D4553D9FA0}" srcOrd="1" destOrd="0" presId="urn:microsoft.com/office/officeart/2005/8/layout/vList2"/>
    <dgm:cxn modelId="{4D481391-4127-EE4C-B661-7C07C62482B3}" type="presParOf" srcId="{4044089C-CA2E-2F46-9BD5-D9E4C90ABA24}" destId="{078C4030-0758-FB4A-A703-FF683FEE8A47}" srcOrd="2" destOrd="0" presId="urn:microsoft.com/office/officeart/2005/8/layout/vList2"/>
    <dgm:cxn modelId="{020BD4F2-1AC0-C845-BBD0-52ABF673DEF4}" type="presParOf" srcId="{4044089C-CA2E-2F46-9BD5-D9E4C90ABA24}" destId="{868977D1-5D95-824C-9FC8-62DEF3D307F2}" srcOrd="3" destOrd="0" presId="urn:microsoft.com/office/officeart/2005/8/layout/vList2"/>
    <dgm:cxn modelId="{BB830E54-5E1E-0143-AEC5-5D43A38EC9E1}" type="presParOf" srcId="{4044089C-CA2E-2F46-9BD5-D9E4C90ABA24}" destId="{675B1BA6-D501-AE4F-AE7E-280E4EC1CB6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2ABA50-1F51-2E41-BB31-1378D42B70D0}">
      <dsp:nvSpPr>
        <dsp:cNvPr id="0" name=""/>
        <dsp:cNvSpPr/>
      </dsp:nvSpPr>
      <dsp:spPr>
        <a:xfrm>
          <a:off x="0" y="486819"/>
          <a:ext cx="5181600" cy="10740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700" kern="1200"/>
            <a:t>Er min kommune sårbar om jeg er syk?</a:t>
          </a:r>
          <a:endParaRPr lang="en-US" sz="2700" kern="1200"/>
        </a:p>
      </dsp:txBody>
      <dsp:txXfrm>
        <a:off x="52431" y="539250"/>
        <a:ext cx="5076738" cy="969198"/>
      </dsp:txXfrm>
    </dsp:sp>
    <dsp:sp modelId="{078C4030-0758-FB4A-A703-FF683FEE8A47}">
      <dsp:nvSpPr>
        <dsp:cNvPr id="0" name=""/>
        <dsp:cNvSpPr/>
      </dsp:nvSpPr>
      <dsp:spPr>
        <a:xfrm>
          <a:off x="0" y="1638639"/>
          <a:ext cx="5181600" cy="10740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700" kern="1200"/>
            <a:t>Hvilke kommuner opplever jeg det som praktisk og samarbeide med?</a:t>
          </a:r>
          <a:endParaRPr lang="en-US" sz="2700" kern="1200"/>
        </a:p>
      </dsp:txBody>
      <dsp:txXfrm>
        <a:off x="52431" y="1691070"/>
        <a:ext cx="5076738" cy="969198"/>
      </dsp:txXfrm>
    </dsp:sp>
    <dsp:sp modelId="{675B1BA6-D501-AE4F-AE7E-280E4EC1CB6E}">
      <dsp:nvSpPr>
        <dsp:cNvPr id="0" name=""/>
        <dsp:cNvSpPr/>
      </dsp:nvSpPr>
      <dsp:spPr>
        <a:xfrm>
          <a:off x="0" y="2790459"/>
          <a:ext cx="5181600" cy="10740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700" kern="1200"/>
            <a:t>Får min kommune noe igjen om vi samarbeider i Salten?</a:t>
          </a:r>
          <a:endParaRPr lang="en-US" sz="2700" kern="1200"/>
        </a:p>
      </dsp:txBody>
      <dsp:txXfrm>
        <a:off x="52431" y="2842890"/>
        <a:ext cx="5076738" cy="9691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191ECB-BC8A-1846-B10B-8867BA859284}" type="datetimeFigureOut">
              <a:rPr lang="nb-NO" smtClean="0"/>
              <a:t>06.09.2023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B760EB-2B53-0B4C-A40B-DFFBC6BB917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05917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B760EB-2B53-0B4C-A40B-DFFBC6BB917C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44452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B760EB-2B53-0B4C-A40B-DFFBC6BB917C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5033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Stian på teams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B760EB-2B53-0B4C-A40B-DFFBC6BB917C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878447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Sjekkliste</a:t>
            </a:r>
          </a:p>
          <a:p>
            <a:r>
              <a:rPr lang="nb-NO"/>
              <a:t>Hvor skoen trykker - visuelt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B760EB-2B53-0B4C-A40B-DFFBC6BB917C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563042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B760EB-2B53-0B4C-A40B-DFFBC6BB917C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749443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B760EB-2B53-0B4C-A40B-DFFBC6BB917C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62129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082FB-D78E-4F8F-AA04-331575F88F58}" type="datetimeFigureOut">
              <a:rPr lang="nb-NO" smtClean="0"/>
              <a:t>06.09.2023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8BA57-F786-45FE-B1FF-258373FE2A2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06857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082FB-D78E-4F8F-AA04-331575F88F58}" type="datetimeFigureOut">
              <a:rPr lang="nb-NO" smtClean="0"/>
              <a:t>06.09.2023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8BA57-F786-45FE-B1FF-258373FE2A2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1185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082FB-D78E-4F8F-AA04-331575F88F58}" type="datetimeFigureOut">
              <a:rPr lang="nb-NO" smtClean="0"/>
              <a:t>06.09.2023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8BA57-F786-45FE-B1FF-258373FE2A2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84112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082FB-D78E-4F8F-AA04-331575F88F58}" type="datetimeFigureOut">
              <a:rPr lang="nb-NO" smtClean="0"/>
              <a:t>06.09.2023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8BA57-F786-45FE-B1FF-258373FE2A2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1522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082FB-D78E-4F8F-AA04-331575F88F58}" type="datetimeFigureOut">
              <a:rPr lang="nb-NO" smtClean="0"/>
              <a:t>06.09.2023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8BA57-F786-45FE-B1FF-258373FE2A2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27844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082FB-D78E-4F8F-AA04-331575F88F58}" type="datetimeFigureOut">
              <a:rPr lang="nb-NO" smtClean="0"/>
              <a:t>06.09.2023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8BA57-F786-45FE-B1FF-258373FE2A2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41491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082FB-D78E-4F8F-AA04-331575F88F58}" type="datetimeFigureOut">
              <a:rPr lang="nb-NO" smtClean="0"/>
              <a:t>06.09.2023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8BA57-F786-45FE-B1FF-258373FE2A2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72543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082FB-D78E-4F8F-AA04-331575F88F58}" type="datetimeFigureOut">
              <a:rPr lang="nb-NO" smtClean="0"/>
              <a:t>06.09.2023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8BA57-F786-45FE-B1FF-258373FE2A2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55607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082FB-D78E-4F8F-AA04-331575F88F58}" type="datetimeFigureOut">
              <a:rPr lang="nb-NO" smtClean="0"/>
              <a:t>06.09.2023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8BA57-F786-45FE-B1FF-258373FE2A2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36370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082FB-D78E-4F8F-AA04-331575F88F58}" type="datetimeFigureOut">
              <a:rPr lang="nb-NO" smtClean="0"/>
              <a:t>06.09.2023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8BA57-F786-45FE-B1FF-258373FE2A2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97179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082FB-D78E-4F8F-AA04-331575F88F58}" type="datetimeFigureOut">
              <a:rPr lang="nb-NO" smtClean="0"/>
              <a:t>06.09.2023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8BA57-F786-45FE-B1FF-258373FE2A2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97860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E082FB-D78E-4F8F-AA04-331575F88F58}" type="datetimeFigureOut">
              <a:rPr lang="nb-NO" smtClean="0"/>
              <a:t>06.09.2023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88BA57-F786-45FE-B1FF-258373FE2A2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35486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https://www.digipro-helse.no/pakkeforloep-hjem-for-pasienter-med-kreft.597654.no.htm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lsedirektoratet.no/brosjyrer/pakkeforlop-hjem-for-pasienter-med-kreft-pasientinformasjon/Pakkeforl%C3%B8p%20hjem%20for%20pasienter%20med%20kreft%20-%20pasientbrosjyre.pdf/_/attachment/inline/170646ff-00ee-4015-9d8c-1fae88729b82:d0d92e84b1c0318402d8e1f691a6f21ac43f70a2/Pakkeforl%C3%B8p%20hjem%20for%20pasienter%20med%20kreft%20-%20pasientbrosjyre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s://digiprohelse.sharepoint.com/:w:/s/Dokumentsamarbeid/EShhPTZ_0S5BhCM3lREG1swBUYsvYEr6_iInNy0AlTgynA?e=CI6FD3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nordlandssykehuset.no/pakkeforlop-hjem-for-pasienter-med-kreft#malene-med-pakkeforlope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3" name="Rectangle 62">
            <a:extLst>
              <a:ext uri="{FF2B5EF4-FFF2-40B4-BE49-F238E27FC236}">
                <a16:creationId xmlns:a16="http://schemas.microsoft.com/office/drawing/2014/main" id="{675FFAD0-2409-47F2-980A-2CF4FFC69B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!!Rectangle">
            <a:extLst>
              <a:ext uri="{FF2B5EF4-FFF2-40B4-BE49-F238E27FC236}">
                <a16:creationId xmlns:a16="http://schemas.microsoft.com/office/drawing/2014/main" id="{CBB2B1F0-0DD6-4744-9A46-7A344FB48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Bilde 5" descr="Et bilde som inneholder tekst, innendørs, elektronikk, skjermbilde&#10;&#10;Automatisk generert beskrivelse">
            <a:extLst>
              <a:ext uri="{FF2B5EF4-FFF2-40B4-BE49-F238E27FC236}">
                <a16:creationId xmlns:a16="http://schemas.microsoft.com/office/drawing/2014/main" id="{3121DD24-42A0-53F9-E6C6-900114586B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32" b="5698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A855A9F1-0EA9-5537-EDDF-8EFD0932C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26720"/>
            <a:ext cx="10506456" cy="1919141"/>
          </a:xfrm>
        </p:spPr>
        <p:txBody>
          <a:bodyPr anchor="b">
            <a:normAutofit/>
          </a:bodyPr>
          <a:lstStyle/>
          <a:p>
            <a:r>
              <a:rPr lang="nb-NO" sz="6000">
                <a:solidFill>
                  <a:srgbClr val="FFFFFF"/>
                </a:solidFill>
              </a:rPr>
              <a:t>Digipro Helse AS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2899927"/>
            <a:ext cx="10451592" cy="18288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2776031"/>
            <a:ext cx="1873457" cy="1371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F922459-B3F8-9DE5-9B16-701ACC988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3337269"/>
            <a:ext cx="10509504" cy="29056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200" b="1" i="0">
                <a:solidFill>
                  <a:srgbClr val="FFFFFF"/>
                </a:solidFill>
                <a:effectLst/>
                <a:latin typeface="+mj-lt"/>
              </a:rPr>
              <a:t>Målsetting</a:t>
            </a:r>
          </a:p>
          <a:p>
            <a:pPr marL="0" indent="0">
              <a:buNone/>
            </a:pPr>
            <a:r>
              <a:rPr lang="nb-NO" sz="2200" b="1" i="0">
                <a:solidFill>
                  <a:srgbClr val="FFFFFF"/>
                </a:solidFill>
                <a:effectLst/>
                <a:latin typeface="+mj-lt"/>
              </a:rPr>
              <a:t>Gjøre hverdagen enklere for ansatte og ledere i helsetjenesten</a:t>
            </a:r>
          </a:p>
        </p:txBody>
      </p:sp>
    </p:spTree>
    <p:extLst>
      <p:ext uri="{BB962C8B-B14F-4D97-AF65-F5344CB8AC3E}">
        <p14:creationId xmlns:p14="http://schemas.microsoft.com/office/powerpoint/2010/main" val="14602618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05CD2A1-6DC9-1EAE-0C3D-28D8EB86C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475" y="329043"/>
            <a:ext cx="10861229" cy="1194815"/>
          </a:xfrm>
        </p:spPr>
        <p:txBody>
          <a:bodyPr anchor="b">
            <a:normAutofit/>
          </a:bodyPr>
          <a:lstStyle/>
          <a:p>
            <a:r>
              <a:rPr lang="nb-NO" sz="3600"/>
              <a:t>Prosedyre Pakkeforløp hjem for </a:t>
            </a:r>
            <a:br>
              <a:rPr lang="nb-NO" sz="3600"/>
            </a:br>
            <a:r>
              <a:rPr lang="nb-NO" sz="3600"/>
              <a:t>pasienter med kreft</a:t>
            </a:r>
          </a:p>
        </p:txBody>
      </p:sp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B932F22A-A952-771E-4BD9-C71638CB1D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0730" y="5551314"/>
            <a:ext cx="977643" cy="977643"/>
          </a:xfrm>
          <a:prstGeom prst="rect">
            <a:avLst/>
          </a:prstGeom>
        </p:spPr>
      </p:pic>
      <p:pic>
        <p:nvPicPr>
          <p:cNvPr id="5" name="Plassholder for innhold 4" descr="Et bilde som inneholder tekst, skjermbilde, programvare, Nettside&#10;&#10;Automatisk generert beskrivelse">
            <a:hlinkClick r:id="rId4"/>
            <a:extLst>
              <a:ext uri="{FF2B5EF4-FFF2-40B4-BE49-F238E27FC236}">
                <a16:creationId xmlns:a16="http://schemas.microsoft.com/office/drawing/2014/main" id="{F781DF2A-5BCE-D074-05D4-F2BBCE65DF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49" b="31683"/>
          <a:stretch/>
        </p:blipFill>
        <p:spPr>
          <a:xfrm>
            <a:off x="486475" y="1530954"/>
            <a:ext cx="10633501" cy="48066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871587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61517A6-2F74-C451-4BF5-1611433D7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Spørsmål til pakkeforløp hjem kreft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31060F8-A565-4E38-3BA1-D9389970E6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 lnSpcReduction="10000"/>
          </a:bodyPr>
          <a:lstStyle/>
          <a:p>
            <a:r>
              <a:rPr lang="nb-NO"/>
              <a:t>Lokal forankring-Behov for tiltak?</a:t>
            </a:r>
          </a:p>
          <a:p>
            <a:r>
              <a:rPr lang="nb-NO"/>
              <a:t>Samhandling med tildelingskontoret?</a:t>
            </a:r>
          </a:p>
          <a:p>
            <a:r>
              <a:rPr lang="nb-NO"/>
              <a:t>Kompetanse til den som gjennomfører kartleggingen?</a:t>
            </a:r>
          </a:p>
          <a:p>
            <a:r>
              <a:rPr lang="nb-NO"/>
              <a:t>Fastlegenes rolle?</a:t>
            </a:r>
          </a:p>
          <a:p>
            <a:r>
              <a:rPr lang="nb-NO"/>
              <a:t>Bruk av kode WMFG11</a:t>
            </a:r>
          </a:p>
          <a:p>
            <a:r>
              <a:rPr lang="nb-NO"/>
              <a:t>Merking av elektroniske meldinger « Pakkeforløp hjem kreft»</a:t>
            </a:r>
          </a:p>
          <a:p>
            <a:r>
              <a:rPr lang="nb-NO"/>
              <a:t>Kreft for barn?</a:t>
            </a:r>
          </a:p>
          <a:p>
            <a:r>
              <a:rPr lang="nb-NO"/>
              <a:t>Kartlegging del 2 og 3 Nytt navn? Oppfølgingssamtale?</a:t>
            </a:r>
          </a:p>
          <a:p>
            <a:r>
              <a:rPr lang="nb-NO">
                <a:hlinkClick r:id="rId3"/>
              </a:rPr>
              <a:t>Helsedirektora</a:t>
            </a:r>
            <a:r>
              <a:rPr lang="nb-NO"/>
              <a:t>t sin brosjyre inn?</a:t>
            </a:r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559255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05CD2A1-6DC9-1EAE-0C3D-28D8EB86C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26721"/>
            <a:ext cx="10506456" cy="963168"/>
          </a:xfrm>
        </p:spPr>
        <p:txBody>
          <a:bodyPr anchor="b">
            <a:normAutofit/>
          </a:bodyPr>
          <a:lstStyle/>
          <a:p>
            <a:r>
              <a:rPr lang="nb-NO" sz="4200"/>
              <a:t>Videre i 2023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FFA16B6-4625-3DA7-5F79-195BF4D8D1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2084832"/>
            <a:ext cx="10509504" cy="4158123"/>
          </a:xfrm>
        </p:spPr>
        <p:txBody>
          <a:bodyPr>
            <a:normAutofit/>
          </a:bodyPr>
          <a:lstStyle/>
          <a:p>
            <a:r>
              <a:rPr lang="nb-NO" sz="2200"/>
              <a:t>Møteplan</a:t>
            </a:r>
          </a:p>
          <a:p>
            <a:r>
              <a:rPr lang="nb-NO" sz="2200"/>
              <a:t>Behov fra gruppen?</a:t>
            </a:r>
          </a:p>
          <a:p>
            <a:r>
              <a:rPr lang="nb-NO" sz="2200"/>
              <a:t>Gruppearbeid: </a:t>
            </a:r>
          </a:p>
          <a:p>
            <a:r>
              <a:rPr lang="nb-NO" sz="2200"/>
              <a:t>Hva er den største utfordringen i ditt arbeid i din kommune?</a:t>
            </a:r>
          </a:p>
          <a:p>
            <a:r>
              <a:rPr lang="nb-NO" sz="2200"/>
              <a:t>Hva må til for å løse dette?</a:t>
            </a:r>
          </a:p>
          <a:p>
            <a:r>
              <a:rPr lang="nb-NO" sz="2200"/>
              <a:t>Hva kan vi ta videre av dette i prosjektet?</a:t>
            </a:r>
          </a:p>
          <a:p>
            <a:r>
              <a:rPr lang="nb-NO" sz="2200"/>
              <a:t>Fremtidig interkommunalt samarbeid- Tid for handling</a:t>
            </a:r>
          </a:p>
          <a:p>
            <a:r>
              <a:rPr lang="nb-NO" sz="2200"/>
              <a:t>Er det andre vi bør involvere i prosjektet for å lykkes?</a:t>
            </a:r>
          </a:p>
        </p:txBody>
      </p:sp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B932F22A-A952-771E-4BD9-C71638CB1D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0730" y="5551314"/>
            <a:ext cx="977643" cy="977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1172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5" name="Rectangle 94">
            <a:extLst>
              <a:ext uri="{FF2B5EF4-FFF2-40B4-BE49-F238E27FC236}">
                <a16:creationId xmlns:a16="http://schemas.microsoft.com/office/drawing/2014/main" id="{4D4677D2-D5AC-4CF9-9EED-2B89D0A1C2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C6D54F7E-825A-4BBA-815F-35CCA8B97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80681"/>
            <a:ext cx="12192000" cy="277731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F4CE430A-EFBB-A943-8E33-1F0C898DE9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414"/>
          <a:stretch/>
        </p:blipFill>
        <p:spPr>
          <a:xfrm>
            <a:off x="20" y="10"/>
            <a:ext cx="12191981" cy="6857990"/>
          </a:xfrm>
          <a:custGeom>
            <a:avLst/>
            <a:gdLst/>
            <a:ahLst/>
            <a:cxnLst/>
            <a:rect l="l" t="t" r="r" b="b"/>
            <a:pathLst>
              <a:path w="12191999" h="6842601">
                <a:moveTo>
                  <a:pt x="0" y="0"/>
                </a:moveTo>
                <a:lnTo>
                  <a:pt x="12191999" y="0"/>
                </a:lnTo>
                <a:lnTo>
                  <a:pt x="12191999" y="6842601"/>
                </a:lnTo>
                <a:lnTo>
                  <a:pt x="10316981" y="6842601"/>
                </a:lnTo>
                <a:cubicBezTo>
                  <a:pt x="10312796" y="6835189"/>
                  <a:pt x="10163183" y="6730124"/>
                  <a:pt x="10158998" y="6722712"/>
                </a:cubicBezTo>
                <a:cubicBezTo>
                  <a:pt x="10120278" y="6678190"/>
                  <a:pt x="10156462" y="6716223"/>
                  <a:pt x="10090349" y="6671420"/>
                </a:cubicBezTo>
                <a:cubicBezTo>
                  <a:pt x="10043032" y="6655694"/>
                  <a:pt x="9995855" y="6551879"/>
                  <a:pt x="9955425" y="6498018"/>
                </a:cubicBezTo>
                <a:cubicBezTo>
                  <a:pt x="9939618" y="6480021"/>
                  <a:pt x="9915110" y="6461677"/>
                  <a:pt x="9891265" y="6454528"/>
                </a:cubicBezTo>
                <a:cubicBezTo>
                  <a:pt x="9868239" y="6464957"/>
                  <a:pt x="9865423" y="6431640"/>
                  <a:pt x="9848227" y="6426063"/>
                </a:cubicBezTo>
                <a:cubicBezTo>
                  <a:pt x="9838059" y="6433162"/>
                  <a:pt x="9815047" y="6410348"/>
                  <a:pt x="9812354" y="6399604"/>
                </a:cubicBezTo>
                <a:cubicBezTo>
                  <a:pt x="9825285" y="6377997"/>
                  <a:pt x="9725923" y="6372757"/>
                  <a:pt x="9725915" y="6356381"/>
                </a:cubicBezTo>
                <a:cubicBezTo>
                  <a:pt x="9696279" y="6348066"/>
                  <a:pt x="9591199" y="6354143"/>
                  <a:pt x="9575033" y="6325258"/>
                </a:cubicBezTo>
                <a:cubicBezTo>
                  <a:pt x="9516434" y="6303128"/>
                  <a:pt x="9441613" y="6276805"/>
                  <a:pt x="9415626" y="6271777"/>
                </a:cubicBezTo>
                <a:cubicBezTo>
                  <a:pt x="9378293" y="6313495"/>
                  <a:pt x="9281935" y="6171365"/>
                  <a:pt x="9171493" y="6150430"/>
                </a:cubicBezTo>
                <a:cubicBezTo>
                  <a:pt x="9155426" y="6152396"/>
                  <a:pt x="9147439" y="6151015"/>
                  <a:pt x="9146018" y="6139864"/>
                </a:cubicBezTo>
                <a:cubicBezTo>
                  <a:pt x="9112029" y="6132441"/>
                  <a:pt x="9087339" y="6101138"/>
                  <a:pt x="9059635" y="6109957"/>
                </a:cubicBezTo>
                <a:cubicBezTo>
                  <a:pt x="9024424" y="6092144"/>
                  <a:pt x="9043048" y="6078417"/>
                  <a:pt x="9010911" y="6064789"/>
                </a:cubicBezTo>
                <a:lnTo>
                  <a:pt x="8866811" y="6028191"/>
                </a:lnTo>
                <a:cubicBezTo>
                  <a:pt x="8846465" y="6021172"/>
                  <a:pt x="8825221" y="6000527"/>
                  <a:pt x="8804584" y="5994237"/>
                </a:cubicBezTo>
                <a:lnTo>
                  <a:pt x="8783071" y="5990448"/>
                </a:lnTo>
                <a:lnTo>
                  <a:pt x="8770456" y="5978060"/>
                </a:lnTo>
                <a:cubicBezTo>
                  <a:pt x="8764772" y="5975259"/>
                  <a:pt x="8757695" y="5974720"/>
                  <a:pt x="8748297" y="5978070"/>
                </a:cubicBezTo>
                <a:cubicBezTo>
                  <a:pt x="8730344" y="5973495"/>
                  <a:pt x="8679808" y="5955894"/>
                  <a:pt x="8662742" y="5950603"/>
                </a:cubicBezTo>
                <a:lnTo>
                  <a:pt x="8645902" y="5946326"/>
                </a:lnTo>
                <a:lnTo>
                  <a:pt x="8638176" y="5938358"/>
                </a:lnTo>
                <a:cubicBezTo>
                  <a:pt x="8625897" y="5932642"/>
                  <a:pt x="8594811" y="5922073"/>
                  <a:pt x="8572224" y="5912032"/>
                </a:cubicBezTo>
                <a:cubicBezTo>
                  <a:pt x="8553809" y="5897782"/>
                  <a:pt x="8529845" y="5886100"/>
                  <a:pt x="8502655" y="5878114"/>
                </a:cubicBezTo>
                <a:cubicBezTo>
                  <a:pt x="8496990" y="5883034"/>
                  <a:pt x="8489611" y="5872566"/>
                  <a:pt x="8485159" y="5869819"/>
                </a:cubicBezTo>
                <a:cubicBezTo>
                  <a:pt x="8483457" y="5873482"/>
                  <a:pt x="8471232" y="5872664"/>
                  <a:pt x="8468539" y="5868711"/>
                </a:cubicBezTo>
                <a:cubicBezTo>
                  <a:pt x="8389167" y="5836352"/>
                  <a:pt x="8421742" y="5881497"/>
                  <a:pt x="8379810" y="5849376"/>
                </a:cubicBezTo>
                <a:cubicBezTo>
                  <a:pt x="8371729" y="5846373"/>
                  <a:pt x="8364483" y="5846766"/>
                  <a:pt x="8357758" y="5848601"/>
                </a:cubicBezTo>
                <a:lnTo>
                  <a:pt x="8315264" y="5836192"/>
                </a:lnTo>
                <a:cubicBezTo>
                  <a:pt x="8299077" y="5829531"/>
                  <a:pt x="8281671" y="5824011"/>
                  <a:pt x="8263455" y="5819793"/>
                </a:cubicBezTo>
                <a:cubicBezTo>
                  <a:pt x="8257386" y="5826849"/>
                  <a:pt x="8245582" y="5813448"/>
                  <a:pt x="8239287" y="5810141"/>
                </a:cubicBezTo>
                <a:cubicBezTo>
                  <a:pt x="8237965" y="5815186"/>
                  <a:pt x="8222226" y="5815108"/>
                  <a:pt x="8217888" y="5810039"/>
                </a:cubicBezTo>
                <a:cubicBezTo>
                  <a:pt x="8109447" y="5773303"/>
                  <a:pt x="8161302" y="5831037"/>
                  <a:pt x="8100547" y="5791517"/>
                </a:cubicBezTo>
                <a:cubicBezTo>
                  <a:pt x="8089574" y="5788167"/>
                  <a:pt x="8080448" y="5789295"/>
                  <a:pt x="8072316" y="5792309"/>
                </a:cubicBezTo>
                <a:lnTo>
                  <a:pt x="8056967" y="5800648"/>
                </a:lnTo>
                <a:lnTo>
                  <a:pt x="8047885" y="5795270"/>
                </a:lnTo>
                <a:cubicBezTo>
                  <a:pt x="8010204" y="5788738"/>
                  <a:pt x="7996426" y="5797608"/>
                  <a:pt x="7977128" y="5783189"/>
                </a:cubicBezTo>
                <a:cubicBezTo>
                  <a:pt x="7943466" y="5775577"/>
                  <a:pt x="7904823" y="5770953"/>
                  <a:pt x="7874392" y="5763715"/>
                </a:cubicBezTo>
                <a:cubicBezTo>
                  <a:pt x="7860337" y="5743777"/>
                  <a:pt x="7817541" y="5748989"/>
                  <a:pt x="7794543" y="5739759"/>
                </a:cubicBezTo>
                <a:cubicBezTo>
                  <a:pt x="7784688" y="5731467"/>
                  <a:pt x="7776709" y="5729004"/>
                  <a:pt x="7763762" y="5734031"/>
                </a:cubicBezTo>
                <a:cubicBezTo>
                  <a:pt x="7718781" y="5694154"/>
                  <a:pt x="7732231" y="5727368"/>
                  <a:pt x="7685889" y="5707234"/>
                </a:cubicBezTo>
                <a:cubicBezTo>
                  <a:pt x="7646521" y="5687607"/>
                  <a:pt x="7600389" y="5671470"/>
                  <a:pt x="7566744" y="5634586"/>
                </a:cubicBezTo>
                <a:cubicBezTo>
                  <a:pt x="7561306" y="5624813"/>
                  <a:pt x="7543589" y="5618525"/>
                  <a:pt x="7527170" y="5620542"/>
                </a:cubicBezTo>
                <a:cubicBezTo>
                  <a:pt x="7524343" y="5620889"/>
                  <a:pt x="7521664" y="5621475"/>
                  <a:pt x="7519214" y="5622280"/>
                </a:cubicBezTo>
                <a:cubicBezTo>
                  <a:pt x="7500062" y="5596964"/>
                  <a:pt x="7480476" y="5604337"/>
                  <a:pt x="7473157" y="5588143"/>
                </a:cubicBezTo>
                <a:cubicBezTo>
                  <a:pt x="7433415" y="5574859"/>
                  <a:pt x="7395118" y="5582388"/>
                  <a:pt x="7388000" y="5568063"/>
                </a:cubicBezTo>
                <a:cubicBezTo>
                  <a:pt x="7366403" y="5564920"/>
                  <a:pt x="7332262" y="5573848"/>
                  <a:pt x="7320876" y="5557698"/>
                </a:cubicBezTo>
                <a:cubicBezTo>
                  <a:pt x="7314891" y="5568111"/>
                  <a:pt x="7299319" y="5544964"/>
                  <a:pt x="7284480" y="5549820"/>
                </a:cubicBezTo>
                <a:cubicBezTo>
                  <a:pt x="7273570" y="5554430"/>
                  <a:pt x="7266301" y="5548483"/>
                  <a:pt x="7256619" y="5546379"/>
                </a:cubicBezTo>
                <a:cubicBezTo>
                  <a:pt x="7242503" y="5549088"/>
                  <a:pt x="7202543" y="5533379"/>
                  <a:pt x="7193112" y="5525289"/>
                </a:cubicBezTo>
                <a:cubicBezTo>
                  <a:pt x="7172259" y="5499151"/>
                  <a:pt x="7108617" y="5505485"/>
                  <a:pt x="7090943" y="5485177"/>
                </a:cubicBezTo>
                <a:cubicBezTo>
                  <a:pt x="7083637" y="5481419"/>
                  <a:pt x="7076140" y="5479148"/>
                  <a:pt x="7068566" y="5477809"/>
                </a:cubicBezTo>
                <a:lnTo>
                  <a:pt x="7023035" y="5476595"/>
                </a:lnTo>
                <a:lnTo>
                  <a:pt x="7001197" y="5476163"/>
                </a:lnTo>
                <a:cubicBezTo>
                  <a:pt x="7016126" y="5454256"/>
                  <a:pt x="6943549" y="5466815"/>
                  <a:pt x="6967472" y="5451057"/>
                </a:cubicBezTo>
                <a:cubicBezTo>
                  <a:pt x="6931240" y="5443544"/>
                  <a:pt x="6920843" y="5429649"/>
                  <a:pt x="6883334" y="5418880"/>
                </a:cubicBezTo>
                <a:lnTo>
                  <a:pt x="6742417" y="5386446"/>
                </a:lnTo>
                <a:cubicBezTo>
                  <a:pt x="6690532" y="5366095"/>
                  <a:pt x="6665174" y="5364632"/>
                  <a:pt x="6618315" y="5353085"/>
                </a:cubicBezTo>
                <a:cubicBezTo>
                  <a:pt x="6581698" y="5304210"/>
                  <a:pt x="6547395" y="5315779"/>
                  <a:pt x="6521050" y="5283194"/>
                </a:cubicBezTo>
                <a:cubicBezTo>
                  <a:pt x="6469114" y="5268862"/>
                  <a:pt x="6472597" y="5253957"/>
                  <a:pt x="6414460" y="5253832"/>
                </a:cubicBezTo>
                <a:lnTo>
                  <a:pt x="6362535" y="5220502"/>
                </a:lnTo>
                <a:cubicBezTo>
                  <a:pt x="6350866" y="5213881"/>
                  <a:pt x="6347641" y="5215777"/>
                  <a:pt x="6344443" y="5214103"/>
                </a:cubicBezTo>
                <a:lnTo>
                  <a:pt x="6343344" y="5210454"/>
                </a:lnTo>
                <a:lnTo>
                  <a:pt x="6333344" y="5205307"/>
                </a:lnTo>
                <a:lnTo>
                  <a:pt x="6315602" y="5193288"/>
                </a:lnTo>
                <a:lnTo>
                  <a:pt x="6310442" y="5192802"/>
                </a:lnTo>
                <a:lnTo>
                  <a:pt x="6280815" y="5177420"/>
                </a:lnTo>
                <a:lnTo>
                  <a:pt x="6279533" y="5178045"/>
                </a:lnTo>
                <a:cubicBezTo>
                  <a:pt x="6275980" y="5179097"/>
                  <a:pt x="6272084" y="5179212"/>
                  <a:pt x="6267362" y="5177370"/>
                </a:cubicBezTo>
                <a:cubicBezTo>
                  <a:pt x="6261796" y="5192470"/>
                  <a:pt x="6259530" y="5180933"/>
                  <a:pt x="6246095" y="5174167"/>
                </a:cubicBezTo>
                <a:lnTo>
                  <a:pt x="6155252" y="5161201"/>
                </a:lnTo>
                <a:lnTo>
                  <a:pt x="6148525" y="5158442"/>
                </a:lnTo>
                <a:lnTo>
                  <a:pt x="6148187" y="5158573"/>
                </a:lnTo>
                <a:cubicBezTo>
                  <a:pt x="6146292" y="5158370"/>
                  <a:pt x="6143916" y="5157611"/>
                  <a:pt x="6140686" y="5156032"/>
                </a:cubicBezTo>
                <a:lnTo>
                  <a:pt x="6136260" y="5153413"/>
                </a:lnTo>
                <a:lnTo>
                  <a:pt x="6123208" y="5148061"/>
                </a:lnTo>
                <a:lnTo>
                  <a:pt x="6117367" y="5147451"/>
                </a:lnTo>
                <a:lnTo>
                  <a:pt x="5957305" y="5146062"/>
                </a:lnTo>
                <a:cubicBezTo>
                  <a:pt x="5920540" y="5140405"/>
                  <a:pt x="5887096" y="5142015"/>
                  <a:pt x="5857259" y="5132052"/>
                </a:cubicBezTo>
                <a:cubicBezTo>
                  <a:pt x="5843335" y="5135303"/>
                  <a:pt x="5830921" y="5135493"/>
                  <a:pt x="5821375" y="5125606"/>
                </a:cubicBezTo>
                <a:cubicBezTo>
                  <a:pt x="5786501" y="5122615"/>
                  <a:pt x="5775399" y="5132648"/>
                  <a:pt x="5755916" y="5120171"/>
                </a:cubicBezTo>
                <a:cubicBezTo>
                  <a:pt x="5732132" y="5135438"/>
                  <a:pt x="5732735" y="5128211"/>
                  <a:pt x="5725007" y="5121437"/>
                </a:cubicBezTo>
                <a:lnTo>
                  <a:pt x="5723810" y="5120848"/>
                </a:lnTo>
                <a:lnTo>
                  <a:pt x="5720531" y="5123048"/>
                </a:lnTo>
                <a:lnTo>
                  <a:pt x="5714794" y="5123371"/>
                </a:lnTo>
                <a:lnTo>
                  <a:pt x="5700141" y="5120131"/>
                </a:lnTo>
                <a:lnTo>
                  <a:pt x="5694799" y="5118234"/>
                </a:lnTo>
                <a:cubicBezTo>
                  <a:pt x="5691058" y="5117179"/>
                  <a:pt x="5688491" y="5116804"/>
                  <a:pt x="5686627" y="5116903"/>
                </a:cubicBezTo>
                <a:lnTo>
                  <a:pt x="5686371" y="5117086"/>
                </a:lnTo>
                <a:lnTo>
                  <a:pt x="5678818" y="5115416"/>
                </a:lnTo>
                <a:cubicBezTo>
                  <a:pt x="5666199" y="5112102"/>
                  <a:pt x="5654035" y="5108410"/>
                  <a:pt x="5642547" y="5104511"/>
                </a:cubicBezTo>
                <a:cubicBezTo>
                  <a:pt x="5629444" y="5114945"/>
                  <a:pt x="5588783" y="5093343"/>
                  <a:pt x="5587979" y="5116963"/>
                </a:cubicBezTo>
                <a:cubicBezTo>
                  <a:pt x="5572317" y="5112380"/>
                  <a:pt x="5564904" y="5101292"/>
                  <a:pt x="5566635" y="5117158"/>
                </a:cubicBezTo>
                <a:cubicBezTo>
                  <a:pt x="5561375" y="5116079"/>
                  <a:pt x="5557787" y="5116811"/>
                  <a:pt x="5554952" y="5118417"/>
                </a:cubicBezTo>
                <a:lnTo>
                  <a:pt x="5554039" y="5119241"/>
                </a:lnTo>
                <a:lnTo>
                  <a:pt x="5514253" y="5109018"/>
                </a:lnTo>
                <a:lnTo>
                  <a:pt x="5492156" y="5099904"/>
                </a:lnTo>
                <a:lnTo>
                  <a:pt x="5480446" y="5096385"/>
                </a:lnTo>
                <a:lnTo>
                  <a:pt x="5477744" y="5092939"/>
                </a:lnTo>
                <a:cubicBezTo>
                  <a:pt x="5474490" y="5090581"/>
                  <a:pt x="5469391" y="5088951"/>
                  <a:pt x="5460150" y="5088988"/>
                </a:cubicBezTo>
                <a:lnTo>
                  <a:pt x="5457901" y="5089459"/>
                </a:lnTo>
                <a:lnTo>
                  <a:pt x="5444243" y="5082761"/>
                </a:lnTo>
                <a:cubicBezTo>
                  <a:pt x="5439993" y="5080007"/>
                  <a:pt x="5436418" y="5076805"/>
                  <a:pt x="5433825" y="5072992"/>
                </a:cubicBezTo>
                <a:cubicBezTo>
                  <a:pt x="5379442" y="5082090"/>
                  <a:pt x="5336110" y="5058382"/>
                  <a:pt x="5280996" y="5052402"/>
                </a:cubicBezTo>
                <a:cubicBezTo>
                  <a:pt x="5250806" y="5043777"/>
                  <a:pt x="5168599" y="5048109"/>
                  <a:pt x="5161582" y="5019668"/>
                </a:cubicBezTo>
                <a:cubicBezTo>
                  <a:pt x="5121870" y="5011383"/>
                  <a:pt x="5095637" y="5009222"/>
                  <a:pt x="5042717" y="5002692"/>
                </a:cubicBezTo>
                <a:cubicBezTo>
                  <a:pt x="4991136" y="4972487"/>
                  <a:pt x="4902282" y="4979360"/>
                  <a:pt x="4840514" y="4959306"/>
                </a:cubicBezTo>
                <a:cubicBezTo>
                  <a:pt x="4799904" y="4976415"/>
                  <a:pt x="4824087" y="4958371"/>
                  <a:pt x="4786778" y="4956661"/>
                </a:cubicBezTo>
                <a:cubicBezTo>
                  <a:pt x="4801901" y="4937231"/>
                  <a:pt x="4739845" y="4961208"/>
                  <a:pt x="4743741" y="4937104"/>
                </a:cubicBezTo>
                <a:cubicBezTo>
                  <a:pt x="4736829" y="4937557"/>
                  <a:pt x="4730010" y="4938753"/>
                  <a:pt x="4723136" y="4940138"/>
                </a:cubicBezTo>
                <a:lnTo>
                  <a:pt x="4719535" y="4940850"/>
                </a:lnTo>
                <a:lnTo>
                  <a:pt x="4706143" y="4939586"/>
                </a:lnTo>
                <a:lnTo>
                  <a:pt x="4701098" y="4944372"/>
                </a:lnTo>
                <a:lnTo>
                  <a:pt x="4680034" y="4946157"/>
                </a:lnTo>
                <a:cubicBezTo>
                  <a:pt x="4672339" y="4946029"/>
                  <a:pt x="4664292" y="4944964"/>
                  <a:pt x="4655740" y="4942396"/>
                </a:cubicBezTo>
                <a:cubicBezTo>
                  <a:pt x="4636359" y="4929384"/>
                  <a:pt x="4599700" y="4935346"/>
                  <a:pt x="4569298" y="4929596"/>
                </a:cubicBezTo>
                <a:lnTo>
                  <a:pt x="4555977" y="4924356"/>
                </a:lnTo>
                <a:lnTo>
                  <a:pt x="4508949" y="4921648"/>
                </a:lnTo>
                <a:cubicBezTo>
                  <a:pt x="4495668" y="4920437"/>
                  <a:pt x="4482007" y="4918694"/>
                  <a:pt x="4467838" y="4915993"/>
                </a:cubicBezTo>
                <a:lnTo>
                  <a:pt x="4441948" y="4909300"/>
                </a:lnTo>
                <a:lnTo>
                  <a:pt x="4394719" y="4901820"/>
                </a:lnTo>
                <a:lnTo>
                  <a:pt x="4356810" y="4905146"/>
                </a:lnTo>
                <a:lnTo>
                  <a:pt x="4222144" y="4909117"/>
                </a:lnTo>
                <a:cubicBezTo>
                  <a:pt x="4202488" y="4913903"/>
                  <a:pt x="4184742" y="4933491"/>
                  <a:pt x="4160481" y="4923474"/>
                </a:cubicBezTo>
                <a:cubicBezTo>
                  <a:pt x="4165854" y="4934564"/>
                  <a:pt x="4131661" y="4919946"/>
                  <a:pt x="4124879" y="4929303"/>
                </a:cubicBezTo>
                <a:cubicBezTo>
                  <a:pt x="4120895" y="4937086"/>
                  <a:pt x="4109593" y="4934464"/>
                  <a:pt x="4100114" y="4936007"/>
                </a:cubicBezTo>
                <a:cubicBezTo>
                  <a:pt x="4091835" y="4943256"/>
                  <a:pt x="4045978" y="4943549"/>
                  <a:pt x="4030957" y="4939826"/>
                </a:cubicBezTo>
                <a:cubicBezTo>
                  <a:pt x="3989825" y="4924453"/>
                  <a:pt x="3946860" y="4952050"/>
                  <a:pt x="3913764" y="4940618"/>
                </a:cubicBezTo>
                <a:cubicBezTo>
                  <a:pt x="3904534" y="4939906"/>
                  <a:pt x="3896577" y="4940543"/>
                  <a:pt x="3889457" y="4942017"/>
                </a:cubicBezTo>
                <a:lnTo>
                  <a:pt x="3871115" y="4948115"/>
                </a:lnTo>
                <a:lnTo>
                  <a:pt x="3869086" y="4953796"/>
                </a:lnTo>
                <a:lnTo>
                  <a:pt x="3856124" y="4955351"/>
                </a:lnTo>
                <a:lnTo>
                  <a:pt x="3835967" y="4964002"/>
                </a:lnTo>
                <a:cubicBezTo>
                  <a:pt x="3826465" y="4939857"/>
                  <a:pt x="3782586" y="4975947"/>
                  <a:pt x="3785910" y="4953998"/>
                </a:cubicBezTo>
                <a:cubicBezTo>
                  <a:pt x="3750785" y="4960085"/>
                  <a:pt x="3699033" y="4941571"/>
                  <a:pt x="3671085" y="4966563"/>
                </a:cubicBezTo>
                <a:cubicBezTo>
                  <a:pt x="3621255" y="4971431"/>
                  <a:pt x="3562637" y="4982991"/>
                  <a:pt x="3486928" y="4983204"/>
                </a:cubicBezTo>
                <a:cubicBezTo>
                  <a:pt x="3446030" y="4983424"/>
                  <a:pt x="3343460" y="4965124"/>
                  <a:pt x="3280956" y="4963864"/>
                </a:cubicBezTo>
                <a:cubicBezTo>
                  <a:pt x="3227193" y="4969510"/>
                  <a:pt x="3256481" y="4962609"/>
                  <a:pt x="3211563" y="4982704"/>
                </a:cubicBezTo>
                <a:cubicBezTo>
                  <a:pt x="3207119" y="4979549"/>
                  <a:pt x="3170070" y="4977192"/>
                  <a:pt x="3164681" y="4975408"/>
                </a:cubicBezTo>
                <a:lnTo>
                  <a:pt x="3127171" y="4968229"/>
                </a:lnTo>
                <a:lnTo>
                  <a:pt x="3096889" y="4965619"/>
                </a:lnTo>
                <a:cubicBezTo>
                  <a:pt x="3088441" y="4967572"/>
                  <a:pt x="3082883" y="4967054"/>
                  <a:pt x="3078620" y="4965444"/>
                </a:cubicBezTo>
                <a:lnTo>
                  <a:pt x="3074275" y="4962670"/>
                </a:lnTo>
                <a:lnTo>
                  <a:pt x="3036436" y="4957455"/>
                </a:lnTo>
                <a:lnTo>
                  <a:pt x="3031995" y="4958829"/>
                </a:lnTo>
                <a:lnTo>
                  <a:pt x="2994028" y="4956800"/>
                </a:lnTo>
                <a:cubicBezTo>
                  <a:pt x="2992299" y="4958944"/>
                  <a:pt x="2989407" y="4960397"/>
                  <a:pt x="2984001" y="4960444"/>
                </a:cubicBezTo>
                <a:cubicBezTo>
                  <a:pt x="2994191" y="4975446"/>
                  <a:pt x="2981386" y="4966249"/>
                  <a:pt x="2964542" y="4965062"/>
                </a:cubicBezTo>
                <a:cubicBezTo>
                  <a:pt x="2976613" y="4988096"/>
                  <a:pt x="2927627" y="4975618"/>
                  <a:pt x="2921274" y="4988440"/>
                </a:cubicBezTo>
                <a:cubicBezTo>
                  <a:pt x="2908629" y="4987050"/>
                  <a:pt x="2895476" y="4985998"/>
                  <a:pt x="2882111" y="4985411"/>
                </a:cubicBezTo>
                <a:lnTo>
                  <a:pt x="2874282" y="4985361"/>
                </a:lnTo>
                <a:cubicBezTo>
                  <a:pt x="2874237" y="4985437"/>
                  <a:pt x="2874193" y="4985514"/>
                  <a:pt x="2874147" y="4985591"/>
                </a:cubicBezTo>
                <a:cubicBezTo>
                  <a:pt x="2872492" y="4986074"/>
                  <a:pt x="2869935" y="4986243"/>
                  <a:pt x="2865932" y="4985999"/>
                </a:cubicBezTo>
                <a:lnTo>
                  <a:pt x="2860008" y="4985269"/>
                </a:lnTo>
                <a:lnTo>
                  <a:pt x="2844819" y="4985172"/>
                </a:lnTo>
                <a:lnTo>
                  <a:pt x="2839735" y="4986676"/>
                </a:lnTo>
                <a:lnTo>
                  <a:pt x="2837922" y="4989488"/>
                </a:lnTo>
                <a:lnTo>
                  <a:pt x="2836507" y="4989165"/>
                </a:lnTo>
                <a:cubicBezTo>
                  <a:pt x="2825749" y="4984209"/>
                  <a:pt x="2822382" y="4977089"/>
                  <a:pt x="2808859" y="4996804"/>
                </a:cubicBezTo>
                <a:cubicBezTo>
                  <a:pt x="2784233" y="4988767"/>
                  <a:pt x="2779499" y="5000786"/>
                  <a:pt x="2745907" y="5005126"/>
                </a:cubicBezTo>
                <a:cubicBezTo>
                  <a:pt x="2731796" y="4997536"/>
                  <a:pt x="2720518" y="5000295"/>
                  <a:pt x="2709519" y="5006333"/>
                </a:cubicBezTo>
                <a:cubicBezTo>
                  <a:pt x="2676766" y="5002878"/>
                  <a:pt x="2646981" y="5011377"/>
                  <a:pt x="2610212" y="5013529"/>
                </a:cubicBezTo>
                <a:cubicBezTo>
                  <a:pt x="2570359" y="5003730"/>
                  <a:pt x="2550109" y="5021491"/>
                  <a:pt x="2510814" y="5023713"/>
                </a:cubicBezTo>
                <a:cubicBezTo>
                  <a:pt x="2476639" y="5006722"/>
                  <a:pt x="2482834" y="5038639"/>
                  <a:pt x="2462736" y="5045398"/>
                </a:cubicBezTo>
                <a:lnTo>
                  <a:pt x="2457050" y="5046022"/>
                </a:lnTo>
                <a:lnTo>
                  <a:pt x="2442184" y="5043549"/>
                </a:lnTo>
                <a:lnTo>
                  <a:pt x="2436703" y="5041929"/>
                </a:lnTo>
                <a:cubicBezTo>
                  <a:pt x="2432888" y="5041072"/>
                  <a:pt x="2430299" y="5040830"/>
                  <a:pt x="2428451" y="5041027"/>
                </a:cubicBezTo>
                <a:lnTo>
                  <a:pt x="2420551" y="5039949"/>
                </a:lnTo>
                <a:cubicBezTo>
                  <a:pt x="2407700" y="5037296"/>
                  <a:pt x="2395274" y="5034239"/>
                  <a:pt x="2383501" y="5030941"/>
                </a:cubicBezTo>
                <a:cubicBezTo>
                  <a:pt x="2362992" y="5032521"/>
                  <a:pt x="2317884" y="5047662"/>
                  <a:pt x="2297493" y="5049431"/>
                </a:cubicBezTo>
                <a:lnTo>
                  <a:pt x="2261156" y="5041558"/>
                </a:lnTo>
                <a:lnTo>
                  <a:pt x="2200581" y="5024964"/>
                </a:lnTo>
                <a:lnTo>
                  <a:pt x="2198380" y="5025550"/>
                </a:lnTo>
                <a:lnTo>
                  <a:pt x="2116066" y="5019568"/>
                </a:lnTo>
                <a:cubicBezTo>
                  <a:pt x="2111600" y="5017036"/>
                  <a:pt x="2059664" y="5006071"/>
                  <a:pt x="2056754" y="5002394"/>
                </a:cubicBezTo>
                <a:cubicBezTo>
                  <a:pt x="2003393" y="5014336"/>
                  <a:pt x="1998298" y="5008800"/>
                  <a:pt x="1942916" y="5005703"/>
                </a:cubicBezTo>
                <a:cubicBezTo>
                  <a:pt x="1882138" y="4994708"/>
                  <a:pt x="1836966" y="4976630"/>
                  <a:pt x="1796717" y="4970423"/>
                </a:cubicBezTo>
                <a:cubicBezTo>
                  <a:pt x="1724075" y="4959337"/>
                  <a:pt x="1636218" y="4936339"/>
                  <a:pt x="1583222" y="4931235"/>
                </a:cubicBezTo>
                <a:cubicBezTo>
                  <a:pt x="1544265" y="4950469"/>
                  <a:pt x="1556109" y="4927628"/>
                  <a:pt x="1518821" y="4927872"/>
                </a:cubicBezTo>
                <a:cubicBezTo>
                  <a:pt x="1497291" y="4925112"/>
                  <a:pt x="1483221" y="4916728"/>
                  <a:pt x="1471837" y="4914678"/>
                </a:cubicBezTo>
                <a:lnTo>
                  <a:pt x="1450515" y="4915578"/>
                </a:lnTo>
                <a:lnTo>
                  <a:pt x="1437078" y="4915016"/>
                </a:lnTo>
                <a:lnTo>
                  <a:pt x="1432462" y="4920065"/>
                </a:lnTo>
                <a:lnTo>
                  <a:pt x="1411645" y="4922952"/>
                </a:lnTo>
                <a:cubicBezTo>
                  <a:pt x="1384856" y="4920079"/>
                  <a:pt x="1306656" y="4907389"/>
                  <a:pt x="1271729" y="4902828"/>
                </a:cubicBezTo>
                <a:cubicBezTo>
                  <a:pt x="1258697" y="4896954"/>
                  <a:pt x="1213546" y="4890036"/>
                  <a:pt x="1202076" y="4895589"/>
                </a:cubicBezTo>
                <a:cubicBezTo>
                  <a:pt x="1192059" y="4895561"/>
                  <a:pt x="1182171" y="4891311"/>
                  <a:pt x="1174670" y="4898040"/>
                </a:cubicBezTo>
                <a:cubicBezTo>
                  <a:pt x="1163701" y="4905820"/>
                  <a:pt x="1136874" y="4886643"/>
                  <a:pt x="1137035" y="4897965"/>
                </a:cubicBezTo>
                <a:cubicBezTo>
                  <a:pt x="1117838" y="4884693"/>
                  <a:pt x="1091386" y="4900421"/>
                  <a:pt x="1069882" y="4901859"/>
                </a:cubicBezTo>
                <a:cubicBezTo>
                  <a:pt x="1055589" y="4889467"/>
                  <a:pt x="1024570" y="4904705"/>
                  <a:pt x="980935" y="4900090"/>
                </a:cubicBezTo>
                <a:cubicBezTo>
                  <a:pt x="947614" y="4895538"/>
                  <a:pt x="913224" y="4886405"/>
                  <a:pt x="869960" y="4874547"/>
                </a:cubicBezTo>
                <a:cubicBezTo>
                  <a:pt x="819114" y="4845820"/>
                  <a:pt x="768074" y="4839770"/>
                  <a:pt x="721345" y="4828937"/>
                </a:cubicBezTo>
                <a:cubicBezTo>
                  <a:pt x="667944" y="4819060"/>
                  <a:pt x="698286" y="4848426"/>
                  <a:pt x="635428" y="4819153"/>
                </a:cubicBezTo>
                <a:cubicBezTo>
                  <a:pt x="626286" y="4826707"/>
                  <a:pt x="617638" y="4825980"/>
                  <a:pt x="604106" y="4819994"/>
                </a:cubicBezTo>
                <a:cubicBezTo>
                  <a:pt x="583276" y="4822237"/>
                  <a:pt x="539859" y="4835097"/>
                  <a:pt x="510451" y="4832608"/>
                </a:cubicBezTo>
                <a:cubicBezTo>
                  <a:pt x="489781" y="4829929"/>
                  <a:pt x="443867" y="4807857"/>
                  <a:pt x="427656" y="4805062"/>
                </a:cubicBezTo>
                <a:cubicBezTo>
                  <a:pt x="424088" y="4806479"/>
                  <a:pt x="419580" y="4809736"/>
                  <a:pt x="413184" y="4815837"/>
                </a:cubicBezTo>
                <a:cubicBezTo>
                  <a:pt x="387673" y="4805882"/>
                  <a:pt x="379855" y="4817328"/>
                  <a:pt x="341772" y="4818825"/>
                </a:cubicBezTo>
                <a:cubicBezTo>
                  <a:pt x="327795" y="4810179"/>
                  <a:pt x="314729" y="4811964"/>
                  <a:pt x="301266" y="4817000"/>
                </a:cubicBezTo>
                <a:cubicBezTo>
                  <a:pt x="265781" y="4810886"/>
                  <a:pt x="231017" y="4816794"/>
                  <a:pt x="189886" y="4815871"/>
                </a:cubicBezTo>
                <a:cubicBezTo>
                  <a:pt x="147910" y="4802917"/>
                  <a:pt x="121702" y="4818738"/>
                  <a:pt x="77762" y="4817675"/>
                </a:cubicBezTo>
                <a:cubicBezTo>
                  <a:pt x="38733" y="4795315"/>
                  <a:pt x="44308" y="4840244"/>
                  <a:pt x="8164" y="4835320"/>
                </a:cubicBezTo>
                <a:lnTo>
                  <a:pt x="0" y="4832771"/>
                </a:lnTo>
                <a:close/>
              </a:path>
            </a:pathLst>
          </a:cu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99818" y="5234320"/>
            <a:ext cx="6931319" cy="75221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b="1">
                <a:solidFill>
                  <a:schemeClr val="tx1">
                    <a:lumMod val="85000"/>
                    <a:lumOff val="15000"/>
                  </a:schemeClr>
                </a:solidFill>
              </a:rPr>
              <a:t>Digipro-</a:t>
            </a:r>
            <a:r>
              <a:rPr lang="en-US" sz="3600" b="1" err="1">
                <a:solidFill>
                  <a:schemeClr val="tx1">
                    <a:lumMod val="85000"/>
                    <a:lumOff val="15000"/>
                  </a:schemeClr>
                </a:solidFill>
              </a:rPr>
              <a:t>helse</a:t>
            </a:r>
            <a:endParaRPr lang="en-US" sz="3600" b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99819" y="6059086"/>
            <a:ext cx="6931319" cy="34972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600" err="1">
                <a:solidFill>
                  <a:schemeClr val="tx1">
                    <a:lumMod val="85000"/>
                    <a:lumOff val="15000"/>
                  </a:schemeClr>
                </a:solidFill>
              </a:rPr>
              <a:t>Standardisering</a:t>
            </a:r>
            <a:r>
              <a:rPr lang="en-US" sz="160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err="1">
                <a:solidFill>
                  <a:schemeClr val="tx1">
                    <a:lumMod val="85000"/>
                    <a:lumOff val="15000"/>
                  </a:schemeClr>
                </a:solidFill>
              </a:rPr>
              <a:t>og</a:t>
            </a:r>
            <a:r>
              <a:rPr lang="en-US" sz="160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err="1">
                <a:solidFill>
                  <a:schemeClr val="tx1">
                    <a:lumMod val="85000"/>
                    <a:lumOff val="15000"/>
                  </a:schemeClr>
                </a:solidFill>
              </a:rPr>
              <a:t>kvalitetssikring</a:t>
            </a:r>
            <a:r>
              <a:rPr lang="en-US" sz="1600">
                <a:solidFill>
                  <a:schemeClr val="tx1">
                    <a:lumMod val="85000"/>
                    <a:lumOff val="15000"/>
                  </a:schemeClr>
                </a:solidFill>
              </a:rPr>
              <a:t> av alle </a:t>
            </a:r>
            <a:r>
              <a:rPr lang="en-US" sz="1600" err="1">
                <a:solidFill>
                  <a:schemeClr val="tx1">
                    <a:lumMod val="85000"/>
                    <a:lumOff val="15000"/>
                  </a:schemeClr>
                </a:solidFill>
              </a:rPr>
              <a:t>rutiner</a:t>
            </a:r>
            <a:r>
              <a:rPr lang="en-US" sz="160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160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prosedyrer</a:t>
            </a:r>
            <a:r>
              <a:rPr lang="en-US" sz="160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err="1">
                <a:solidFill>
                  <a:schemeClr val="tx1">
                    <a:lumMod val="85000"/>
                    <a:lumOff val="15000"/>
                  </a:schemeClr>
                </a:solidFill>
              </a:rPr>
              <a:t>og</a:t>
            </a:r>
            <a:r>
              <a:rPr lang="en-US" sz="160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err="1">
                <a:solidFill>
                  <a:schemeClr val="tx1">
                    <a:lumMod val="85000"/>
                    <a:lumOff val="15000"/>
                  </a:schemeClr>
                </a:solidFill>
              </a:rPr>
              <a:t>skjema</a:t>
            </a:r>
            <a:endParaRPr lang="en-US" sz="16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7" name="Plassholder for innhold 3">
            <a:extLst>
              <a:ext uri="{FF2B5EF4-FFF2-40B4-BE49-F238E27FC236}">
                <a16:creationId xmlns:a16="http://schemas.microsoft.com/office/drawing/2014/main" id="{A5ECBBB5-0900-4D17-9648-ED59F5C395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0730" y="5551314"/>
            <a:ext cx="977643" cy="977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290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98EA6F3-7613-494B-8312-022438C08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>
                <a:latin typeface="+mj-lt"/>
                <a:ea typeface="+mj-ea"/>
                <a:cs typeface="+mj-cs"/>
              </a:rPr>
              <a:t>Plan for dagen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Plassholder for innhold 3">
            <a:extLst>
              <a:ext uri="{FF2B5EF4-FFF2-40B4-BE49-F238E27FC236}">
                <a16:creationId xmlns:a16="http://schemas.microsoft.com/office/drawing/2014/main" id="{4A1A44E4-9243-2EAA-ECC8-3E350E200C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0730" y="5551314"/>
            <a:ext cx="977643" cy="977643"/>
          </a:xfrm>
          <a:prstGeom prst="rect">
            <a:avLst/>
          </a:prstGeom>
        </p:spPr>
      </p:pic>
      <p:graphicFrame>
        <p:nvGraphicFramePr>
          <p:cNvPr id="4" name="Tabell 4">
            <a:extLst>
              <a:ext uri="{FF2B5EF4-FFF2-40B4-BE49-F238E27FC236}">
                <a16:creationId xmlns:a16="http://schemas.microsoft.com/office/drawing/2014/main" id="{B2D88076-DE8B-CB84-D776-03B2FFC3D7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5261067"/>
              </p:ext>
            </p:extLst>
          </p:nvPr>
        </p:nvGraphicFramePr>
        <p:xfrm>
          <a:off x="922421" y="1744578"/>
          <a:ext cx="10268740" cy="4674712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1991727">
                  <a:extLst>
                    <a:ext uri="{9D8B030D-6E8A-4147-A177-3AD203B41FA5}">
                      <a16:colId xmlns:a16="http://schemas.microsoft.com/office/drawing/2014/main" val="1466245484"/>
                    </a:ext>
                  </a:extLst>
                </a:gridCol>
                <a:gridCol w="8277013">
                  <a:extLst>
                    <a:ext uri="{9D8B030D-6E8A-4147-A177-3AD203B41FA5}">
                      <a16:colId xmlns:a16="http://schemas.microsoft.com/office/drawing/2014/main" val="324876083"/>
                    </a:ext>
                  </a:extLst>
                </a:gridCol>
              </a:tblGrid>
              <a:tr h="496903">
                <a:tc>
                  <a:txBody>
                    <a:bodyPr/>
                    <a:lstStyle/>
                    <a:p>
                      <a:r>
                        <a:rPr lang="nb-NO" sz="2200"/>
                        <a:t>Kl. slett</a:t>
                      </a:r>
                    </a:p>
                  </a:txBody>
                  <a:tcPr marL="113380" marR="113380" marT="56690" marB="56690"/>
                </a:tc>
                <a:tc>
                  <a:txBody>
                    <a:bodyPr/>
                    <a:lstStyle/>
                    <a:p>
                      <a:r>
                        <a:rPr lang="nb-NO" sz="2200"/>
                        <a:t>Innhold</a:t>
                      </a:r>
                    </a:p>
                  </a:txBody>
                  <a:tcPr marL="113380" marR="113380" marT="56690" marB="56690"/>
                </a:tc>
                <a:extLst>
                  <a:ext uri="{0D108BD9-81ED-4DB2-BD59-A6C34878D82A}">
                    <a16:rowId xmlns:a16="http://schemas.microsoft.com/office/drawing/2014/main" val="3777199797"/>
                  </a:ext>
                </a:extLst>
              </a:tr>
              <a:tr h="496903">
                <a:tc>
                  <a:txBody>
                    <a:bodyPr/>
                    <a:lstStyle/>
                    <a:p>
                      <a:r>
                        <a:rPr lang="nb-NO" sz="2200"/>
                        <a:t>10.00 – 10.30</a:t>
                      </a:r>
                    </a:p>
                  </a:txBody>
                  <a:tcPr marL="113380" marR="113380" marT="56690" marB="56690"/>
                </a:tc>
                <a:tc>
                  <a:txBody>
                    <a:bodyPr/>
                    <a:lstStyle/>
                    <a:p>
                      <a:r>
                        <a:rPr lang="nb-NO" sz="2200"/>
                        <a:t>Oppstart, presentasjon og pålogging</a:t>
                      </a:r>
                    </a:p>
                  </a:txBody>
                  <a:tcPr marL="113380" marR="113380" marT="56690" marB="56690"/>
                </a:tc>
                <a:extLst>
                  <a:ext uri="{0D108BD9-81ED-4DB2-BD59-A6C34878D82A}">
                    <a16:rowId xmlns:a16="http://schemas.microsoft.com/office/drawing/2014/main" val="3954594146"/>
                  </a:ext>
                </a:extLst>
              </a:tr>
              <a:tr h="496903">
                <a:tc>
                  <a:txBody>
                    <a:bodyPr/>
                    <a:lstStyle/>
                    <a:p>
                      <a:r>
                        <a:rPr lang="nb-NO" sz="2200"/>
                        <a:t>10.30 – 11.00</a:t>
                      </a:r>
                    </a:p>
                  </a:txBody>
                  <a:tcPr marL="113380" marR="113380" marT="56690" marB="56690"/>
                </a:tc>
                <a:tc>
                  <a:txBody>
                    <a:bodyPr/>
                    <a:lstStyle/>
                    <a:p>
                      <a:r>
                        <a:rPr lang="nb-NO" sz="2200"/>
                        <a:t>Gjennomgang av prosjektplan</a:t>
                      </a:r>
                    </a:p>
                    <a:p>
                      <a:r>
                        <a:rPr lang="nb-NO" sz="2200"/>
                        <a:t>Fokus på samarbeid</a:t>
                      </a:r>
                    </a:p>
                  </a:txBody>
                  <a:tcPr marL="113380" marR="113380" marT="56690" marB="56690"/>
                </a:tc>
                <a:extLst>
                  <a:ext uri="{0D108BD9-81ED-4DB2-BD59-A6C34878D82A}">
                    <a16:rowId xmlns:a16="http://schemas.microsoft.com/office/drawing/2014/main" val="2653327468"/>
                  </a:ext>
                </a:extLst>
              </a:tr>
              <a:tr h="496903">
                <a:tc>
                  <a:txBody>
                    <a:bodyPr/>
                    <a:lstStyle/>
                    <a:p>
                      <a:r>
                        <a:rPr lang="nb-NO" sz="2200"/>
                        <a:t>11.15 – 12.00</a:t>
                      </a:r>
                    </a:p>
                  </a:txBody>
                  <a:tcPr marL="113380" marR="113380" marT="56690" marB="566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200"/>
                        <a:t>Samarbeid med Nordlandssykehuset og Helsefelleskapet-Pakkeforløp hjem.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200"/>
                        <a:t>Espen Solberg- Kreftkordinator (11.15)</a:t>
                      </a:r>
                    </a:p>
                  </a:txBody>
                  <a:tcPr marL="113380" marR="113380" marT="56690" marB="56690"/>
                </a:tc>
                <a:extLst>
                  <a:ext uri="{0D108BD9-81ED-4DB2-BD59-A6C34878D82A}">
                    <a16:rowId xmlns:a16="http://schemas.microsoft.com/office/drawing/2014/main" val="2704901705"/>
                  </a:ext>
                </a:extLst>
              </a:tr>
              <a:tr h="496903">
                <a:tc>
                  <a:txBody>
                    <a:bodyPr/>
                    <a:lstStyle/>
                    <a:p>
                      <a:r>
                        <a:rPr lang="nb-NO" sz="2200"/>
                        <a:t>12.00 – 12.50</a:t>
                      </a:r>
                    </a:p>
                  </a:txBody>
                  <a:tcPr marL="113380" marR="113380" marT="56690" marB="56690"/>
                </a:tc>
                <a:tc>
                  <a:txBody>
                    <a:bodyPr/>
                    <a:lstStyle/>
                    <a:p>
                      <a:r>
                        <a:rPr lang="nb-NO" sz="2200"/>
                        <a:t>Lunch</a:t>
                      </a:r>
                    </a:p>
                  </a:txBody>
                  <a:tcPr marL="113380" marR="113380" marT="56690" marB="56690"/>
                </a:tc>
                <a:extLst>
                  <a:ext uri="{0D108BD9-81ED-4DB2-BD59-A6C34878D82A}">
                    <a16:rowId xmlns:a16="http://schemas.microsoft.com/office/drawing/2014/main" val="478011357"/>
                  </a:ext>
                </a:extLst>
              </a:tr>
              <a:tr h="496903">
                <a:tc>
                  <a:txBody>
                    <a:bodyPr/>
                    <a:lstStyle/>
                    <a:p>
                      <a:r>
                        <a:rPr lang="nb-NO" sz="2200"/>
                        <a:t>13.00 – 13.50</a:t>
                      </a:r>
                    </a:p>
                  </a:txBody>
                  <a:tcPr marL="113380" marR="113380" marT="56690" marB="566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200"/>
                        <a:t>Prosedyre Pakkeforløp hjem for pasienter med kreft</a:t>
                      </a:r>
                    </a:p>
                    <a:p>
                      <a:r>
                        <a:rPr lang="nb-NO" sz="2200"/>
                        <a:t>Verktøy og gruppearbeid </a:t>
                      </a:r>
                    </a:p>
                  </a:txBody>
                  <a:tcPr marL="113380" marR="113380" marT="56690" marB="56690"/>
                </a:tc>
                <a:extLst>
                  <a:ext uri="{0D108BD9-81ED-4DB2-BD59-A6C34878D82A}">
                    <a16:rowId xmlns:a16="http://schemas.microsoft.com/office/drawing/2014/main" val="3661033636"/>
                  </a:ext>
                </a:extLst>
              </a:tr>
              <a:tr h="496903">
                <a:tc>
                  <a:txBody>
                    <a:bodyPr/>
                    <a:lstStyle/>
                    <a:p>
                      <a:r>
                        <a:rPr lang="nb-NO" sz="2200"/>
                        <a:t>14.00 – 15.00</a:t>
                      </a:r>
                    </a:p>
                  </a:txBody>
                  <a:tcPr marL="113380" marR="113380" marT="56690" marB="56690"/>
                </a:tc>
                <a:tc>
                  <a:txBody>
                    <a:bodyPr/>
                    <a:lstStyle/>
                    <a:p>
                      <a:r>
                        <a:rPr lang="nb-NO" sz="2200"/>
                        <a:t>Møteplan og videre prosess</a:t>
                      </a:r>
                    </a:p>
                  </a:txBody>
                  <a:tcPr marL="113380" marR="113380" marT="56690" marB="56690"/>
                </a:tc>
                <a:extLst>
                  <a:ext uri="{0D108BD9-81ED-4DB2-BD59-A6C34878D82A}">
                    <a16:rowId xmlns:a16="http://schemas.microsoft.com/office/drawing/2014/main" val="18753859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7647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lassholder for innhold 4" descr="Et bilde som inneholder Nettsted&#10;&#10;Automatisk generert beskrivelse">
            <a:extLst>
              <a:ext uri="{FF2B5EF4-FFF2-40B4-BE49-F238E27FC236}">
                <a16:creationId xmlns:a16="http://schemas.microsoft.com/office/drawing/2014/main" id="{4C8C6D6C-B3BB-978C-332A-940D77C2AD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2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148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62" name="Rectangle 1061">
            <a:extLst>
              <a:ext uri="{FF2B5EF4-FFF2-40B4-BE49-F238E27FC236}">
                <a16:creationId xmlns:a16="http://schemas.microsoft.com/office/drawing/2014/main" id="{8D1AA55E-40D5-461B-A5A8-4AE8AAB71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F0812E8-230F-A3F1-4651-E1A4D84B4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776" y="1336390"/>
            <a:ext cx="6190412" cy="1182927"/>
          </a:xfrm>
        </p:spPr>
        <p:txBody>
          <a:bodyPr anchor="b">
            <a:normAutofit/>
          </a:bodyPr>
          <a:lstStyle/>
          <a:p>
            <a:r>
              <a:rPr lang="nb-NO" sz="5600"/>
              <a:t>Kvalitessikring</a:t>
            </a:r>
          </a:p>
        </p:txBody>
      </p:sp>
      <p:cxnSp>
        <p:nvCxnSpPr>
          <p:cNvPr id="1064" name="!!Straight Connector">
            <a:extLst>
              <a:ext uri="{FF2B5EF4-FFF2-40B4-BE49-F238E27FC236}">
                <a16:creationId xmlns:a16="http://schemas.microsoft.com/office/drawing/2014/main" id="{7EB498BD-8089-4626-91EA-4978EBEF5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806470"/>
            <a:ext cx="7903723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0" name="Content Placeholder 1029">
            <a:extLst>
              <a:ext uri="{FF2B5EF4-FFF2-40B4-BE49-F238E27FC236}">
                <a16:creationId xmlns:a16="http://schemas.microsoft.com/office/drawing/2014/main" id="{F901A0BF-2D6A-99F1-C4D4-B5884B8FAF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776" y="2829330"/>
            <a:ext cx="6190412" cy="3344459"/>
          </a:xfrm>
        </p:spPr>
        <p:txBody>
          <a:bodyPr anchor="t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nb-NO" sz="2000">
                <a:solidFill>
                  <a:srgbClr val="C00000">
                    <a:alpha val="80000"/>
                  </a:srgbClr>
                </a:solidFill>
              </a:rPr>
              <a:t>Forberede</a:t>
            </a:r>
            <a:r>
              <a:rPr lang="nb-NO" sz="2000">
                <a:solidFill>
                  <a:schemeClr val="tx1">
                    <a:alpha val="80000"/>
                  </a:schemeClr>
                </a:solidFill>
              </a:rPr>
              <a:t>, med at kundene melder inn behov</a:t>
            </a:r>
          </a:p>
          <a:p>
            <a:pPr marL="457200" indent="-457200">
              <a:buFont typeface="+mj-lt"/>
              <a:buAutoNum type="arabicPeriod"/>
            </a:pPr>
            <a:r>
              <a:rPr lang="nb-NO" sz="2000">
                <a:solidFill>
                  <a:srgbClr val="4E4D4E"/>
                </a:solidFill>
              </a:rPr>
              <a:t>Planlegger</a:t>
            </a:r>
            <a:r>
              <a:rPr lang="nb-NO" sz="2000">
                <a:solidFill>
                  <a:schemeClr val="tx1">
                    <a:alpha val="80000"/>
                  </a:schemeClr>
                </a:solidFill>
              </a:rPr>
              <a:t> dette inn i til Helseuka vår og høst</a:t>
            </a:r>
          </a:p>
          <a:p>
            <a:pPr marL="457200" indent="-457200">
              <a:buFont typeface="+mj-lt"/>
              <a:buAutoNum type="arabicPeriod"/>
            </a:pPr>
            <a:r>
              <a:rPr lang="nb-NO" sz="2000">
                <a:solidFill>
                  <a:srgbClr val="A89C7A"/>
                </a:solidFill>
              </a:rPr>
              <a:t>Utfører</a:t>
            </a:r>
            <a:r>
              <a:rPr lang="nb-NO" sz="2000">
                <a:solidFill>
                  <a:schemeClr val="tx1">
                    <a:alpha val="80000"/>
                  </a:schemeClr>
                </a:solidFill>
              </a:rPr>
              <a:t> rutiner i praksis i  med referansekommunene</a:t>
            </a:r>
          </a:p>
          <a:p>
            <a:pPr marL="457200" indent="-457200">
              <a:buFont typeface="+mj-lt"/>
              <a:buAutoNum type="arabicPeriod"/>
            </a:pPr>
            <a:r>
              <a:rPr lang="nb-NO" sz="2000">
                <a:solidFill>
                  <a:srgbClr val="7A9AA6"/>
                </a:solidFill>
              </a:rPr>
              <a:t>Evaluerer</a:t>
            </a:r>
            <a:r>
              <a:rPr lang="nb-NO" sz="2000">
                <a:solidFill>
                  <a:schemeClr val="tx1">
                    <a:alpha val="80000"/>
                  </a:schemeClr>
                </a:solidFill>
              </a:rPr>
              <a:t> etter bruk funksjon, språk og oppsett</a:t>
            </a:r>
          </a:p>
          <a:p>
            <a:pPr marL="457200" indent="-457200">
              <a:buFont typeface="+mj-lt"/>
              <a:buAutoNum type="arabicPeriod"/>
            </a:pPr>
            <a:r>
              <a:rPr lang="nb-NO" sz="2000">
                <a:solidFill>
                  <a:srgbClr val="8EA83B"/>
                </a:solidFill>
              </a:rPr>
              <a:t>Følger opp</a:t>
            </a:r>
            <a:r>
              <a:rPr lang="nb-NO" sz="2000">
                <a:solidFill>
                  <a:schemeClr val="tx1">
                    <a:alpha val="80000"/>
                  </a:schemeClr>
                </a:solidFill>
              </a:rPr>
              <a:t>, og reviderer jevnlig.</a:t>
            </a:r>
          </a:p>
        </p:txBody>
      </p:sp>
      <p:pic>
        <p:nvPicPr>
          <p:cNvPr id="1026" name="Picture 2" descr="Modellen for kvalitetsforbedring. ">
            <a:extLst>
              <a:ext uri="{FF2B5EF4-FFF2-40B4-BE49-F238E27FC236}">
                <a16:creationId xmlns:a16="http://schemas.microsoft.com/office/drawing/2014/main" id="{BCD55732-0D3F-AF39-AA5D-E25A0DCFB2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-1"/>
          <a:stretch/>
        </p:blipFill>
        <p:spPr bwMode="auto">
          <a:xfrm>
            <a:off x="7451965" y="1665519"/>
            <a:ext cx="4267645" cy="4267645"/>
          </a:xfrm>
          <a:custGeom>
            <a:avLst/>
            <a:gdLst/>
            <a:ahLst/>
            <a:cxnLst/>
            <a:rect l="l" t="t" r="r" b="b"/>
            <a:pathLst>
              <a:path w="2457864" h="2457864">
                <a:moveTo>
                  <a:pt x="1228932" y="0"/>
                </a:moveTo>
                <a:cubicBezTo>
                  <a:pt x="1907652" y="0"/>
                  <a:pt x="2457864" y="550212"/>
                  <a:pt x="2457864" y="1228932"/>
                </a:cubicBezTo>
                <a:cubicBezTo>
                  <a:pt x="2457864" y="1907652"/>
                  <a:pt x="1907652" y="2457864"/>
                  <a:pt x="1228932" y="2457864"/>
                </a:cubicBezTo>
                <a:cubicBezTo>
                  <a:pt x="550212" y="2457864"/>
                  <a:pt x="0" y="1907652"/>
                  <a:pt x="0" y="1228932"/>
                </a:cubicBezTo>
                <a:cubicBezTo>
                  <a:pt x="0" y="550212"/>
                  <a:pt x="550212" y="0"/>
                  <a:pt x="1228932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6" name="!!plus graphic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69280" y="1780012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68" name="!!circle graphic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81590" y="2070656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3" name="Plassholder for innhold 3">
            <a:extLst>
              <a:ext uri="{FF2B5EF4-FFF2-40B4-BE49-F238E27FC236}">
                <a16:creationId xmlns:a16="http://schemas.microsoft.com/office/drawing/2014/main" id="{CC3671C1-1385-F9FA-D5AC-5A84E79A6B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0730" y="5551314"/>
            <a:ext cx="977643" cy="977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903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F0812E8-230F-A3F1-4651-E1A4D84B4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298" y="621102"/>
            <a:ext cx="11266098" cy="977643"/>
          </a:xfrm>
        </p:spPr>
        <p:txBody>
          <a:bodyPr anchor="b">
            <a:normAutofit/>
          </a:bodyPr>
          <a:lstStyle/>
          <a:p>
            <a:r>
              <a:rPr lang="nb-NO" sz="4800"/>
              <a:t>Prosjektplan Nettverk lindrende behandling</a:t>
            </a:r>
          </a:p>
        </p:txBody>
      </p:sp>
      <p:pic>
        <p:nvPicPr>
          <p:cNvPr id="3" name="Plassholder for innhold 3">
            <a:extLst>
              <a:ext uri="{FF2B5EF4-FFF2-40B4-BE49-F238E27FC236}">
                <a16:creationId xmlns:a16="http://schemas.microsoft.com/office/drawing/2014/main" id="{CC3671C1-1385-F9FA-D5AC-5A84E79A6B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0730" y="5551314"/>
            <a:ext cx="977643" cy="977643"/>
          </a:xfrm>
          <a:prstGeom prst="rect">
            <a:avLst/>
          </a:prstGeom>
        </p:spPr>
      </p:pic>
      <p:pic>
        <p:nvPicPr>
          <p:cNvPr id="4" name="Plassholder for innhold 4" descr="Et bilde som inneholder sketch, hjerte&#10;&#10;Automatisk generert beskrivelse">
            <a:hlinkClick r:id="rId4"/>
            <a:extLst>
              <a:ext uri="{FF2B5EF4-FFF2-40B4-BE49-F238E27FC236}">
                <a16:creationId xmlns:a16="http://schemas.microsoft.com/office/drawing/2014/main" id="{2E0A2E35-DD5E-74E4-6341-20BCA33854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754" y="2175387"/>
            <a:ext cx="4296990" cy="3744520"/>
          </a:xfr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6270B2AE-E13B-C740-F1C3-45DBE2EDBDBF}"/>
              </a:ext>
            </a:extLst>
          </p:cNvPr>
          <p:cNvSpPr txBox="1"/>
          <p:nvPr/>
        </p:nvSpPr>
        <p:spPr>
          <a:xfrm>
            <a:off x="5818083" y="1712061"/>
            <a:ext cx="5282647" cy="4816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</a:pPr>
            <a:r>
              <a:rPr lang="nb-NO" sz="2400" b="1">
                <a:solidFill>
                  <a:srgbClr val="3969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Mål i prosjektplanen: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nb-NO" sz="2400">
              <a:solidFill>
                <a:srgbClr val="39697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b-NO" sz="2400">
                <a:solidFill>
                  <a:srgbClr val="3969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Styrke kapasiteten til kommunene ved ufrivillig fravær eller sykdom. (økt samarbeid på tvers)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b-NO" sz="2400">
                <a:solidFill>
                  <a:srgbClr val="3969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Styrke kompetansen til alle deltakerkommunene.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b-NO" sz="2400">
                <a:solidFill>
                  <a:srgbClr val="3969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Standardisering av metode for oppfølging av pakkeforløp hjem for pasienter med kreft.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nb-NO" sz="2400">
                <a:solidFill>
                  <a:srgbClr val="3969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Økt kompetanse i fagfeltet lindrende behandling.</a:t>
            </a:r>
          </a:p>
        </p:txBody>
      </p:sp>
    </p:spTree>
    <p:extLst>
      <p:ext uri="{BB962C8B-B14F-4D97-AF65-F5344CB8AC3E}">
        <p14:creationId xmlns:p14="http://schemas.microsoft.com/office/powerpoint/2010/main" val="3540143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1D9B334-5225-296F-039D-98F00AF63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nb-NO"/>
              <a:t>Veronika </a:t>
            </a:r>
            <a:r>
              <a:rPr lang="nb-NO" err="1"/>
              <a:t>Hjemgam</a:t>
            </a:r>
            <a:endParaRPr lang="nb-NO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CBE463E-D9B3-F544-7A86-9E3A8B6042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n-US" err="1"/>
              <a:t>Sørfold</a:t>
            </a:r>
            <a:endParaRPr lang="en-US"/>
          </a:p>
          <a:p>
            <a:r>
              <a:rPr lang="en-US" err="1"/>
              <a:t>Hva</a:t>
            </a:r>
            <a:r>
              <a:rPr lang="en-US"/>
              <a:t> er </a:t>
            </a:r>
            <a:r>
              <a:rPr lang="en-US" err="1"/>
              <a:t>viktig</a:t>
            </a:r>
            <a:r>
              <a:rPr lang="en-US"/>
              <a:t> for deg</a:t>
            </a:r>
          </a:p>
          <a:p>
            <a:r>
              <a:rPr lang="en-US"/>
              <a:t>Utfordringer du ser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47301227-6A01-C50A-2262-52C75B4DC3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20" r="-1" b="30969"/>
          <a:stretch/>
        </p:blipFill>
        <p:spPr>
          <a:xfrm>
            <a:off x="6096000" y="1825625"/>
            <a:ext cx="5181600" cy="4351338"/>
          </a:xfrm>
          <a:prstGeom prst="rect">
            <a:avLst/>
          </a:prstGeom>
          <a:noFill/>
        </p:spPr>
      </p:pic>
      <p:pic>
        <p:nvPicPr>
          <p:cNvPr id="6" name="Plassholder for innhold 3">
            <a:extLst>
              <a:ext uri="{FF2B5EF4-FFF2-40B4-BE49-F238E27FC236}">
                <a16:creationId xmlns:a16="http://schemas.microsoft.com/office/drawing/2014/main" id="{F4E5645F-2D5F-89BA-DD64-C2474EB40D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0730" y="5551314"/>
            <a:ext cx="977643" cy="977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860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5F66601-BE20-475E-D657-8D248CA91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nb-NO"/>
              <a:t>Case</a:t>
            </a:r>
          </a:p>
        </p:txBody>
      </p:sp>
      <p:graphicFrame>
        <p:nvGraphicFramePr>
          <p:cNvPr id="5" name="Plassholder for innhold 2">
            <a:extLst>
              <a:ext uri="{FF2B5EF4-FFF2-40B4-BE49-F238E27FC236}">
                <a16:creationId xmlns:a16="http://schemas.microsoft.com/office/drawing/2014/main" id="{5F05BF54-0EBA-E572-A81D-5AF292F4A88B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52596553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3B80581D-813A-5A61-6CC6-140C5604274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0730" y="5551314"/>
            <a:ext cx="977643" cy="977643"/>
          </a:xfrm>
          <a:prstGeom prst="rect">
            <a:avLst/>
          </a:prstGeom>
        </p:spPr>
      </p:pic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705BB179-0432-A844-9338-41D9DAE9B43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1AEF8D22-8176-A010-0F7D-3BCA322698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7" t="8569" r="11626" b="10987"/>
          <a:stretch/>
        </p:blipFill>
        <p:spPr bwMode="auto">
          <a:xfrm>
            <a:off x="1048086" y="1584093"/>
            <a:ext cx="4761827" cy="483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3679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DAA7B41-F34D-E4FF-15C4-EFE0167A3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Oppgaver i prosjektplanen 2023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90004D9-7E3D-185E-B31E-FE4C87C727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/>
              <a:t>Samling med arbeidsgruppe, avklaring av mandat</a:t>
            </a:r>
          </a:p>
          <a:p>
            <a:r>
              <a:rPr lang="nb-NO"/>
              <a:t>Kartlegging av kompetanse og resurser i regionen</a:t>
            </a:r>
          </a:p>
          <a:p>
            <a:r>
              <a:rPr lang="nb-NO"/>
              <a:t>Avklaring av lokale utfordringer</a:t>
            </a:r>
          </a:p>
          <a:p>
            <a:r>
              <a:rPr lang="nb-NO"/>
              <a:t>Oppstart med arbeid pakkeforløp hjem</a:t>
            </a:r>
          </a:p>
          <a:p>
            <a:r>
              <a:rPr lang="nb-NO"/>
              <a:t>Digitalisering av rutiner</a:t>
            </a:r>
          </a:p>
        </p:txBody>
      </p:sp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873DE676-E66A-85B9-E08C-F579625315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0730" y="5551314"/>
            <a:ext cx="977643" cy="977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915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05CD2A1-6DC9-1EAE-0C3D-28D8EB86C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26720"/>
            <a:ext cx="10588752" cy="1997825"/>
          </a:xfrm>
        </p:spPr>
        <p:txBody>
          <a:bodyPr anchor="b">
            <a:normAutofit/>
          </a:bodyPr>
          <a:lstStyle/>
          <a:p>
            <a:r>
              <a:rPr lang="nb-NO" sz="4400"/>
              <a:t>Samarbeid med Nordlandssykehuset-Pakkeforløp hjem.</a:t>
            </a:r>
            <a:br>
              <a:rPr lang="nb-NO" sz="4400"/>
            </a:br>
            <a:endParaRPr lang="nb-NO" sz="4200"/>
          </a:p>
        </p:txBody>
      </p:sp>
      <p:pic>
        <p:nvPicPr>
          <p:cNvPr id="6" name="Plassholder for innhold 5">
            <a:hlinkClick r:id="rId3"/>
            <a:extLst>
              <a:ext uri="{FF2B5EF4-FFF2-40B4-BE49-F238E27FC236}">
                <a16:creationId xmlns:a16="http://schemas.microsoft.com/office/drawing/2014/main" id="{DE9B50EA-451B-637B-AA0A-EEDC044C9E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9090"/>
          <a:stretch/>
        </p:blipFill>
        <p:spPr>
          <a:xfrm>
            <a:off x="841248" y="2160477"/>
            <a:ext cx="9025585" cy="4343955"/>
          </a:xfrm>
        </p:spPr>
      </p:pic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B932F22A-A952-771E-4BD9-C71638CB1D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0730" y="5551314"/>
            <a:ext cx="977643" cy="977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8564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Ørjan ks snapp">
      <a:dk1>
        <a:srgbClr val="186B83"/>
      </a:dk1>
      <a:lt1>
        <a:srgbClr val="FFFFFF"/>
      </a:lt1>
      <a:dk2>
        <a:srgbClr val="28616E"/>
      </a:dk2>
      <a:lt2>
        <a:srgbClr val="E7E6E6"/>
      </a:lt2>
      <a:accent1>
        <a:srgbClr val="2F9BB1"/>
      </a:accent1>
      <a:accent2>
        <a:srgbClr val="FF2600"/>
      </a:accent2>
      <a:accent3>
        <a:srgbClr val="A5A5A5"/>
      </a:accent3>
      <a:accent4>
        <a:srgbClr val="FFC000"/>
      </a:accent4>
      <a:accent5>
        <a:srgbClr val="5B9BD5"/>
      </a:accent5>
      <a:accent6>
        <a:srgbClr val="D3C17D"/>
      </a:accent6>
      <a:hlink>
        <a:srgbClr val="156270"/>
      </a:hlink>
      <a:folHlink>
        <a:srgbClr val="00B4B7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ksempel, Altahaug mal Digipro-Helse 23" id="{EEF4A7ED-D2F0-5840-B3F7-2D93AEC0102F}" vid="{7C07B132-B0FA-0D4F-A73B-FE10818B3C90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CB65DE6E77807458D3D39DB109C7909" ma:contentTypeVersion="13" ma:contentTypeDescription="Opprett et nytt dokument." ma:contentTypeScope="" ma:versionID="c5ea425c44019411f05ac3adee692634">
  <xsd:schema xmlns:xsd="http://www.w3.org/2001/XMLSchema" xmlns:xs="http://www.w3.org/2001/XMLSchema" xmlns:p="http://schemas.microsoft.com/office/2006/metadata/properties" xmlns:ns2="2a8d9e46-68b7-4daf-8524-ee9df136561e" xmlns:ns3="31d70792-c3d0-41ce-998c-5cdcb8de4784" targetNamespace="http://schemas.microsoft.com/office/2006/metadata/properties" ma:root="true" ma:fieldsID="5bd900c1877cf643aa7f4b7adf4c540a" ns2:_="" ns3:_="">
    <xsd:import namespace="2a8d9e46-68b7-4daf-8524-ee9df136561e"/>
    <xsd:import namespace="31d70792-c3d0-41ce-998c-5cdcb8de478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8d9e46-68b7-4daf-8524-ee9df136561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Bildemerkelapper" ma:readOnly="false" ma:fieldId="{5cf76f15-5ced-4ddc-b409-7134ff3c332f}" ma:taxonomyMulti="true" ma:sspId="0071e24f-690c-4753-86e1-bc08de8e08e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d70792-c3d0-41ce-998c-5cdcb8de478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284a7cdb-2fbf-4536-9e48-5ec808c694c9}" ma:internalName="TaxCatchAll" ma:showField="CatchAllData" ma:web="31d70792-c3d0-41ce-998c-5cdcb8de478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a8d9e46-68b7-4daf-8524-ee9df136561e">
      <Terms xmlns="http://schemas.microsoft.com/office/infopath/2007/PartnerControls"/>
    </lcf76f155ced4ddcb4097134ff3c332f>
    <TaxCatchAll xmlns="31d70792-c3d0-41ce-998c-5cdcb8de4784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B0F30DC-35C9-47AE-B93B-9940DDD6B9C2}">
  <ds:schemaRefs>
    <ds:schemaRef ds:uri="2a8d9e46-68b7-4daf-8524-ee9df136561e"/>
    <ds:schemaRef ds:uri="31d70792-c3d0-41ce-998c-5cdcb8de478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9593ED8A-E450-4F42-8133-27578528747D}">
  <ds:schemaRefs>
    <ds:schemaRef ds:uri="2a8d9e46-68b7-4daf-8524-ee9df136561e"/>
    <ds:schemaRef ds:uri="http://schemas.microsoft.com/office/2006/metadata/properties"/>
    <ds:schemaRef ds:uri="http://www.w3.org/XML/1998/namespace"/>
    <ds:schemaRef ds:uri="31d70792-c3d0-41ce-998c-5cdcb8de4784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purl.org/dc/elements/1.1/"/>
    <ds:schemaRef ds:uri="http://schemas.microsoft.com/office/infopath/2007/PartnerControl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B2C07BD-C623-44F9-A14F-2EF8EC5AA16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Mal helseuka høst Digipro-Helse 23</Template>
  <TotalTime>0</TotalTime>
  <Words>394</Words>
  <Application>Microsoft Office PowerPoint</Application>
  <PresentationFormat>Widescreen</PresentationFormat>
  <Paragraphs>80</Paragraphs>
  <Slides>13</Slides>
  <Notes>6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Symbol</vt:lpstr>
      <vt:lpstr>Office-tema</vt:lpstr>
      <vt:lpstr>Digipro Helse AS</vt:lpstr>
      <vt:lpstr>Plan for dagen</vt:lpstr>
      <vt:lpstr>PowerPoint-presentasjon</vt:lpstr>
      <vt:lpstr>Kvalitessikring</vt:lpstr>
      <vt:lpstr>Prosjektplan Nettverk lindrende behandling</vt:lpstr>
      <vt:lpstr>Veronika Hjemgam</vt:lpstr>
      <vt:lpstr>Case</vt:lpstr>
      <vt:lpstr>Oppgaver i prosjektplanen 2023</vt:lpstr>
      <vt:lpstr>Samarbeid med Nordlandssykehuset-Pakkeforløp hjem. </vt:lpstr>
      <vt:lpstr>Prosedyre Pakkeforløp hjem for  pasienter med kreft</vt:lpstr>
      <vt:lpstr>Spørsmål til pakkeforløp hjem kreft</vt:lpstr>
      <vt:lpstr>Videre i 2023</vt:lpstr>
      <vt:lpstr>Digipro-helse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Digipro Helse AS</dc:title>
  <dc:creator>Hans-Richard Bråthen</dc:creator>
  <cp:lastModifiedBy>Hans-Richard Bråthen</cp:lastModifiedBy>
  <cp:revision>2</cp:revision>
  <dcterms:created xsi:type="dcterms:W3CDTF">2023-08-28T11:55:44Z</dcterms:created>
  <dcterms:modified xsi:type="dcterms:W3CDTF">2023-09-06T07:02:10Z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0x0101005CB65DE6E77807458D3D39DB109C7909</vt:lpwstr>
  </property>
  <property fmtid="{D5CDD505-2E9C-101B-9397-08002B2CF9AE}" pid="3" name="MediaServiceImageTags">
    <vt:lpwstr/>
  </property>
</Properties>
</file>