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93" r:id="rId3"/>
    <p:sldId id="281" r:id="rId4"/>
    <p:sldId id="290" r:id="rId5"/>
    <p:sldId id="280" r:id="rId6"/>
    <p:sldId id="291" r:id="rId7"/>
    <p:sldId id="287" r:id="rId8"/>
    <p:sldId id="288" r:id="rId9"/>
    <p:sldId id="284" r:id="rId10"/>
    <p:sldId id="292" r:id="rId11"/>
    <p:sldId id="282" r:id="rId12"/>
    <p:sldId id="295" r:id="rId13"/>
    <p:sldId id="296" r:id="rId14"/>
    <p:sldId id="294" r:id="rId15"/>
    <p:sldId id="297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Ørjan Kristensen" initials="ØK" lastIdx="1" clrIdx="0">
    <p:extLst>
      <p:ext uri="{19B8F6BF-5375-455C-9EA6-DF929625EA0E}">
        <p15:presenceInfo xmlns:p15="http://schemas.microsoft.com/office/powerpoint/2012/main" userId="Ørjan Kristen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19A1AF"/>
    <a:srgbClr val="009999"/>
    <a:srgbClr val="24C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EF0270-43A5-4990-B9FF-4AE40DF22061}" v="18" dt="2019-09-23T10:50:39.6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ys stil 1 – uthev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ys stil 3 – uthev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ddels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Mørk stil 2 – utheving 1 /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057EF-168D-4EB2-83F3-D3CBB871B3A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DA713A7-11BA-4F54-A18B-4D9488BD642F}">
      <dgm:prSet/>
      <dgm:spPr/>
      <dgm:t>
        <a:bodyPr/>
        <a:lstStyle/>
        <a:p>
          <a:r>
            <a:rPr lang="nb-NO" dirty="0"/>
            <a:t>Fylkesmannen har fra 2011 støttet prosjektet med ca. 600.000 kr. pr. år</a:t>
          </a:r>
          <a:endParaRPr lang="en-US" dirty="0"/>
        </a:p>
      </dgm:t>
    </dgm:pt>
    <dgm:pt modelId="{121DA1BC-4C1F-4391-80F9-00E59505183A}" type="parTrans" cxnId="{88CE6C30-C823-4240-AEA4-84C5CBD55EC7}">
      <dgm:prSet/>
      <dgm:spPr/>
      <dgm:t>
        <a:bodyPr/>
        <a:lstStyle/>
        <a:p>
          <a:endParaRPr lang="en-US"/>
        </a:p>
      </dgm:t>
    </dgm:pt>
    <dgm:pt modelId="{D6CF604A-9AD5-4047-AB39-8D05666AEE37}" type="sibTrans" cxnId="{88CE6C30-C823-4240-AEA4-84C5CBD55EC7}">
      <dgm:prSet/>
      <dgm:spPr/>
      <dgm:t>
        <a:bodyPr/>
        <a:lstStyle/>
        <a:p>
          <a:endParaRPr lang="en-US"/>
        </a:p>
      </dgm:t>
    </dgm:pt>
    <dgm:pt modelId="{C4421D8D-EFFF-40A5-B704-08A0A73F088E}">
      <dgm:prSet/>
      <dgm:spPr/>
      <dgm:t>
        <a:bodyPr/>
        <a:lstStyle/>
        <a:p>
          <a:r>
            <a:rPr lang="nb-NO" dirty="0"/>
            <a:t>Vi har utviklet selv, gjennom mye prøving</a:t>
          </a:r>
          <a:br>
            <a:rPr lang="nb-NO" dirty="0"/>
          </a:br>
          <a:r>
            <a:rPr lang="nb-NO" dirty="0"/>
            <a:t> og feiling</a:t>
          </a:r>
          <a:endParaRPr lang="en-US" dirty="0"/>
        </a:p>
      </dgm:t>
    </dgm:pt>
    <dgm:pt modelId="{F467D9FB-1311-45E6-90E5-705E50FE9AED}" type="parTrans" cxnId="{D0BBAB6B-5B7A-465C-A86C-ED43A7ACA004}">
      <dgm:prSet/>
      <dgm:spPr/>
      <dgm:t>
        <a:bodyPr/>
        <a:lstStyle/>
        <a:p>
          <a:endParaRPr lang="en-US"/>
        </a:p>
      </dgm:t>
    </dgm:pt>
    <dgm:pt modelId="{B3FB152A-CAAC-4070-A883-91DEE1EC6F95}" type="sibTrans" cxnId="{D0BBAB6B-5B7A-465C-A86C-ED43A7ACA004}">
      <dgm:prSet/>
      <dgm:spPr/>
      <dgm:t>
        <a:bodyPr/>
        <a:lstStyle/>
        <a:p>
          <a:endParaRPr lang="en-US"/>
        </a:p>
      </dgm:t>
    </dgm:pt>
    <dgm:pt modelId="{62BBCB48-2309-445C-96A3-9913023C9780}">
      <dgm:prSet/>
      <dgm:spPr/>
      <dgm:t>
        <a:bodyPr/>
        <a:lstStyle/>
        <a:p>
          <a:r>
            <a:rPr lang="nb-NO"/>
            <a:t>Vi har vunnet 2 priser, Fornyingsprisen fra Fylkesmannen og beste utstiller på Sykepleierkonferansen</a:t>
          </a:r>
          <a:endParaRPr lang="en-US"/>
        </a:p>
      </dgm:t>
    </dgm:pt>
    <dgm:pt modelId="{3FFF14AA-2DED-4BCB-BD19-F4203DCCE385}" type="parTrans" cxnId="{4A49FFFE-B798-4EAC-8E62-3351E32F398D}">
      <dgm:prSet/>
      <dgm:spPr/>
      <dgm:t>
        <a:bodyPr/>
        <a:lstStyle/>
        <a:p>
          <a:endParaRPr lang="en-US"/>
        </a:p>
      </dgm:t>
    </dgm:pt>
    <dgm:pt modelId="{AABA1EB6-8DAE-46FB-87AA-5400AB704A5B}" type="sibTrans" cxnId="{4A49FFFE-B798-4EAC-8E62-3351E32F398D}">
      <dgm:prSet/>
      <dgm:spPr/>
      <dgm:t>
        <a:bodyPr/>
        <a:lstStyle/>
        <a:p>
          <a:endParaRPr lang="en-US"/>
        </a:p>
      </dgm:t>
    </dgm:pt>
    <dgm:pt modelId="{3DC36ECD-C176-4665-AE0F-B373CAE400FB}">
      <dgm:prSet/>
      <dgm:spPr/>
      <dgm:t>
        <a:bodyPr/>
        <a:lstStyle/>
        <a:p>
          <a:r>
            <a:rPr lang="nb-NO"/>
            <a:t>Vi var ferdige med prosjektet høsten 2017. </a:t>
          </a:r>
          <a:endParaRPr lang="en-US"/>
        </a:p>
      </dgm:t>
    </dgm:pt>
    <dgm:pt modelId="{3FFCB006-C3C7-433A-931C-3087E0958745}" type="parTrans" cxnId="{83EAC009-22E7-4DC8-B90B-3CFC8961AEDD}">
      <dgm:prSet/>
      <dgm:spPr/>
      <dgm:t>
        <a:bodyPr/>
        <a:lstStyle/>
        <a:p>
          <a:endParaRPr lang="en-US"/>
        </a:p>
      </dgm:t>
    </dgm:pt>
    <dgm:pt modelId="{D8A29A11-CD28-4886-ABAA-E947AA2E7A75}" type="sibTrans" cxnId="{83EAC009-22E7-4DC8-B90B-3CFC8961AEDD}">
      <dgm:prSet/>
      <dgm:spPr/>
      <dgm:t>
        <a:bodyPr/>
        <a:lstStyle/>
        <a:p>
          <a:endParaRPr lang="en-US"/>
        </a:p>
      </dgm:t>
    </dgm:pt>
    <dgm:pt modelId="{323A852C-CA64-4D20-9652-C9F238E11FC5}">
      <dgm:prSet/>
      <dgm:spPr/>
      <dgm:t>
        <a:bodyPr/>
        <a:lstStyle/>
        <a:p>
          <a:r>
            <a:rPr lang="nb-NO" dirty="0"/>
            <a:t>Juni 2018 ble Digipro-helse AS startet av Beiarn kommune.</a:t>
          </a:r>
          <a:endParaRPr lang="en-US" dirty="0"/>
        </a:p>
      </dgm:t>
    </dgm:pt>
    <dgm:pt modelId="{18BBF6CB-C8E0-4C29-80AB-6AC28232F64D}" type="parTrans" cxnId="{62D79A03-8D8B-490E-8DB9-3754477A118F}">
      <dgm:prSet/>
      <dgm:spPr/>
      <dgm:t>
        <a:bodyPr/>
        <a:lstStyle/>
        <a:p>
          <a:endParaRPr lang="en-US"/>
        </a:p>
      </dgm:t>
    </dgm:pt>
    <dgm:pt modelId="{01BD602E-535B-4254-B84C-DDAF42335A1E}" type="sibTrans" cxnId="{62D79A03-8D8B-490E-8DB9-3754477A118F}">
      <dgm:prSet/>
      <dgm:spPr/>
      <dgm:t>
        <a:bodyPr/>
        <a:lstStyle/>
        <a:p>
          <a:endParaRPr lang="en-US"/>
        </a:p>
      </dgm:t>
    </dgm:pt>
    <dgm:pt modelId="{62502E51-3F1E-4C40-884E-DB1A39AF93A1}">
      <dgm:prSet/>
      <dgm:spPr/>
      <dgm:t>
        <a:bodyPr/>
        <a:lstStyle/>
        <a:p>
          <a:r>
            <a:rPr lang="nb-NO"/>
            <a:t>Signerte avtaler med 9 kommuner i 2018</a:t>
          </a:r>
          <a:endParaRPr lang="en-US"/>
        </a:p>
      </dgm:t>
    </dgm:pt>
    <dgm:pt modelId="{205189CC-0459-4264-88EA-2411CF50A354}" type="parTrans" cxnId="{6F9D842C-5C71-429B-BB89-195C8BADC7F8}">
      <dgm:prSet/>
      <dgm:spPr/>
      <dgm:t>
        <a:bodyPr/>
        <a:lstStyle/>
        <a:p>
          <a:endParaRPr lang="en-US"/>
        </a:p>
      </dgm:t>
    </dgm:pt>
    <dgm:pt modelId="{A3ADB350-1726-47A4-BD0A-A32F3FC386AA}" type="sibTrans" cxnId="{6F9D842C-5C71-429B-BB89-195C8BADC7F8}">
      <dgm:prSet/>
      <dgm:spPr/>
      <dgm:t>
        <a:bodyPr/>
        <a:lstStyle/>
        <a:p>
          <a:endParaRPr lang="en-US"/>
        </a:p>
      </dgm:t>
    </dgm:pt>
    <dgm:pt modelId="{2C58D94A-BBA5-4557-9590-4DBBACC92BC4}" type="pres">
      <dgm:prSet presAssocID="{707057EF-168D-4EB2-83F3-D3CBB871B3AA}" presName="Name0" presStyleCnt="0">
        <dgm:presLayoutVars>
          <dgm:dir/>
          <dgm:resizeHandles val="exact"/>
        </dgm:presLayoutVars>
      </dgm:prSet>
      <dgm:spPr/>
    </dgm:pt>
    <dgm:pt modelId="{9CD1C797-27AB-4212-BB04-5F1FA160F9D2}" type="pres">
      <dgm:prSet presAssocID="{7DA713A7-11BA-4F54-A18B-4D9488BD642F}" presName="node" presStyleLbl="node1" presStyleIdx="0" presStyleCnt="6">
        <dgm:presLayoutVars>
          <dgm:bulletEnabled val="1"/>
        </dgm:presLayoutVars>
      </dgm:prSet>
      <dgm:spPr/>
    </dgm:pt>
    <dgm:pt modelId="{8B291FD8-ABC9-47EB-8F8F-8B2187F82787}" type="pres">
      <dgm:prSet presAssocID="{D6CF604A-9AD5-4047-AB39-8D05666AEE37}" presName="sibTrans" presStyleLbl="sibTrans1D1" presStyleIdx="0" presStyleCnt="5"/>
      <dgm:spPr/>
    </dgm:pt>
    <dgm:pt modelId="{09CD5315-4213-4260-B607-15CF2E6F89E9}" type="pres">
      <dgm:prSet presAssocID="{D6CF604A-9AD5-4047-AB39-8D05666AEE37}" presName="connectorText" presStyleLbl="sibTrans1D1" presStyleIdx="0" presStyleCnt="5"/>
      <dgm:spPr/>
    </dgm:pt>
    <dgm:pt modelId="{5C1B407F-8F2E-4454-BE4C-1F689780A09F}" type="pres">
      <dgm:prSet presAssocID="{C4421D8D-EFFF-40A5-B704-08A0A73F088E}" presName="node" presStyleLbl="node1" presStyleIdx="1" presStyleCnt="6">
        <dgm:presLayoutVars>
          <dgm:bulletEnabled val="1"/>
        </dgm:presLayoutVars>
      </dgm:prSet>
      <dgm:spPr/>
    </dgm:pt>
    <dgm:pt modelId="{9D798D99-67BA-4872-803F-6305C2AB8952}" type="pres">
      <dgm:prSet presAssocID="{B3FB152A-CAAC-4070-A883-91DEE1EC6F95}" presName="sibTrans" presStyleLbl="sibTrans1D1" presStyleIdx="1" presStyleCnt="5"/>
      <dgm:spPr/>
    </dgm:pt>
    <dgm:pt modelId="{BE5463B9-17F0-46E4-82EF-69A0E23B9BEF}" type="pres">
      <dgm:prSet presAssocID="{B3FB152A-CAAC-4070-A883-91DEE1EC6F95}" presName="connectorText" presStyleLbl="sibTrans1D1" presStyleIdx="1" presStyleCnt="5"/>
      <dgm:spPr/>
    </dgm:pt>
    <dgm:pt modelId="{32956C36-09C7-4A6B-A24D-02B182E4FFE7}" type="pres">
      <dgm:prSet presAssocID="{62BBCB48-2309-445C-96A3-9913023C9780}" presName="node" presStyleLbl="node1" presStyleIdx="2" presStyleCnt="6">
        <dgm:presLayoutVars>
          <dgm:bulletEnabled val="1"/>
        </dgm:presLayoutVars>
      </dgm:prSet>
      <dgm:spPr/>
    </dgm:pt>
    <dgm:pt modelId="{8F2F6413-8D99-449D-9239-40B703D8547C}" type="pres">
      <dgm:prSet presAssocID="{AABA1EB6-8DAE-46FB-87AA-5400AB704A5B}" presName="sibTrans" presStyleLbl="sibTrans1D1" presStyleIdx="2" presStyleCnt="5"/>
      <dgm:spPr/>
    </dgm:pt>
    <dgm:pt modelId="{272F4212-D019-4AE4-A6B2-66C0ECEB66A7}" type="pres">
      <dgm:prSet presAssocID="{AABA1EB6-8DAE-46FB-87AA-5400AB704A5B}" presName="connectorText" presStyleLbl="sibTrans1D1" presStyleIdx="2" presStyleCnt="5"/>
      <dgm:spPr/>
    </dgm:pt>
    <dgm:pt modelId="{7230E78D-5678-4B3F-B932-27D53EA045A3}" type="pres">
      <dgm:prSet presAssocID="{3DC36ECD-C176-4665-AE0F-B373CAE400FB}" presName="node" presStyleLbl="node1" presStyleIdx="3" presStyleCnt="6">
        <dgm:presLayoutVars>
          <dgm:bulletEnabled val="1"/>
        </dgm:presLayoutVars>
      </dgm:prSet>
      <dgm:spPr/>
    </dgm:pt>
    <dgm:pt modelId="{1AD9630D-7CC8-4485-8515-FED8EDCA6875}" type="pres">
      <dgm:prSet presAssocID="{D8A29A11-CD28-4886-ABAA-E947AA2E7A75}" presName="sibTrans" presStyleLbl="sibTrans1D1" presStyleIdx="3" presStyleCnt="5"/>
      <dgm:spPr/>
    </dgm:pt>
    <dgm:pt modelId="{32731AC5-0ABC-4DB0-A6C8-BEAB95FCF1C3}" type="pres">
      <dgm:prSet presAssocID="{D8A29A11-CD28-4886-ABAA-E947AA2E7A75}" presName="connectorText" presStyleLbl="sibTrans1D1" presStyleIdx="3" presStyleCnt="5"/>
      <dgm:spPr/>
    </dgm:pt>
    <dgm:pt modelId="{D7DD6598-34ED-46C9-BE22-92E7A85065D7}" type="pres">
      <dgm:prSet presAssocID="{323A852C-CA64-4D20-9652-C9F238E11FC5}" presName="node" presStyleLbl="node1" presStyleIdx="4" presStyleCnt="6">
        <dgm:presLayoutVars>
          <dgm:bulletEnabled val="1"/>
        </dgm:presLayoutVars>
      </dgm:prSet>
      <dgm:spPr/>
    </dgm:pt>
    <dgm:pt modelId="{768295EE-C3A3-4603-A72F-FE4ACB4516AD}" type="pres">
      <dgm:prSet presAssocID="{01BD602E-535B-4254-B84C-DDAF42335A1E}" presName="sibTrans" presStyleLbl="sibTrans1D1" presStyleIdx="4" presStyleCnt="5"/>
      <dgm:spPr/>
    </dgm:pt>
    <dgm:pt modelId="{6B5EC0A2-F96C-46EB-8D5E-A44CC4F24311}" type="pres">
      <dgm:prSet presAssocID="{01BD602E-535B-4254-B84C-DDAF42335A1E}" presName="connectorText" presStyleLbl="sibTrans1D1" presStyleIdx="4" presStyleCnt="5"/>
      <dgm:spPr/>
    </dgm:pt>
    <dgm:pt modelId="{DCFFC23D-ABAE-4EDB-8065-E614FB21B984}" type="pres">
      <dgm:prSet presAssocID="{62502E51-3F1E-4C40-884E-DB1A39AF93A1}" presName="node" presStyleLbl="node1" presStyleIdx="5" presStyleCnt="6">
        <dgm:presLayoutVars>
          <dgm:bulletEnabled val="1"/>
        </dgm:presLayoutVars>
      </dgm:prSet>
      <dgm:spPr/>
    </dgm:pt>
  </dgm:ptLst>
  <dgm:cxnLst>
    <dgm:cxn modelId="{62D79A03-8D8B-490E-8DB9-3754477A118F}" srcId="{707057EF-168D-4EB2-83F3-D3CBB871B3AA}" destId="{323A852C-CA64-4D20-9652-C9F238E11FC5}" srcOrd="4" destOrd="0" parTransId="{18BBF6CB-C8E0-4C29-80AB-6AC28232F64D}" sibTransId="{01BD602E-535B-4254-B84C-DDAF42335A1E}"/>
    <dgm:cxn modelId="{83EAC009-22E7-4DC8-B90B-3CFC8961AEDD}" srcId="{707057EF-168D-4EB2-83F3-D3CBB871B3AA}" destId="{3DC36ECD-C176-4665-AE0F-B373CAE400FB}" srcOrd="3" destOrd="0" parTransId="{3FFCB006-C3C7-433A-931C-3087E0958745}" sibTransId="{D8A29A11-CD28-4886-ABAA-E947AA2E7A75}"/>
    <dgm:cxn modelId="{8B76660E-09B1-4A37-9624-E0FE29691951}" type="presOf" srcId="{D6CF604A-9AD5-4047-AB39-8D05666AEE37}" destId="{8B291FD8-ABC9-47EB-8F8F-8B2187F82787}" srcOrd="0" destOrd="0" presId="urn:microsoft.com/office/officeart/2016/7/layout/RepeatingBendingProcessNew"/>
    <dgm:cxn modelId="{78CA2A0F-5633-460E-B64D-D939369DE71A}" type="presOf" srcId="{62BBCB48-2309-445C-96A3-9913023C9780}" destId="{32956C36-09C7-4A6B-A24D-02B182E4FFE7}" srcOrd="0" destOrd="0" presId="urn:microsoft.com/office/officeart/2016/7/layout/RepeatingBendingProcessNew"/>
    <dgm:cxn modelId="{09A91124-4B76-48D3-986C-EC563B027144}" type="presOf" srcId="{C4421D8D-EFFF-40A5-B704-08A0A73F088E}" destId="{5C1B407F-8F2E-4454-BE4C-1F689780A09F}" srcOrd="0" destOrd="0" presId="urn:microsoft.com/office/officeart/2016/7/layout/RepeatingBendingProcessNew"/>
    <dgm:cxn modelId="{69D6F129-775E-4FD7-B48F-A18552A5D858}" type="presOf" srcId="{3DC36ECD-C176-4665-AE0F-B373CAE400FB}" destId="{7230E78D-5678-4B3F-B932-27D53EA045A3}" srcOrd="0" destOrd="0" presId="urn:microsoft.com/office/officeart/2016/7/layout/RepeatingBendingProcessNew"/>
    <dgm:cxn modelId="{6F9D842C-5C71-429B-BB89-195C8BADC7F8}" srcId="{707057EF-168D-4EB2-83F3-D3CBB871B3AA}" destId="{62502E51-3F1E-4C40-884E-DB1A39AF93A1}" srcOrd="5" destOrd="0" parTransId="{205189CC-0459-4264-88EA-2411CF50A354}" sibTransId="{A3ADB350-1726-47A4-BD0A-A32F3FC386AA}"/>
    <dgm:cxn modelId="{88CE6C30-C823-4240-AEA4-84C5CBD55EC7}" srcId="{707057EF-168D-4EB2-83F3-D3CBB871B3AA}" destId="{7DA713A7-11BA-4F54-A18B-4D9488BD642F}" srcOrd="0" destOrd="0" parTransId="{121DA1BC-4C1F-4391-80F9-00E59505183A}" sibTransId="{D6CF604A-9AD5-4047-AB39-8D05666AEE37}"/>
    <dgm:cxn modelId="{885A7F68-7827-476E-AAA8-E7F5717537E6}" type="presOf" srcId="{01BD602E-535B-4254-B84C-DDAF42335A1E}" destId="{6B5EC0A2-F96C-46EB-8D5E-A44CC4F24311}" srcOrd="1" destOrd="0" presId="urn:microsoft.com/office/officeart/2016/7/layout/RepeatingBendingProcessNew"/>
    <dgm:cxn modelId="{D0BBAB6B-5B7A-465C-A86C-ED43A7ACA004}" srcId="{707057EF-168D-4EB2-83F3-D3CBB871B3AA}" destId="{C4421D8D-EFFF-40A5-B704-08A0A73F088E}" srcOrd="1" destOrd="0" parTransId="{F467D9FB-1311-45E6-90E5-705E50FE9AED}" sibTransId="{B3FB152A-CAAC-4070-A883-91DEE1EC6F95}"/>
    <dgm:cxn modelId="{400FFC79-5BE6-4C68-86E6-E4E1DAB6DD53}" type="presOf" srcId="{B3FB152A-CAAC-4070-A883-91DEE1EC6F95}" destId="{BE5463B9-17F0-46E4-82EF-69A0E23B9BEF}" srcOrd="1" destOrd="0" presId="urn:microsoft.com/office/officeart/2016/7/layout/RepeatingBendingProcessNew"/>
    <dgm:cxn modelId="{4B2FCF80-92BA-46F4-87DA-C3D8E7BF3844}" type="presOf" srcId="{707057EF-168D-4EB2-83F3-D3CBB871B3AA}" destId="{2C58D94A-BBA5-4557-9590-4DBBACC92BC4}" srcOrd="0" destOrd="0" presId="urn:microsoft.com/office/officeart/2016/7/layout/RepeatingBendingProcessNew"/>
    <dgm:cxn modelId="{D9A3DF87-1835-4AD4-A51C-2828735620A3}" type="presOf" srcId="{01BD602E-535B-4254-B84C-DDAF42335A1E}" destId="{768295EE-C3A3-4603-A72F-FE4ACB4516AD}" srcOrd="0" destOrd="0" presId="urn:microsoft.com/office/officeart/2016/7/layout/RepeatingBendingProcessNew"/>
    <dgm:cxn modelId="{A3E857C7-4F3C-419F-820F-EF5B653FCD9C}" type="presOf" srcId="{AABA1EB6-8DAE-46FB-87AA-5400AB704A5B}" destId="{272F4212-D019-4AE4-A6B2-66C0ECEB66A7}" srcOrd="1" destOrd="0" presId="urn:microsoft.com/office/officeart/2016/7/layout/RepeatingBendingProcessNew"/>
    <dgm:cxn modelId="{F2ABBACD-9E5E-4C2A-A16F-A52DDD193F70}" type="presOf" srcId="{AABA1EB6-8DAE-46FB-87AA-5400AB704A5B}" destId="{8F2F6413-8D99-449D-9239-40B703D8547C}" srcOrd="0" destOrd="0" presId="urn:microsoft.com/office/officeart/2016/7/layout/RepeatingBendingProcessNew"/>
    <dgm:cxn modelId="{654279DD-0A2F-494F-A466-FAC187727948}" type="presOf" srcId="{B3FB152A-CAAC-4070-A883-91DEE1EC6F95}" destId="{9D798D99-67BA-4872-803F-6305C2AB8952}" srcOrd="0" destOrd="0" presId="urn:microsoft.com/office/officeart/2016/7/layout/RepeatingBendingProcessNew"/>
    <dgm:cxn modelId="{A307CADD-8C7A-4A3F-8781-3C6DCB98E22E}" type="presOf" srcId="{D6CF604A-9AD5-4047-AB39-8D05666AEE37}" destId="{09CD5315-4213-4260-B607-15CF2E6F89E9}" srcOrd="1" destOrd="0" presId="urn:microsoft.com/office/officeart/2016/7/layout/RepeatingBendingProcessNew"/>
    <dgm:cxn modelId="{458039E2-68FE-4D3F-88EE-CF13E3CEAF4E}" type="presOf" srcId="{D8A29A11-CD28-4886-ABAA-E947AA2E7A75}" destId="{1AD9630D-7CC8-4485-8515-FED8EDCA6875}" srcOrd="0" destOrd="0" presId="urn:microsoft.com/office/officeart/2016/7/layout/RepeatingBendingProcessNew"/>
    <dgm:cxn modelId="{8F332FE4-A5A9-46CB-B932-B113693D235F}" type="presOf" srcId="{323A852C-CA64-4D20-9652-C9F238E11FC5}" destId="{D7DD6598-34ED-46C9-BE22-92E7A85065D7}" srcOrd="0" destOrd="0" presId="urn:microsoft.com/office/officeart/2016/7/layout/RepeatingBendingProcessNew"/>
    <dgm:cxn modelId="{4675F5F8-F7AD-490B-B3C4-A8F75E584699}" type="presOf" srcId="{D8A29A11-CD28-4886-ABAA-E947AA2E7A75}" destId="{32731AC5-0ABC-4DB0-A6C8-BEAB95FCF1C3}" srcOrd="1" destOrd="0" presId="urn:microsoft.com/office/officeart/2016/7/layout/RepeatingBendingProcessNew"/>
    <dgm:cxn modelId="{2A9FA3FB-EBEB-47B3-9621-EC0056E529A7}" type="presOf" srcId="{7DA713A7-11BA-4F54-A18B-4D9488BD642F}" destId="{9CD1C797-27AB-4212-BB04-5F1FA160F9D2}" srcOrd="0" destOrd="0" presId="urn:microsoft.com/office/officeart/2016/7/layout/RepeatingBendingProcessNew"/>
    <dgm:cxn modelId="{4A49FFFE-B798-4EAC-8E62-3351E32F398D}" srcId="{707057EF-168D-4EB2-83F3-D3CBB871B3AA}" destId="{62BBCB48-2309-445C-96A3-9913023C9780}" srcOrd="2" destOrd="0" parTransId="{3FFF14AA-2DED-4BCB-BD19-F4203DCCE385}" sibTransId="{AABA1EB6-8DAE-46FB-87AA-5400AB704A5B}"/>
    <dgm:cxn modelId="{73AE89FF-AAE0-4F7C-A1B1-EBBE16E3B772}" type="presOf" srcId="{62502E51-3F1E-4C40-884E-DB1A39AF93A1}" destId="{DCFFC23D-ABAE-4EDB-8065-E614FB21B984}" srcOrd="0" destOrd="0" presId="urn:microsoft.com/office/officeart/2016/7/layout/RepeatingBendingProcessNew"/>
    <dgm:cxn modelId="{0803ED52-3996-4C80-8C6A-4C70F9F4B658}" type="presParOf" srcId="{2C58D94A-BBA5-4557-9590-4DBBACC92BC4}" destId="{9CD1C797-27AB-4212-BB04-5F1FA160F9D2}" srcOrd="0" destOrd="0" presId="urn:microsoft.com/office/officeart/2016/7/layout/RepeatingBendingProcessNew"/>
    <dgm:cxn modelId="{BFDB3CCB-17D9-474F-9DA4-C996B6F76FE8}" type="presParOf" srcId="{2C58D94A-BBA5-4557-9590-4DBBACC92BC4}" destId="{8B291FD8-ABC9-47EB-8F8F-8B2187F82787}" srcOrd="1" destOrd="0" presId="urn:microsoft.com/office/officeart/2016/7/layout/RepeatingBendingProcessNew"/>
    <dgm:cxn modelId="{15550275-1E87-4411-BE05-46E9C51CA0DA}" type="presParOf" srcId="{8B291FD8-ABC9-47EB-8F8F-8B2187F82787}" destId="{09CD5315-4213-4260-B607-15CF2E6F89E9}" srcOrd="0" destOrd="0" presId="urn:microsoft.com/office/officeart/2016/7/layout/RepeatingBendingProcessNew"/>
    <dgm:cxn modelId="{6CB32F0E-FED0-43A3-9DF0-1601EE73CA29}" type="presParOf" srcId="{2C58D94A-BBA5-4557-9590-4DBBACC92BC4}" destId="{5C1B407F-8F2E-4454-BE4C-1F689780A09F}" srcOrd="2" destOrd="0" presId="urn:microsoft.com/office/officeart/2016/7/layout/RepeatingBendingProcessNew"/>
    <dgm:cxn modelId="{EEF02EFE-A52A-44F3-8C23-2DFDD646E9C3}" type="presParOf" srcId="{2C58D94A-BBA5-4557-9590-4DBBACC92BC4}" destId="{9D798D99-67BA-4872-803F-6305C2AB8952}" srcOrd="3" destOrd="0" presId="urn:microsoft.com/office/officeart/2016/7/layout/RepeatingBendingProcessNew"/>
    <dgm:cxn modelId="{B5A41AE1-3BD2-438A-97F6-41AFCE05BD95}" type="presParOf" srcId="{9D798D99-67BA-4872-803F-6305C2AB8952}" destId="{BE5463B9-17F0-46E4-82EF-69A0E23B9BEF}" srcOrd="0" destOrd="0" presId="urn:microsoft.com/office/officeart/2016/7/layout/RepeatingBendingProcessNew"/>
    <dgm:cxn modelId="{867086D6-209B-4C17-9068-8FBBBA7FF9FD}" type="presParOf" srcId="{2C58D94A-BBA5-4557-9590-4DBBACC92BC4}" destId="{32956C36-09C7-4A6B-A24D-02B182E4FFE7}" srcOrd="4" destOrd="0" presId="urn:microsoft.com/office/officeart/2016/7/layout/RepeatingBendingProcessNew"/>
    <dgm:cxn modelId="{5F4BE415-D1BB-4309-A880-336157E0EA33}" type="presParOf" srcId="{2C58D94A-BBA5-4557-9590-4DBBACC92BC4}" destId="{8F2F6413-8D99-449D-9239-40B703D8547C}" srcOrd="5" destOrd="0" presId="urn:microsoft.com/office/officeart/2016/7/layout/RepeatingBendingProcessNew"/>
    <dgm:cxn modelId="{87B22511-EE6F-4471-8219-FA346ED75013}" type="presParOf" srcId="{8F2F6413-8D99-449D-9239-40B703D8547C}" destId="{272F4212-D019-4AE4-A6B2-66C0ECEB66A7}" srcOrd="0" destOrd="0" presId="urn:microsoft.com/office/officeart/2016/7/layout/RepeatingBendingProcessNew"/>
    <dgm:cxn modelId="{1274FA75-5321-4F12-9817-F84D26E41BA0}" type="presParOf" srcId="{2C58D94A-BBA5-4557-9590-4DBBACC92BC4}" destId="{7230E78D-5678-4B3F-B932-27D53EA045A3}" srcOrd="6" destOrd="0" presId="urn:microsoft.com/office/officeart/2016/7/layout/RepeatingBendingProcessNew"/>
    <dgm:cxn modelId="{D70D49AC-0C2E-437C-A2B2-73BC191B7282}" type="presParOf" srcId="{2C58D94A-BBA5-4557-9590-4DBBACC92BC4}" destId="{1AD9630D-7CC8-4485-8515-FED8EDCA6875}" srcOrd="7" destOrd="0" presId="urn:microsoft.com/office/officeart/2016/7/layout/RepeatingBendingProcessNew"/>
    <dgm:cxn modelId="{0D0A152F-2A85-4D18-B77F-DF1CC2B855E6}" type="presParOf" srcId="{1AD9630D-7CC8-4485-8515-FED8EDCA6875}" destId="{32731AC5-0ABC-4DB0-A6C8-BEAB95FCF1C3}" srcOrd="0" destOrd="0" presId="urn:microsoft.com/office/officeart/2016/7/layout/RepeatingBendingProcessNew"/>
    <dgm:cxn modelId="{1D9FD4EE-BF37-4C76-8F6C-D5B89E280C84}" type="presParOf" srcId="{2C58D94A-BBA5-4557-9590-4DBBACC92BC4}" destId="{D7DD6598-34ED-46C9-BE22-92E7A85065D7}" srcOrd="8" destOrd="0" presId="urn:microsoft.com/office/officeart/2016/7/layout/RepeatingBendingProcessNew"/>
    <dgm:cxn modelId="{2BBBA2A7-FD05-4A9B-B039-8653F3619A12}" type="presParOf" srcId="{2C58D94A-BBA5-4557-9590-4DBBACC92BC4}" destId="{768295EE-C3A3-4603-A72F-FE4ACB4516AD}" srcOrd="9" destOrd="0" presId="urn:microsoft.com/office/officeart/2016/7/layout/RepeatingBendingProcessNew"/>
    <dgm:cxn modelId="{36FDACAB-D422-4C74-88CC-02213B6281E6}" type="presParOf" srcId="{768295EE-C3A3-4603-A72F-FE4ACB4516AD}" destId="{6B5EC0A2-F96C-46EB-8D5E-A44CC4F24311}" srcOrd="0" destOrd="0" presId="urn:microsoft.com/office/officeart/2016/7/layout/RepeatingBendingProcessNew"/>
    <dgm:cxn modelId="{6E3050B4-9923-4E06-A5FA-1D45B7B5FAE3}" type="presParOf" srcId="{2C58D94A-BBA5-4557-9590-4DBBACC92BC4}" destId="{DCFFC23D-ABAE-4EDB-8065-E614FB21B984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1FD8-ABC9-47EB-8F8F-8B2187F82787}">
      <dsp:nvSpPr>
        <dsp:cNvPr id="0" name=""/>
        <dsp:cNvSpPr/>
      </dsp:nvSpPr>
      <dsp:spPr>
        <a:xfrm>
          <a:off x="2861307" y="736583"/>
          <a:ext cx="5689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8992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30814" y="779305"/>
        <a:ext cx="29979" cy="5995"/>
      </dsp:txXfrm>
    </dsp:sp>
    <dsp:sp modelId="{9CD1C797-27AB-4212-BB04-5F1FA160F9D2}">
      <dsp:nvSpPr>
        <dsp:cNvPr id="0" name=""/>
        <dsp:cNvSpPr/>
      </dsp:nvSpPr>
      <dsp:spPr>
        <a:xfrm>
          <a:off x="256182" y="226"/>
          <a:ext cx="2606924" cy="15641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1" tIns="134087" rIns="127741" bIns="13408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Fylkesmannen har fra 2011 støttet prosjektet med ca. 600.000 kr. pr. år</a:t>
          </a:r>
          <a:endParaRPr lang="en-US" sz="1800" kern="1200" dirty="0"/>
        </a:p>
      </dsp:txBody>
      <dsp:txXfrm>
        <a:off x="256182" y="226"/>
        <a:ext cx="2606924" cy="1564154"/>
      </dsp:txXfrm>
    </dsp:sp>
    <dsp:sp modelId="{9D798D99-67BA-4872-803F-6305C2AB8952}">
      <dsp:nvSpPr>
        <dsp:cNvPr id="0" name=""/>
        <dsp:cNvSpPr/>
      </dsp:nvSpPr>
      <dsp:spPr>
        <a:xfrm>
          <a:off x="1559645" y="1562581"/>
          <a:ext cx="3206517" cy="568992"/>
        </a:xfrm>
        <a:custGeom>
          <a:avLst/>
          <a:gdLst/>
          <a:ahLst/>
          <a:cxnLst/>
          <a:rect l="0" t="0" r="0" b="0"/>
          <a:pathLst>
            <a:path>
              <a:moveTo>
                <a:pt x="3206517" y="0"/>
              </a:moveTo>
              <a:lnTo>
                <a:pt x="3206517" y="301596"/>
              </a:lnTo>
              <a:lnTo>
                <a:pt x="0" y="301596"/>
              </a:lnTo>
              <a:lnTo>
                <a:pt x="0" y="568992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81351" y="1844079"/>
        <a:ext cx="163104" cy="5995"/>
      </dsp:txXfrm>
    </dsp:sp>
    <dsp:sp modelId="{5C1B407F-8F2E-4454-BE4C-1F689780A09F}">
      <dsp:nvSpPr>
        <dsp:cNvPr id="0" name=""/>
        <dsp:cNvSpPr/>
      </dsp:nvSpPr>
      <dsp:spPr>
        <a:xfrm>
          <a:off x="3462700" y="226"/>
          <a:ext cx="2606924" cy="15641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1" tIns="134087" rIns="127741" bIns="13408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Vi har utviklet selv, gjennom mye prøving</a:t>
          </a:r>
          <a:br>
            <a:rPr lang="nb-NO" sz="1800" kern="1200" dirty="0"/>
          </a:br>
          <a:r>
            <a:rPr lang="nb-NO" sz="1800" kern="1200" dirty="0"/>
            <a:t> og feiling</a:t>
          </a:r>
          <a:endParaRPr lang="en-US" sz="1800" kern="1200" dirty="0"/>
        </a:p>
      </dsp:txBody>
      <dsp:txXfrm>
        <a:off x="3462700" y="226"/>
        <a:ext cx="2606924" cy="1564154"/>
      </dsp:txXfrm>
    </dsp:sp>
    <dsp:sp modelId="{8F2F6413-8D99-449D-9239-40B703D8547C}">
      <dsp:nvSpPr>
        <dsp:cNvPr id="0" name=""/>
        <dsp:cNvSpPr/>
      </dsp:nvSpPr>
      <dsp:spPr>
        <a:xfrm>
          <a:off x="2861307" y="2900331"/>
          <a:ext cx="5689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8992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30814" y="2943053"/>
        <a:ext cx="29979" cy="5995"/>
      </dsp:txXfrm>
    </dsp:sp>
    <dsp:sp modelId="{32956C36-09C7-4A6B-A24D-02B182E4FFE7}">
      <dsp:nvSpPr>
        <dsp:cNvPr id="0" name=""/>
        <dsp:cNvSpPr/>
      </dsp:nvSpPr>
      <dsp:spPr>
        <a:xfrm>
          <a:off x="256182" y="2163974"/>
          <a:ext cx="2606924" cy="15641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1" tIns="134087" rIns="127741" bIns="13408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Vi har vunnet 2 priser, Fornyingsprisen fra Fylkesmannen og beste utstiller på Sykepleierkonferansen</a:t>
          </a:r>
          <a:endParaRPr lang="en-US" sz="1800" kern="1200"/>
        </a:p>
      </dsp:txBody>
      <dsp:txXfrm>
        <a:off x="256182" y="2163974"/>
        <a:ext cx="2606924" cy="1564154"/>
      </dsp:txXfrm>
    </dsp:sp>
    <dsp:sp modelId="{1AD9630D-7CC8-4485-8515-FED8EDCA6875}">
      <dsp:nvSpPr>
        <dsp:cNvPr id="0" name=""/>
        <dsp:cNvSpPr/>
      </dsp:nvSpPr>
      <dsp:spPr>
        <a:xfrm>
          <a:off x="1559645" y="3726328"/>
          <a:ext cx="3206517" cy="568992"/>
        </a:xfrm>
        <a:custGeom>
          <a:avLst/>
          <a:gdLst/>
          <a:ahLst/>
          <a:cxnLst/>
          <a:rect l="0" t="0" r="0" b="0"/>
          <a:pathLst>
            <a:path>
              <a:moveTo>
                <a:pt x="3206517" y="0"/>
              </a:moveTo>
              <a:lnTo>
                <a:pt x="3206517" y="301596"/>
              </a:lnTo>
              <a:lnTo>
                <a:pt x="0" y="301596"/>
              </a:lnTo>
              <a:lnTo>
                <a:pt x="0" y="568992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81351" y="4007827"/>
        <a:ext cx="163104" cy="5995"/>
      </dsp:txXfrm>
    </dsp:sp>
    <dsp:sp modelId="{7230E78D-5678-4B3F-B932-27D53EA045A3}">
      <dsp:nvSpPr>
        <dsp:cNvPr id="0" name=""/>
        <dsp:cNvSpPr/>
      </dsp:nvSpPr>
      <dsp:spPr>
        <a:xfrm>
          <a:off x="3462700" y="2163974"/>
          <a:ext cx="2606924" cy="15641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1" tIns="134087" rIns="127741" bIns="13408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Vi var ferdige med prosjektet høsten 2017. </a:t>
          </a:r>
          <a:endParaRPr lang="en-US" sz="1800" kern="1200"/>
        </a:p>
      </dsp:txBody>
      <dsp:txXfrm>
        <a:off x="3462700" y="2163974"/>
        <a:ext cx="2606924" cy="1564154"/>
      </dsp:txXfrm>
    </dsp:sp>
    <dsp:sp modelId="{768295EE-C3A3-4603-A72F-FE4ACB4516AD}">
      <dsp:nvSpPr>
        <dsp:cNvPr id="0" name=""/>
        <dsp:cNvSpPr/>
      </dsp:nvSpPr>
      <dsp:spPr>
        <a:xfrm>
          <a:off x="2861307" y="5064079"/>
          <a:ext cx="5689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8992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30814" y="5106801"/>
        <a:ext cx="29979" cy="5995"/>
      </dsp:txXfrm>
    </dsp:sp>
    <dsp:sp modelId="{D7DD6598-34ED-46C9-BE22-92E7A85065D7}">
      <dsp:nvSpPr>
        <dsp:cNvPr id="0" name=""/>
        <dsp:cNvSpPr/>
      </dsp:nvSpPr>
      <dsp:spPr>
        <a:xfrm>
          <a:off x="256182" y="4327721"/>
          <a:ext cx="2606924" cy="15641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1" tIns="134087" rIns="127741" bIns="13408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Juni 2018 ble Digipro-helse AS startet av Beiarn kommune.</a:t>
          </a:r>
          <a:endParaRPr lang="en-US" sz="1800" kern="1200" dirty="0"/>
        </a:p>
      </dsp:txBody>
      <dsp:txXfrm>
        <a:off x="256182" y="4327721"/>
        <a:ext cx="2606924" cy="1564154"/>
      </dsp:txXfrm>
    </dsp:sp>
    <dsp:sp modelId="{DCFFC23D-ABAE-4EDB-8065-E614FB21B984}">
      <dsp:nvSpPr>
        <dsp:cNvPr id="0" name=""/>
        <dsp:cNvSpPr/>
      </dsp:nvSpPr>
      <dsp:spPr>
        <a:xfrm>
          <a:off x="3462700" y="4327721"/>
          <a:ext cx="2606924" cy="15641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1" tIns="134087" rIns="127741" bIns="13408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Signerte avtaler med 9 kommuner i 2018</a:t>
          </a:r>
          <a:endParaRPr lang="en-US" sz="1800" kern="1200"/>
        </a:p>
      </dsp:txBody>
      <dsp:txXfrm>
        <a:off x="3462700" y="4327721"/>
        <a:ext cx="2606924" cy="1564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0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4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3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7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6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4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8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75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1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1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9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2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nordlandsforskning.no/publikasjoner/fra-perm-til-pad-folgeforskning-av-digipro-helse-et-innovasjonsprosjekt-i-salten-article5437-152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41097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pPr algn="l"/>
            <a:r>
              <a:rPr lang="nb-NO" sz="5400" dirty="0"/>
              <a:t>Digipro-helse</a:t>
            </a:r>
          </a:p>
          <a:p>
            <a:pPr algn="l"/>
            <a:r>
              <a:rPr lang="nb-NO" dirty="0"/>
              <a:t>2019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48559"/>
            <a:ext cx="7014519" cy="989149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519" y="6002224"/>
            <a:ext cx="3328881" cy="68181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2803" cy="436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01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innhold 9" descr="Et bilde som inneholder person&#10;&#10;Automatisk generert beskrivelse">
            <a:extLst>
              <a:ext uri="{FF2B5EF4-FFF2-40B4-BE49-F238E27FC236}">
                <a16:creationId xmlns:a16="http://schemas.microsoft.com/office/drawing/2014/main" id="{0740E0F6-F121-4008-8415-C75649968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5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03374"/>
          </a:xfrm>
        </p:spPr>
        <p:txBody>
          <a:bodyPr>
            <a:normAutofit/>
          </a:bodyPr>
          <a:lstStyle/>
          <a:p>
            <a:r>
              <a:rPr lang="nb-NO" b="1" dirty="0"/>
              <a:t>Hva er hensikten?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1400" dirty="0"/>
              <a:t>Ansatte skal ha nødvendig informasjon og  verktøy lett tilgjengelig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Samarbeid over kommunegrensene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God brukeropplevelse/godt brukergrensesnitt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Kvalitetssikring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Kvalitetsforskriften (internkontroll)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Fag - tjeneste - Fagutvikling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Gi kommunene mulighet til og bruke lederressursen mest mulig effektivt.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Felles forståelse av tjenester og prosedyrer med fylkesmannen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Økonomi ( 1.000.000 kr spart pr 10.000 innbygger*)</a:t>
            </a:r>
          </a:p>
        </p:txBody>
      </p:sp>
      <p:pic>
        <p:nvPicPr>
          <p:cNvPr id="7" name="Bilde 6" descr="Et bilde som inneholder innendørs, sitter, bærbar PC, bord&#10;&#10;Automatisk generert beskrivelse">
            <a:extLst>
              <a:ext uri="{FF2B5EF4-FFF2-40B4-BE49-F238E27FC236}">
                <a16:creationId xmlns:a16="http://schemas.microsoft.com/office/drawing/2014/main" id="{048B3787-4CA4-443B-A8D5-57F297D9EA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2" r="3018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59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Forskrift om kvalitet i pleie- og omsorgstjenestene </a:t>
            </a:r>
          </a:p>
        </p:txBody>
      </p:sp>
      <p:pic>
        <p:nvPicPr>
          <p:cNvPr id="14" name="Plassholder for innhold 1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1760"/>
          <a:stretch/>
        </p:blipFill>
        <p:spPr>
          <a:xfrm>
            <a:off x="266066" y="2266950"/>
            <a:ext cx="11659867" cy="2943974"/>
          </a:xfrm>
          <a:prstGeom prst="rect">
            <a:avLst/>
          </a:prstGeom>
        </p:spPr>
      </p:pic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2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038" y="365125"/>
            <a:ext cx="8896644" cy="5811838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9FD8203-E3A5-4FC8-A930-F9D4967E79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33CC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5" b="93750" l="10000" r="90000">
                        <a14:foregroundMark x1="35729" y1="18906" x2="40104" y2="23594"/>
                        <a14:foregroundMark x1="40104" y1="23594" x2="40104" y2="22188"/>
                        <a14:foregroundMark x1="27813" y1="31406" x2="29792" y2="35469"/>
                        <a14:foregroundMark x1="26146" y1="46875" x2="27604" y2="55000"/>
                        <a14:foregroundMark x1="27604" y1="55000" x2="27604" y2="55469"/>
                        <a14:foregroundMark x1="48021" y1="8438" x2="49146" y2="5696"/>
                        <a14:foregroundMark x1="48958" y1="6094" x2="48958" y2="6094"/>
                        <a14:foregroundMark x1="49375" y1="6406" x2="49375" y2="6406"/>
                        <a14:foregroundMark x1="49063" y1="6094" x2="49063" y2="6094"/>
                        <a14:foregroundMark x1="49167" y1="6094" x2="49167" y2="6094"/>
                        <a14:foregroundMark x1="30625" y1="65625" x2="30625" y2="65625"/>
                        <a14:foregroundMark x1="28438" y1="71094" x2="29479" y2="67969"/>
                        <a14:foregroundMark x1="37292" y1="80156" x2="39583" y2="79688"/>
                        <a14:foregroundMark x1="47917" y1="83438" x2="50938" y2="84219"/>
                        <a14:foregroundMark x1="59792" y1="81719" x2="62813" y2="81406"/>
                        <a14:foregroundMark x1="72083" y1="67969" x2="72917" y2="65469"/>
                        <a14:foregroundMark x1="58229" y1="12812" x2="60625" y2="20781"/>
                        <a14:foregroundMark x1="60625" y1="20781" x2="60000" y2="12969"/>
                        <a14:foregroundMark x1="60000" y1="12969" x2="58333" y2="13281"/>
                        <a14:foregroundMark x1="49063" y1="93594" x2="50208" y2="93594"/>
                        <a14:foregroundMark x1="51042" y1="93750" x2="51250" y2="93750"/>
                        <a14:foregroundMark x1="48646" y1="93750" x2="48333" y2="93750"/>
                        <a14:foregroundMark x1="48646" y1="93594" x2="48333" y2="93750"/>
                        <a14:foregroundMark x1="48229" y1="93594" x2="48542" y2="93750"/>
                        <a14:foregroundMark x1="49063" y1="6250" x2="49063" y2="6250"/>
                        <a14:foregroundMark x1="49271" y1="6094" x2="48750" y2="6094"/>
                        <a14:backgroundMark x1="49479" y1="4531" x2="49583" y2="5000"/>
                        <a14:backgroundMark x1="49479" y1="5625" x2="49063" y2="5469"/>
                        <a14:backgroundMark x1="49271" y1="5469" x2="49988" y2="3852"/>
                        <a14:backgroundMark x1="49896" y1="4375" x2="49896" y2="4375"/>
                        <a14:backgroundMark x1="54896" y1="15937" x2="54688" y2="14688"/>
                        <a14:backgroundMark x1="65313" y1="24375" x2="65938" y2="23281"/>
                        <a14:backgroundMark x1="52604" y1="94063" x2="52604" y2="94063"/>
                        <a14:backgroundMark x1="51354" y1="94219" x2="51354" y2="94219"/>
                        <a14:backgroundMark x1="50521" y1="94219" x2="50521" y2="94219"/>
                        <a14:backgroundMark x1="50313" y1="94219" x2="50313" y2="94219"/>
                        <a14:backgroundMark x1="47873" y1="94261" x2="46771" y2="94375"/>
                        <a14:backgroundMark x1="54896" y1="16563" x2="54167" y2="20781"/>
                        <a14:backgroundMark x1="54063" y1="28125" x2="54063" y2="28125"/>
                      </a14:backgroundRemoval>
                    </a14:imgEffect>
                  </a14:imgLayer>
                </a14:imgProps>
              </a:ext>
            </a:extLst>
          </a:blip>
          <a:srcRect l="16581" r="9519"/>
          <a:stretch/>
        </p:blipFill>
        <p:spPr>
          <a:xfrm>
            <a:off x="8619130" y="3649980"/>
            <a:ext cx="3274467" cy="29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0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272DDDD3-1B7B-408F-8871-5166CE38C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41" b="699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b-NO" sz="3600" b="1"/>
              <a:t>Det har kostet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nb-NO" sz="1800" dirty="0"/>
              <a:t>Ca. 11.000.000 kr har vi brukt for og lage dette, ingen forsto når vi startet hva dette kom til og bety, eller hvor mye arbeid det var.</a:t>
            </a:r>
          </a:p>
          <a:p>
            <a:r>
              <a:rPr lang="nb-NO" sz="1800" dirty="0"/>
              <a:t>I tillegg til dugnad fra alle kommune</a:t>
            </a:r>
          </a:p>
          <a:p>
            <a:r>
              <a:rPr lang="nb-NO" sz="1800" dirty="0"/>
              <a:t>Det har gitt oss dagens Digipro-helse.no</a:t>
            </a:r>
          </a:p>
        </p:txBody>
      </p:sp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86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nb-NO" b="1" dirty="0"/>
              <a:t>Kunder pr oktober 2019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numCol="2">
            <a:normAutofit/>
          </a:bodyPr>
          <a:lstStyle/>
          <a:p>
            <a:r>
              <a:rPr lang="nb-NO" sz="1800" dirty="0"/>
              <a:t>Beiarn</a:t>
            </a:r>
          </a:p>
          <a:p>
            <a:r>
              <a:rPr lang="nb-NO" sz="1800" dirty="0"/>
              <a:t>Dønna</a:t>
            </a:r>
          </a:p>
          <a:p>
            <a:r>
              <a:rPr lang="nb-NO" sz="1800" dirty="0"/>
              <a:t>Fauske</a:t>
            </a:r>
          </a:p>
          <a:p>
            <a:r>
              <a:rPr lang="nb-NO" sz="1800" dirty="0"/>
              <a:t>Meløy</a:t>
            </a:r>
          </a:p>
          <a:p>
            <a:r>
              <a:rPr lang="nb-NO" sz="1800" dirty="0"/>
              <a:t>Gildeskål</a:t>
            </a:r>
          </a:p>
          <a:p>
            <a:r>
              <a:rPr lang="nb-NO" sz="1800" dirty="0"/>
              <a:t>Saltdal</a:t>
            </a:r>
          </a:p>
          <a:p>
            <a:r>
              <a:rPr lang="nb-NO" sz="1800" dirty="0"/>
              <a:t>Steigen</a:t>
            </a:r>
          </a:p>
          <a:p>
            <a:r>
              <a:rPr lang="nb-NO" sz="1800" dirty="0"/>
              <a:t>Sørfold</a:t>
            </a:r>
          </a:p>
          <a:p>
            <a:r>
              <a:rPr lang="nb-NO" sz="1800" dirty="0"/>
              <a:t>Røst</a:t>
            </a:r>
          </a:p>
          <a:p>
            <a:r>
              <a:rPr lang="nb-NO" sz="1800" dirty="0"/>
              <a:t>Vestvågøy, (pilot)</a:t>
            </a:r>
          </a:p>
          <a:p>
            <a:r>
              <a:rPr lang="nb-NO" sz="1800" dirty="0"/>
              <a:t>Vevelstad</a:t>
            </a:r>
          </a:p>
          <a:p>
            <a:r>
              <a:rPr lang="nb-NO" sz="1800" dirty="0"/>
              <a:t>Vega</a:t>
            </a:r>
          </a:p>
        </p:txBody>
      </p:sp>
      <p:pic>
        <p:nvPicPr>
          <p:cNvPr id="6" name="Bilde 5" descr="Et bilde som inneholder person, innendørs&#10;&#10;Automatisk generert beskrivelse">
            <a:extLst>
              <a:ext uri="{FF2B5EF4-FFF2-40B4-BE49-F238E27FC236}">
                <a16:creationId xmlns:a16="http://schemas.microsoft.com/office/drawing/2014/main" id="{44BBF539-2844-4289-985D-56581A695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5" r="9766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42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0938" y="624841"/>
            <a:ext cx="3775802" cy="3337560"/>
          </a:xfrm>
        </p:spPr>
        <p:txBody>
          <a:bodyPr>
            <a:normAutofit/>
          </a:bodyPr>
          <a:lstStyle/>
          <a:p>
            <a:r>
              <a:rPr lang="nb-NO" sz="3700" b="1" dirty="0"/>
              <a:t>Så ser vi på selve siden sammen</a:t>
            </a:r>
            <a:br>
              <a:rPr lang="nb-NO" sz="3700" dirty="0"/>
            </a:br>
            <a:endParaRPr lang="nb-NO" sz="3700" b="1" dirty="0"/>
          </a:p>
        </p:txBody>
      </p:sp>
      <p:pic>
        <p:nvPicPr>
          <p:cNvPr id="10" name="Plassholder for innhold 6" descr="Et bilde som inneholder utendørs&#10;&#10;Automatisk generert beskrivelse">
            <a:extLst>
              <a:ext uri="{FF2B5EF4-FFF2-40B4-BE49-F238E27FC236}">
                <a16:creationId xmlns:a16="http://schemas.microsoft.com/office/drawing/2014/main" id="{EC6DF6F5-DCFF-4893-8C2B-123C9B1B6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06" r="22827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1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vegg, innendørs, bord&#10;&#10;Automatisk generert beskrivelse">
            <a:extLst>
              <a:ext uri="{FF2B5EF4-FFF2-40B4-BE49-F238E27FC236}">
                <a16:creationId xmlns:a16="http://schemas.microsoft.com/office/drawing/2014/main" id="{1C86961B-CAB9-4CB8-A7CB-AD3D95E5E9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6165" r="15330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000000"/>
                </a:solidFill>
              </a:rPr>
              <a:t>Litt om oss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4997" y="2272143"/>
            <a:ext cx="2533821" cy="3788830"/>
          </a:xfrm>
        </p:spPr>
        <p:txBody>
          <a:bodyPr anchor="ctr">
            <a:normAutofit lnSpcReduction="10000"/>
          </a:bodyPr>
          <a:lstStyle/>
          <a:p>
            <a:r>
              <a:rPr lang="nb-NO" sz="2000" dirty="0">
                <a:solidFill>
                  <a:srgbClr val="000000"/>
                </a:solidFill>
              </a:rPr>
              <a:t>Sykepleier</a:t>
            </a:r>
          </a:p>
          <a:p>
            <a:r>
              <a:rPr lang="nb-NO" sz="2000" dirty="0">
                <a:solidFill>
                  <a:srgbClr val="000000"/>
                </a:solidFill>
              </a:rPr>
              <a:t>Villsau «hobby» bonde</a:t>
            </a:r>
          </a:p>
          <a:p>
            <a:r>
              <a:rPr lang="nb-NO" sz="2000" dirty="0">
                <a:solidFill>
                  <a:srgbClr val="000000"/>
                </a:solidFill>
              </a:rPr>
              <a:t>3 barn</a:t>
            </a:r>
          </a:p>
          <a:p>
            <a:r>
              <a:rPr lang="nb-NO" sz="2000" dirty="0">
                <a:solidFill>
                  <a:srgbClr val="000000"/>
                </a:solidFill>
              </a:rPr>
              <a:t>Bor i Beiarn</a:t>
            </a:r>
          </a:p>
          <a:p>
            <a:r>
              <a:rPr lang="nb-NO" sz="2000" dirty="0">
                <a:solidFill>
                  <a:srgbClr val="000000"/>
                </a:solidFill>
              </a:rPr>
              <a:t>Aktiv i idrettslag og Røde kors</a:t>
            </a:r>
          </a:p>
          <a:p>
            <a:r>
              <a:rPr lang="nb-NO" sz="2000" dirty="0">
                <a:solidFill>
                  <a:srgbClr val="000000"/>
                </a:solidFill>
              </a:rPr>
              <a:t>Ordblind</a:t>
            </a:r>
          </a:p>
          <a:p>
            <a:r>
              <a:rPr lang="nb-NO" sz="2000" dirty="0">
                <a:solidFill>
                  <a:srgbClr val="000000"/>
                </a:solidFill>
              </a:rPr>
              <a:t>12 år som virksomhetsleder i helse og omsorg</a:t>
            </a:r>
          </a:p>
          <a:p>
            <a:pPr marL="0" indent="0">
              <a:buNone/>
            </a:pPr>
            <a:endParaRPr lang="nb-NO" sz="2000" dirty="0">
              <a:solidFill>
                <a:srgbClr val="000000"/>
              </a:solidFill>
            </a:endParaRPr>
          </a:p>
        </p:txBody>
      </p:sp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E3B2C8FA-B19B-4113-9C69-5C8F25B6AC37}"/>
              </a:ext>
            </a:extLst>
          </p:cNvPr>
          <p:cNvSpPr txBox="1">
            <a:spLocks/>
          </p:cNvSpPr>
          <p:nvPr/>
        </p:nvSpPr>
        <p:spPr>
          <a:xfrm>
            <a:off x="3465706" y="2182568"/>
            <a:ext cx="2842815" cy="3876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000000"/>
                </a:solidFill>
              </a:rPr>
              <a:t>Salgskonsulent</a:t>
            </a:r>
          </a:p>
          <a:p>
            <a:r>
              <a:rPr lang="nb-NO" sz="2000" dirty="0">
                <a:solidFill>
                  <a:srgbClr val="000000"/>
                </a:solidFill>
              </a:rPr>
              <a:t>Bor i Beiarn</a:t>
            </a:r>
          </a:p>
          <a:p>
            <a:r>
              <a:rPr lang="nb-NO" sz="2000" dirty="0">
                <a:solidFill>
                  <a:srgbClr val="000000"/>
                </a:solidFill>
              </a:rPr>
              <a:t>Aktiv i Røde kors</a:t>
            </a:r>
          </a:p>
          <a:p>
            <a:r>
              <a:rPr lang="nb-NO" sz="2000" dirty="0">
                <a:solidFill>
                  <a:srgbClr val="000000"/>
                </a:solidFill>
              </a:rPr>
              <a:t>3 siste år arbeidet som personalkonsulent i Beiarn kommune</a:t>
            </a:r>
          </a:p>
          <a:p>
            <a:endParaRPr lang="nb-NO" sz="2000" dirty="0">
              <a:solidFill>
                <a:srgbClr val="000000"/>
              </a:solidFill>
            </a:endParaRPr>
          </a:p>
          <a:p>
            <a:endParaRPr lang="nb-NO" sz="2000" dirty="0">
              <a:solidFill>
                <a:srgbClr val="000000"/>
              </a:solidFill>
            </a:endParaRPr>
          </a:p>
          <a:p>
            <a:endParaRPr lang="nb-NO" sz="20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2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dyr&#10;&#10;Automatisk generert beskrivelse">
            <a:extLst>
              <a:ext uri="{FF2B5EF4-FFF2-40B4-BE49-F238E27FC236}">
                <a16:creationId xmlns:a16="http://schemas.microsoft.com/office/drawing/2014/main" id="{F6728C28-8C66-4EB3-B7BE-0E7CB912C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rgbClr val="33CCCC">
                <a:tint val="45000"/>
                <a:satMod val="400000"/>
              </a:srgbClr>
            </a:duotone>
          </a:blip>
          <a:srcRect l="30866" r="16689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000000"/>
                </a:solidFill>
              </a:rPr>
              <a:t>Hva gjør Digipro-helse?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17631" y="2110109"/>
            <a:ext cx="5680497" cy="4559139"/>
          </a:xfrm>
        </p:spPr>
        <p:txBody>
          <a:bodyPr anchor="ctr">
            <a:normAutofit/>
          </a:bodyPr>
          <a:lstStyle/>
          <a:p>
            <a:pPr lvl="1"/>
            <a:r>
              <a:rPr lang="nb-NO" sz="1800" dirty="0">
                <a:solidFill>
                  <a:srgbClr val="000000"/>
                </a:solidFill>
              </a:rPr>
              <a:t>Implementering av verktøyene NOKLUS, Veilederen, SHB, VAR, IPLOS, Pasientsikkerhetsprogrammet, Aldring og helse, FHI…. </a:t>
            </a:r>
          </a:p>
          <a:p>
            <a:pPr lvl="1"/>
            <a:r>
              <a:rPr lang="nb-NO" sz="1800" dirty="0">
                <a:solidFill>
                  <a:srgbClr val="000000"/>
                </a:solidFill>
              </a:rPr>
              <a:t>Standardisering og kvalitetssikring av alle rutiner, prosedyrer og skjema</a:t>
            </a:r>
          </a:p>
          <a:p>
            <a:pPr lvl="1"/>
            <a:r>
              <a:rPr lang="nb-NO" sz="1800" dirty="0">
                <a:solidFill>
                  <a:srgbClr val="000000"/>
                </a:solidFill>
              </a:rPr>
              <a:t>Oppdatert til en hver tid </a:t>
            </a:r>
          </a:p>
          <a:p>
            <a:pPr lvl="1"/>
            <a:r>
              <a:rPr lang="nb-NO" sz="1800" dirty="0">
                <a:solidFill>
                  <a:srgbClr val="000000"/>
                </a:solidFill>
              </a:rPr>
              <a:t>Kan brukes på alle typer telefoner, brett og datamaskiner </a:t>
            </a:r>
          </a:p>
          <a:p>
            <a:pPr lvl="1"/>
            <a:r>
              <a:rPr lang="nb-NO" sz="1800" dirty="0">
                <a:solidFill>
                  <a:srgbClr val="000000"/>
                </a:solidFill>
              </a:rPr>
              <a:t>Enkel innlogging og brukergrensesnitt</a:t>
            </a:r>
          </a:p>
          <a:p>
            <a:pPr lvl="1"/>
            <a:r>
              <a:rPr lang="nb-NO" sz="1800" dirty="0">
                <a:solidFill>
                  <a:srgbClr val="000000"/>
                </a:solidFill>
              </a:rPr>
              <a:t>Vi leter etter avvik i kommunene og etter tilsynsrapporter, slik at vi over tid kan forbedre kvaliteten.</a:t>
            </a:r>
          </a:p>
          <a:p>
            <a:pPr lvl="1"/>
            <a:endParaRPr lang="nb-NO" sz="1800" dirty="0">
              <a:solidFill>
                <a:srgbClr val="000000"/>
              </a:solidFill>
            </a:endParaRPr>
          </a:p>
          <a:p>
            <a:pPr lvl="1"/>
            <a:r>
              <a:rPr lang="nb-NO" sz="1800" dirty="0">
                <a:solidFill>
                  <a:srgbClr val="000000"/>
                </a:solidFill>
              </a:rPr>
              <a:t>Oppdatert smittevernsprogram </a:t>
            </a:r>
          </a:p>
          <a:p>
            <a:pPr lvl="1"/>
            <a:r>
              <a:rPr lang="nb-NO" sz="1800" dirty="0">
                <a:solidFill>
                  <a:srgbClr val="000000"/>
                </a:solidFill>
              </a:rPr>
              <a:t>Oppdatert legemiddelhåndteringsrutiner</a:t>
            </a:r>
          </a:p>
        </p:txBody>
      </p:sp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9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b="1" dirty="0"/>
              <a:t>Behovsstyrt utvikling</a:t>
            </a:r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838200" y="1416908"/>
            <a:ext cx="10515600" cy="4760055"/>
          </a:xfrm>
        </p:spPr>
        <p:txBody>
          <a:bodyPr>
            <a:normAutofit fontScale="85000" lnSpcReduction="10000"/>
          </a:bodyPr>
          <a:lstStyle/>
          <a:p>
            <a:r>
              <a:rPr lang="nb-NO" dirty="0"/>
              <a:t>Ideen til Digipro Helse hadde sitt utspring i utfordringer i Beiarn kommune. Blant annet brukte kommunen et kostnadskrevende IKT-system. </a:t>
            </a:r>
          </a:p>
          <a:p>
            <a:r>
              <a:rPr lang="nb-NO" dirty="0"/>
              <a:t>Dette IKT-systemet hadde i tillegg flere svakheter som viste seg å være umulig å utbedre. Ledelsen i helse- og omsorgstjenesten hadde dessuten identifisert et behov for å utvikle et bedre system for oppdateringer og kvalitetssikring av rutiner og prosedyrer, men hadde, i likhet med mange andre kommuner, manglende ressurser til å sette i verk større tiltak rundt dette.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I 2011 satte Beiarn kommune i gang et treårig utviklingsprosjekt med tittelen «Digipro Helse» (opprinnelig kalt Pocket </a:t>
            </a:r>
            <a:r>
              <a:rPr lang="nb-NO" dirty="0" err="1"/>
              <a:t>Nurse</a:t>
            </a:r>
            <a:r>
              <a:rPr lang="nb-NO" dirty="0"/>
              <a:t>), i samarbeid med de øvrige kommunene i Salten RKK. Målet med prosjektet var å utvikle en applikasjon (</a:t>
            </a:r>
            <a:r>
              <a:rPr lang="nb-NO" dirty="0" err="1"/>
              <a:t>App</a:t>
            </a:r>
            <a:r>
              <a:rPr lang="nb-NO" dirty="0"/>
              <a:t>), som inneholdt alle rutiner og prosedyrer som benyttes i kommunenes helse– og omsorgstjeneste, for deretter å implementere denne i tjenesten. </a:t>
            </a:r>
          </a:p>
          <a:p>
            <a:pPr marL="0" indent="0">
              <a:buNone/>
            </a:pPr>
            <a:br>
              <a:rPr lang="nb-NO" sz="1600" dirty="0"/>
            </a:br>
            <a:r>
              <a:rPr lang="nb-NO" sz="1600" dirty="0"/>
              <a:t>      Kilde; </a:t>
            </a:r>
            <a:r>
              <a:rPr lang="nb-NO" sz="1600" dirty="0">
                <a:hlinkClick r:id="rId2"/>
              </a:rPr>
              <a:t>Nordlandsforskning «Fra perm til Pad»</a:t>
            </a:r>
            <a:endParaRPr lang="nb-NO" sz="1600" dirty="0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23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himmel&#10;&#10;Automatisk generert beskrivelse">
            <a:extLst>
              <a:ext uri="{FF2B5EF4-FFF2-40B4-BE49-F238E27FC236}">
                <a16:creationId xmlns:a16="http://schemas.microsoft.com/office/drawing/2014/main" id="{7867ED21-FEBF-4C7D-BA9A-9FCFF8845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rgbClr val="19A1A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6136" r="628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nb-NO" b="1">
                <a:solidFill>
                  <a:srgbClr val="000000"/>
                </a:solidFill>
              </a:rPr>
              <a:t>Samarbeidet Digipro-helse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4997" y="2272143"/>
            <a:ext cx="4992241" cy="3788830"/>
          </a:xfrm>
        </p:spPr>
        <p:txBody>
          <a:bodyPr anchor="ctr">
            <a:normAutofit/>
          </a:bodyPr>
          <a:lstStyle/>
          <a:p>
            <a:r>
              <a:rPr lang="nb-NO" sz="2000" dirty="0">
                <a:solidFill>
                  <a:srgbClr val="000000"/>
                </a:solidFill>
              </a:rPr>
              <a:t>Innovasjon og utviklingsprosjekt mellom 7 samarbeidskommuner – Saltdal, Fauske, Meløy, Steigen, Beiarn, Sørfold og Gildeskål</a:t>
            </a:r>
          </a:p>
          <a:p>
            <a:r>
              <a:rPr lang="nb-NO" sz="2000" dirty="0">
                <a:solidFill>
                  <a:srgbClr val="000000"/>
                </a:solidFill>
              </a:rPr>
              <a:t>Organisert gjennom RKK nettverket </a:t>
            </a:r>
          </a:p>
          <a:p>
            <a:r>
              <a:rPr lang="nb-NO" sz="2000" dirty="0">
                <a:solidFill>
                  <a:srgbClr val="000000"/>
                </a:solidFill>
              </a:rPr>
              <a:t>Samarbeidspartnere</a:t>
            </a:r>
          </a:p>
          <a:p>
            <a:pPr marL="0" indent="0">
              <a:buNone/>
            </a:pPr>
            <a:r>
              <a:rPr lang="nb-NO" sz="2000" dirty="0">
                <a:solidFill>
                  <a:srgbClr val="000000"/>
                </a:solidFill>
              </a:rPr>
              <a:t> – Nord Universitet</a:t>
            </a:r>
          </a:p>
          <a:p>
            <a:pPr marL="0" indent="0">
              <a:buNone/>
            </a:pPr>
            <a:r>
              <a:rPr lang="nb-NO" sz="2000" dirty="0">
                <a:solidFill>
                  <a:srgbClr val="000000"/>
                </a:solidFill>
              </a:rPr>
              <a:t> – Nordlandsforskning </a:t>
            </a:r>
          </a:p>
          <a:p>
            <a:pPr marL="0" indent="0">
              <a:buNone/>
            </a:pPr>
            <a:r>
              <a:rPr lang="nb-NO" sz="2000" dirty="0">
                <a:solidFill>
                  <a:srgbClr val="000000"/>
                </a:solidFill>
              </a:rPr>
              <a:t>–  Nordlandssykehuset </a:t>
            </a:r>
          </a:p>
        </p:txBody>
      </p:sp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9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Plassholder for innhold 4">
            <a:extLst>
              <a:ext uri="{FF2B5EF4-FFF2-40B4-BE49-F238E27FC236}">
                <a16:creationId xmlns:a16="http://schemas.microsoft.com/office/drawing/2014/main" id="{B9741B34-285B-4C65-B72E-E276173423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076408"/>
              </p:ext>
            </p:extLst>
          </p:nvPr>
        </p:nvGraphicFramePr>
        <p:xfrm>
          <a:off x="4865107" y="470923"/>
          <a:ext cx="6325808" cy="589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FFFFFF"/>
                </a:solidFill>
              </a:rPr>
              <a:t>«Kjedelig» fakta</a:t>
            </a:r>
          </a:p>
        </p:txBody>
      </p:sp>
      <p:pic>
        <p:nvPicPr>
          <p:cNvPr id="6" name="Plassholder for innhold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3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Hvorfor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velferdsteknologi</a:t>
            </a:r>
            <a:b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Kilde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SSB.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6B3EFC2-2A98-4957-9317-14D5C8D59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40D7E04-98F3-4D9F-99ED-75E9F325E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960" y="0"/>
            <a:ext cx="7871930" cy="6858000"/>
          </a:xfrm>
          <a:prstGeom prst="rect">
            <a:avLst/>
          </a:prstGeom>
        </p:spPr>
      </p:pic>
      <p:pic>
        <p:nvPicPr>
          <p:cNvPr id="8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12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14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kern="1200" dirty="0" err="1">
                <a:solidFill>
                  <a:srgbClr val="303030"/>
                </a:solidFill>
                <a:latin typeface="+mj-lt"/>
                <a:ea typeface="+mj-ea"/>
                <a:cs typeface="+mj-cs"/>
              </a:rPr>
              <a:t>Bærekraftsbrøk</a:t>
            </a:r>
            <a:r>
              <a:rPr lang="en-US" sz="3100" b="1" kern="1200" dirty="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100" b="1" kern="1200" dirty="0" err="1">
                <a:solidFill>
                  <a:srgbClr val="303030"/>
                </a:solidFill>
                <a:latin typeface="+mj-lt"/>
                <a:ea typeface="+mj-ea"/>
                <a:cs typeface="+mj-cs"/>
              </a:rPr>
              <a:t>foretaksområder</a:t>
            </a:r>
            <a:r>
              <a:rPr lang="en-US" sz="3100" b="1" kern="1200" dirty="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303030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100" b="1" kern="1200" dirty="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303030"/>
                </a:solidFill>
                <a:latin typeface="+mj-lt"/>
                <a:ea typeface="+mj-ea"/>
                <a:cs typeface="+mj-cs"/>
              </a:rPr>
              <a:t>Helse</a:t>
            </a:r>
            <a:r>
              <a:rPr lang="en-US" sz="3100" b="1" kern="1200" dirty="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 Nord 2018-2040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7802880" y="184558"/>
            <a:ext cx="3970020" cy="5035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 2035 </a:t>
            </a:r>
            <a:r>
              <a:rPr lang="en-US" sz="2000" dirty="0" err="1"/>
              <a:t>vil</a:t>
            </a:r>
            <a:r>
              <a:rPr lang="en-US" sz="2000" dirty="0"/>
              <a:t> vi mangle 57.000 </a:t>
            </a:r>
            <a:r>
              <a:rPr lang="en-US" sz="2000" dirty="0" err="1"/>
              <a:t>helsefagarbeidere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28.000 </a:t>
            </a:r>
            <a:r>
              <a:rPr lang="en-US" sz="2000" dirty="0" err="1"/>
              <a:t>sykepleiere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Norge.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 1950 var det </a:t>
            </a:r>
            <a:r>
              <a:rPr lang="en-US" sz="2000" dirty="0" err="1"/>
              <a:t>mer</a:t>
            </a:r>
            <a:r>
              <a:rPr lang="en-US" sz="2000" dirty="0"/>
              <a:t> </a:t>
            </a:r>
            <a:r>
              <a:rPr lang="en-US" sz="2000" dirty="0" err="1"/>
              <a:t>enn</a:t>
            </a:r>
            <a:r>
              <a:rPr lang="en-US" sz="2000" dirty="0"/>
              <a:t> 7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yrkesaktiv</a:t>
            </a:r>
            <a:r>
              <a:rPr lang="en-US" sz="2000" dirty="0"/>
              <a:t> alder per </a:t>
            </a:r>
            <a:r>
              <a:rPr lang="en-US" sz="2000" dirty="0" err="1"/>
              <a:t>pensjonist</a:t>
            </a:r>
            <a:r>
              <a:rPr lang="en-US" sz="2000" dirty="0"/>
              <a:t>, </a:t>
            </a:r>
            <a:r>
              <a:rPr lang="en-US" sz="2000" dirty="0" err="1"/>
              <a:t>mens</a:t>
            </a:r>
            <a:r>
              <a:rPr lang="en-US" sz="2000" dirty="0"/>
              <a:t> vi </a:t>
            </a:r>
            <a:r>
              <a:rPr lang="en-US" sz="2000" dirty="0" err="1"/>
              <a:t>i</a:t>
            </a:r>
            <a:r>
              <a:rPr lang="en-US" sz="2000" dirty="0"/>
              <a:t> 2050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forvente</a:t>
            </a:r>
            <a:r>
              <a:rPr lang="en-US" sz="2000" dirty="0"/>
              <a:t> </a:t>
            </a:r>
            <a:r>
              <a:rPr lang="en-US" sz="2000" dirty="0" err="1"/>
              <a:t>oss</a:t>
            </a:r>
            <a:r>
              <a:rPr lang="en-US" sz="2000" dirty="0"/>
              <a:t> om lag 2 </a:t>
            </a:r>
            <a:r>
              <a:rPr lang="en-US" sz="2000" dirty="0" err="1"/>
              <a:t>yrkesaktive</a:t>
            </a:r>
            <a:r>
              <a:rPr lang="en-US" sz="2000" dirty="0"/>
              <a:t> per </a:t>
            </a:r>
            <a:r>
              <a:rPr lang="en-US" sz="2000" dirty="0" err="1"/>
              <a:t>pensjonist</a:t>
            </a:r>
            <a:r>
              <a:rPr lang="en-US" sz="2000" dirty="0"/>
              <a:t>. </a:t>
            </a:r>
          </a:p>
        </p:txBody>
      </p:sp>
      <p:pic>
        <p:nvPicPr>
          <p:cNvPr id="8" name="Plassholder for inn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755905"/>
              </p:ext>
            </p:extLst>
          </p:nvPr>
        </p:nvGraphicFramePr>
        <p:xfrm>
          <a:off x="254233" y="1585520"/>
          <a:ext cx="7445542" cy="331679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92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8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6265">
                <a:tc>
                  <a:txBody>
                    <a:bodyPr/>
                    <a:lstStyle/>
                    <a:p>
                      <a:r>
                        <a:rPr lang="nb-NO" sz="1200"/>
                        <a:t>År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2018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2020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2025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2030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2035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2040</a:t>
                      </a:r>
                    </a:p>
                  </a:txBody>
                  <a:tcPr marL="61958" marR="61958" marT="30979" marB="3097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265">
                <a:tc>
                  <a:txBody>
                    <a:bodyPr/>
                    <a:lstStyle/>
                    <a:p>
                      <a:r>
                        <a:rPr lang="nb-NO" sz="1200"/>
                        <a:t>Foretak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Måltall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1958" marR="61958" marT="30979" marB="3097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536">
                <a:tc>
                  <a:txBody>
                    <a:bodyPr/>
                    <a:lstStyle/>
                    <a:p>
                      <a:r>
                        <a:rPr lang="nb-NO" sz="1200"/>
                        <a:t>Nord- Norge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Yrkesaktive/ pensjonister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3,8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3,5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3,1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2,9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2,6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2,4</a:t>
                      </a:r>
                    </a:p>
                  </a:txBody>
                  <a:tcPr marL="61958" marR="61958" marT="30979" marB="3097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536">
                <a:tc>
                  <a:txBody>
                    <a:bodyPr/>
                    <a:lstStyle/>
                    <a:p>
                      <a:r>
                        <a:rPr lang="nb-NO" sz="1200"/>
                        <a:t>Nordlandsykehuset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Yrkesaktive/ pensjonister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3,6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3,4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3,0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2,8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2,5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2,3</a:t>
                      </a:r>
                    </a:p>
                  </a:txBody>
                  <a:tcPr marL="61958" marR="61958" marT="30979" marB="3097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536">
                <a:tc>
                  <a:txBody>
                    <a:bodyPr/>
                    <a:lstStyle/>
                    <a:p>
                      <a:r>
                        <a:rPr lang="nb-NO" sz="1200"/>
                        <a:t>Helgeland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Yrkesaktive/ pensjonister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3,3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3,1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2,8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2,5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2,3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2,1</a:t>
                      </a:r>
                    </a:p>
                  </a:txBody>
                  <a:tcPr marL="61958" marR="61958" marT="30979" marB="3097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536">
                <a:tc>
                  <a:txBody>
                    <a:bodyPr/>
                    <a:lstStyle/>
                    <a:p>
                      <a:r>
                        <a:rPr lang="nb-NO" sz="1200"/>
                        <a:t>Beiarn*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Yrkesaktive/ pensjonister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1,9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1,6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1,5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1,3</a:t>
                      </a:r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1,3</a:t>
                      </a:r>
                    </a:p>
                  </a:txBody>
                  <a:tcPr marL="61958" marR="61958" marT="30979" marB="3097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120"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/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1958" marR="61958" marT="30979" marB="30979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marL="61958" marR="61958" marT="30979" marB="3097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52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19AC6CF-26EF-4D0A-90D2-08A13A1E6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41AFD1D-A1F1-49EE-BED5-0980BF6FA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8" r="39533" b="1"/>
          <a:stretch/>
        </p:blipFill>
        <p:spPr>
          <a:xfrm>
            <a:off x="5063089" y="1"/>
            <a:ext cx="7128913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1163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619</Words>
  <Application>Microsoft Office PowerPoint</Application>
  <PresentationFormat>Widescreen</PresentationFormat>
  <Paragraphs>122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PowerPoint-presentasjon</vt:lpstr>
      <vt:lpstr>Litt om oss</vt:lpstr>
      <vt:lpstr>Hva gjør Digipro-helse?</vt:lpstr>
      <vt:lpstr>Behovsstyrt utvikling</vt:lpstr>
      <vt:lpstr>Samarbeidet Digipro-helse</vt:lpstr>
      <vt:lpstr>«Kjedelig» fakta</vt:lpstr>
      <vt:lpstr>Hvorfor  velferdsteknologi Kilde SSB.</vt:lpstr>
      <vt:lpstr>Bærekraftsbrøk – foretaksområder i Helse Nord 2018-2040</vt:lpstr>
      <vt:lpstr>PowerPoint-presentasjon</vt:lpstr>
      <vt:lpstr>PowerPoint-presentasjon</vt:lpstr>
      <vt:lpstr>Hva er hensikten?</vt:lpstr>
      <vt:lpstr>Forskrift om kvalitet i pleie- og omsorgstjenestene </vt:lpstr>
      <vt:lpstr>PowerPoint-presentasjon</vt:lpstr>
      <vt:lpstr>Det har kostet</vt:lpstr>
      <vt:lpstr>Kunder pr oktober 2019</vt:lpstr>
      <vt:lpstr>Så ser vi på selve siden sammen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Ørjan Kristensen</dc:creator>
  <cp:lastModifiedBy>Ørjan Kristensen</cp:lastModifiedBy>
  <cp:revision>1</cp:revision>
  <dcterms:created xsi:type="dcterms:W3CDTF">2019-05-28T10:07:48Z</dcterms:created>
  <dcterms:modified xsi:type="dcterms:W3CDTF">2019-09-23T10:55:30Z</dcterms:modified>
</cp:coreProperties>
</file>