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356C1E-5518-4622-BF09-8E755C138FB3}" v="9" dt="2020-02-13T12:10:23.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rjan Kristensen" userId="f4a56457-1615-48bb-b59c-0d37462033e1" providerId="ADAL" clId="{F4356C1E-5518-4622-BF09-8E755C138FB3}"/>
    <pc:docChg chg="modSld">
      <pc:chgData name="Ørjan Kristensen" userId="f4a56457-1615-48bb-b59c-0d37462033e1" providerId="ADAL" clId="{F4356C1E-5518-4622-BF09-8E755C138FB3}" dt="2020-02-13T12:10:23.672" v="9" actId="20578"/>
      <pc:docMkLst>
        <pc:docMk/>
      </pc:docMkLst>
      <pc:sldChg chg="modSp">
        <pc:chgData name="Ørjan Kristensen" userId="f4a56457-1615-48bb-b59c-0d37462033e1" providerId="ADAL" clId="{F4356C1E-5518-4622-BF09-8E755C138FB3}" dt="2020-02-07T08:33:52.614" v="0" actId="20577"/>
        <pc:sldMkLst>
          <pc:docMk/>
          <pc:sldMk cId="2786596522" sldId="266"/>
        </pc:sldMkLst>
        <pc:spChg chg="mod">
          <ac:chgData name="Ørjan Kristensen" userId="f4a56457-1615-48bb-b59c-0d37462033e1" providerId="ADAL" clId="{F4356C1E-5518-4622-BF09-8E755C138FB3}" dt="2020-02-07T08:33:52.614" v="0" actId="20577"/>
          <ac:spMkLst>
            <pc:docMk/>
            <pc:sldMk cId="2786596522" sldId="266"/>
            <ac:spMk id="3" creationId="{C3702B1F-5D80-471B-BBB5-B9C22F2E0B4D}"/>
          </ac:spMkLst>
        </pc:spChg>
      </pc:sldChg>
      <pc:sldChg chg="modSp">
        <pc:chgData name="Ørjan Kristensen" userId="f4a56457-1615-48bb-b59c-0d37462033e1" providerId="ADAL" clId="{F4356C1E-5518-4622-BF09-8E755C138FB3}" dt="2020-02-07T08:34:39.654" v="7"/>
        <pc:sldMkLst>
          <pc:docMk/>
          <pc:sldMk cId="3538950840" sldId="267"/>
        </pc:sldMkLst>
        <pc:graphicFrameChg chg="mod">
          <ac:chgData name="Ørjan Kristensen" userId="f4a56457-1615-48bb-b59c-0d37462033e1" providerId="ADAL" clId="{F4356C1E-5518-4622-BF09-8E755C138FB3}" dt="2020-02-07T08:34:39.654" v="7"/>
          <ac:graphicFrameMkLst>
            <pc:docMk/>
            <pc:sldMk cId="3538950840" sldId="267"/>
            <ac:graphicFrameMk id="5" creationId="{DA8CB6B9-963C-45F3-980C-69E06C9071E1}"/>
          </ac:graphicFrameMkLst>
        </pc:graphicFrameChg>
      </pc:sldChg>
      <pc:sldChg chg="modSp">
        <pc:chgData name="Ørjan Kristensen" userId="f4a56457-1615-48bb-b59c-0d37462033e1" providerId="ADAL" clId="{F4356C1E-5518-4622-BF09-8E755C138FB3}" dt="2020-02-13T12:10:23.672" v="9" actId="20578"/>
        <pc:sldMkLst>
          <pc:docMk/>
          <pc:sldMk cId="2400940560" sldId="268"/>
        </pc:sldMkLst>
        <pc:spChg chg="mod">
          <ac:chgData name="Ørjan Kristensen" userId="f4a56457-1615-48bb-b59c-0d37462033e1" providerId="ADAL" clId="{F4356C1E-5518-4622-BF09-8E755C138FB3}" dt="2020-02-13T12:10:23.672" v="9" actId="20578"/>
          <ac:spMkLst>
            <pc:docMk/>
            <pc:sldMk cId="2400940560" sldId="268"/>
            <ac:spMk id="3" creationId="{711AFFC8-DD41-459A-BA93-1B08536E887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hyperlink" Target="https://lovdata.no/dokument/NL/lov/2011-06-24-30?q" TargetMode="External"/><Relationship Id="rId7" Type="http://schemas.openxmlformats.org/officeDocument/2006/relationships/hyperlink" Target="https://lovdata.no/dokument/SF/forskrift/2012-08-29-842?q" TargetMode="External"/><Relationship Id="rId2" Type="http://schemas.openxmlformats.org/officeDocument/2006/relationships/hyperlink" Target="https://www.digipro-helse.no/kad.450063.no.html" TargetMode="External"/><Relationship Id="rId1" Type="http://schemas.openxmlformats.org/officeDocument/2006/relationships/hyperlink" Target="https://www.helsedirektoratet.no/rapporter/kommunenes-plikt-til-oyeblikkelig-hjelp-dognopphold/Kommunenes%20plikt%20til%20&#248;yeblikkelig%20hjelp%20d&#248;gnopphold.pdf/_/attachment/inline/92f525bc-b877-485e-b7bc-66670d00886f:87df71d03c450ff1bae72c213db0fb4a07b13a6f/Kommunenes%20plikt%20til%20&#248;yeblikkelig%20hjelp%20d&#248;gnopphold.pdf" TargetMode="External"/><Relationship Id="rId6" Type="http://schemas.openxmlformats.org/officeDocument/2006/relationships/hyperlink" Target="https://lovdata.no/dokument/NL/lov/1999-07-02-63?q" TargetMode="External"/><Relationship Id="rId5" Type="http://schemas.openxmlformats.org/officeDocument/2006/relationships/hyperlink" Target="https://lovdata.no/dokument/NL/lov/1999-07-02-64?q" TargetMode="External"/><Relationship Id="rId4" Type="http://schemas.openxmlformats.org/officeDocument/2006/relationships/hyperlink" Target="https://lovdata.no/dokument/NL/lov/1999-07-02-61?q"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hyperlink" Target="https://lovdata.no/dokument/NL/lov/2011-06-24-30?q" TargetMode="External"/><Relationship Id="rId7" Type="http://schemas.openxmlformats.org/officeDocument/2006/relationships/hyperlink" Target="https://lovdata.no/dokument/SF/forskrift/2012-08-29-842?q" TargetMode="External"/><Relationship Id="rId2" Type="http://schemas.openxmlformats.org/officeDocument/2006/relationships/hyperlink" Target="https://www.digipro-helse.no/kad.450063.no.html" TargetMode="External"/><Relationship Id="rId1" Type="http://schemas.openxmlformats.org/officeDocument/2006/relationships/hyperlink" Target="https://www.helsedirektoratet.no/rapporter/kommunenes-plikt-til-oyeblikkelig-hjelp-dognopphold/Kommunenes%20plikt%20til%20&#248;yeblikkelig%20hjelp%20d&#248;gnopphold.pdf/_/attachment/inline/92f525bc-b877-485e-b7bc-66670d00886f:87df71d03c450ff1bae72c213db0fb4a07b13a6f/Kommunenes%20plikt%20til%20&#248;yeblikkelig%20hjelp%20d&#248;gnopphold.pdf" TargetMode="External"/><Relationship Id="rId6" Type="http://schemas.openxmlformats.org/officeDocument/2006/relationships/hyperlink" Target="https://lovdata.no/dokument/NL/lov/1999-07-02-63?q" TargetMode="External"/><Relationship Id="rId5" Type="http://schemas.openxmlformats.org/officeDocument/2006/relationships/hyperlink" Target="https://lovdata.no/dokument/NL/lov/1999-07-02-64?q" TargetMode="External"/><Relationship Id="rId4" Type="http://schemas.openxmlformats.org/officeDocument/2006/relationships/hyperlink" Target="https://lovdata.no/dokument/NL/lov/1999-07-02-61?q"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EF68D-7040-42C5-A790-DBEC191B0D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4929B4-07C3-411A-BA73-6B48F8838C7D}">
      <dgm:prSet/>
      <dgm:spPr/>
      <dgm:t>
        <a:bodyPr/>
        <a:lstStyle/>
        <a:p>
          <a:r>
            <a:rPr lang="nb-NO"/>
            <a:t>Planlegges tilbudet på «riktig» nivå basert på de rammebetingelser for etablering av døgntilbudet som er gitt  med tanke på at dette skal være et tilbud i kommunene og bidra til å komme tidligere inn i sykdomsforløpet, forhindre og avvlaste akutte innleggelser i spesialisthelsetjenesten? </a:t>
          </a:r>
          <a:endParaRPr lang="en-US"/>
        </a:p>
      </dgm:t>
    </dgm:pt>
    <dgm:pt modelId="{CE78B0C6-65E3-45BC-A82F-083F41E9926D}" type="parTrans" cxnId="{2075824A-1C45-44D9-96CE-1105E26CE476}">
      <dgm:prSet/>
      <dgm:spPr/>
      <dgm:t>
        <a:bodyPr/>
        <a:lstStyle/>
        <a:p>
          <a:endParaRPr lang="en-US"/>
        </a:p>
      </dgm:t>
    </dgm:pt>
    <dgm:pt modelId="{E924686C-2E1A-4D96-B6A3-0D75B866F24D}" type="sibTrans" cxnId="{2075824A-1C45-44D9-96CE-1105E26CE476}">
      <dgm:prSet/>
      <dgm:spPr/>
      <dgm:t>
        <a:bodyPr/>
        <a:lstStyle/>
        <a:p>
          <a:endParaRPr lang="en-US"/>
        </a:p>
      </dgm:t>
    </dgm:pt>
    <dgm:pt modelId="{4E48BEA2-2E42-47B4-AB0E-74B314924E59}">
      <dgm:prSet/>
      <dgm:spPr/>
      <dgm:t>
        <a:bodyPr/>
        <a:lstStyle/>
        <a:p>
          <a:r>
            <a:rPr lang="nb-NO"/>
            <a:t>Er forventninger mellom partene avklart?  </a:t>
          </a:r>
          <a:endParaRPr lang="en-US"/>
        </a:p>
      </dgm:t>
    </dgm:pt>
    <dgm:pt modelId="{D3A243DC-2DB7-4DAB-AD23-0ECF1746C03D}" type="parTrans" cxnId="{FE8CC2B9-0272-4B1A-92B5-4563DCCF9D01}">
      <dgm:prSet/>
      <dgm:spPr/>
      <dgm:t>
        <a:bodyPr/>
        <a:lstStyle/>
        <a:p>
          <a:endParaRPr lang="en-US"/>
        </a:p>
      </dgm:t>
    </dgm:pt>
    <dgm:pt modelId="{41A9CBC6-501B-4E0C-A55E-92FC669FEF6D}" type="sibTrans" cxnId="{FE8CC2B9-0272-4B1A-92B5-4563DCCF9D01}">
      <dgm:prSet/>
      <dgm:spPr/>
      <dgm:t>
        <a:bodyPr/>
        <a:lstStyle/>
        <a:p>
          <a:endParaRPr lang="en-US"/>
        </a:p>
      </dgm:t>
    </dgm:pt>
    <dgm:pt modelId="{108C1B2E-3EFB-4AF0-9AC4-8DA6E644C49C}">
      <dgm:prSet/>
      <dgm:spPr/>
      <dgm:t>
        <a:bodyPr/>
        <a:lstStyle/>
        <a:p>
          <a:r>
            <a:rPr lang="nb-NO"/>
            <a:t>Opplever brukerne at tjenestene er mer helhetlige og koordinerte?  · Opplever brukerne nærhet til tilbudet?  </a:t>
          </a:r>
          <a:endParaRPr lang="en-US"/>
        </a:p>
      </dgm:t>
    </dgm:pt>
    <dgm:pt modelId="{F52C13B0-9A59-44E8-B391-206D72687C1B}" type="parTrans" cxnId="{30C0B1A7-6CB6-4399-B48B-F72538E66A2F}">
      <dgm:prSet/>
      <dgm:spPr/>
      <dgm:t>
        <a:bodyPr/>
        <a:lstStyle/>
        <a:p>
          <a:endParaRPr lang="en-US"/>
        </a:p>
      </dgm:t>
    </dgm:pt>
    <dgm:pt modelId="{F438710C-8921-4A20-84B7-D999BCD000E8}" type="sibTrans" cxnId="{30C0B1A7-6CB6-4399-B48B-F72538E66A2F}">
      <dgm:prSet/>
      <dgm:spPr/>
      <dgm:t>
        <a:bodyPr/>
        <a:lstStyle/>
        <a:p>
          <a:endParaRPr lang="en-US"/>
        </a:p>
      </dgm:t>
    </dgm:pt>
    <dgm:pt modelId="{B3C8B769-4BF2-405A-BA44-0D745B7F8E75}">
      <dgm:prSet/>
      <dgm:spPr/>
      <dgm:t>
        <a:bodyPr/>
        <a:lstStyle/>
        <a:p>
          <a:r>
            <a:rPr lang="nb-NO"/>
            <a:t>Hvordan kan tilbudet organiseres slik at det kan integreres på en god måte i de øvrige kommunale- helse og omsorgstjenestene og gi gode muligheter for tjeneste-og kompetanseutvikling og effektiv utnyttelse av ressurser ? </a:t>
          </a:r>
          <a:endParaRPr lang="en-US"/>
        </a:p>
      </dgm:t>
    </dgm:pt>
    <dgm:pt modelId="{BA9F75E6-6B16-4984-B48F-7428ABDC70A0}" type="parTrans" cxnId="{48595EF8-7753-46D0-8EE6-B94B84C2728C}">
      <dgm:prSet/>
      <dgm:spPr/>
      <dgm:t>
        <a:bodyPr/>
        <a:lstStyle/>
        <a:p>
          <a:endParaRPr lang="en-US"/>
        </a:p>
      </dgm:t>
    </dgm:pt>
    <dgm:pt modelId="{D7FB8D68-8741-424C-B1B1-39011196AD34}" type="sibTrans" cxnId="{48595EF8-7753-46D0-8EE6-B94B84C2728C}">
      <dgm:prSet/>
      <dgm:spPr/>
      <dgm:t>
        <a:bodyPr/>
        <a:lstStyle/>
        <a:p>
          <a:endParaRPr lang="en-US"/>
        </a:p>
      </dgm:t>
    </dgm:pt>
    <dgm:pt modelId="{F88A1D85-084C-4DE2-ABAD-5918015AA511}" type="pres">
      <dgm:prSet presAssocID="{E80EF68D-7040-42C5-A790-DBEC191B0D88}" presName="root" presStyleCnt="0">
        <dgm:presLayoutVars>
          <dgm:dir/>
          <dgm:resizeHandles val="exact"/>
        </dgm:presLayoutVars>
      </dgm:prSet>
      <dgm:spPr/>
    </dgm:pt>
    <dgm:pt modelId="{AA93C6CD-B812-4C6A-8DEE-181F1107510C}" type="pres">
      <dgm:prSet presAssocID="{A94929B4-07C3-411A-BA73-6B48F8838C7D}" presName="compNode" presStyleCnt="0"/>
      <dgm:spPr/>
    </dgm:pt>
    <dgm:pt modelId="{3224A28C-BFDB-4AD8-AB56-E5412BBDA71A}" type="pres">
      <dgm:prSet presAssocID="{A94929B4-07C3-411A-BA73-6B48F8838C7D}" presName="bgRect" presStyleLbl="bgShp" presStyleIdx="0" presStyleCnt="4"/>
      <dgm:spPr/>
    </dgm:pt>
    <dgm:pt modelId="{CADF9B5E-60FD-4228-9B00-D73BAA42ED4A}" type="pres">
      <dgm:prSet presAssocID="{A94929B4-07C3-411A-BA73-6B48F8838C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uslespillbiter"/>
        </a:ext>
      </dgm:extLst>
    </dgm:pt>
    <dgm:pt modelId="{31F2983B-91E4-4B85-A5E4-CA59B0847173}" type="pres">
      <dgm:prSet presAssocID="{A94929B4-07C3-411A-BA73-6B48F8838C7D}" presName="spaceRect" presStyleCnt="0"/>
      <dgm:spPr/>
    </dgm:pt>
    <dgm:pt modelId="{FE0375BD-60F9-41ED-B25B-41314ACD432F}" type="pres">
      <dgm:prSet presAssocID="{A94929B4-07C3-411A-BA73-6B48F8838C7D}" presName="parTx" presStyleLbl="revTx" presStyleIdx="0" presStyleCnt="4">
        <dgm:presLayoutVars>
          <dgm:chMax val="0"/>
          <dgm:chPref val="0"/>
        </dgm:presLayoutVars>
      </dgm:prSet>
      <dgm:spPr/>
    </dgm:pt>
    <dgm:pt modelId="{1970E079-948C-495B-876B-949CF6D3B5C6}" type="pres">
      <dgm:prSet presAssocID="{E924686C-2E1A-4D96-B6A3-0D75B866F24D}" presName="sibTrans" presStyleCnt="0"/>
      <dgm:spPr/>
    </dgm:pt>
    <dgm:pt modelId="{38DCF621-F642-4505-8237-39E1EF9588FF}" type="pres">
      <dgm:prSet presAssocID="{4E48BEA2-2E42-47B4-AB0E-74B314924E59}" presName="compNode" presStyleCnt="0"/>
      <dgm:spPr/>
    </dgm:pt>
    <dgm:pt modelId="{C8991576-76CE-4597-9F22-4347935238FB}" type="pres">
      <dgm:prSet presAssocID="{4E48BEA2-2E42-47B4-AB0E-74B314924E59}" presName="bgRect" presStyleLbl="bgShp" presStyleIdx="1" presStyleCnt="4"/>
      <dgm:spPr/>
    </dgm:pt>
    <dgm:pt modelId="{59A302D4-2F70-4FD2-8902-B2687C8327DE}" type="pres">
      <dgm:prSet presAssocID="{4E48BEA2-2E42-47B4-AB0E-74B314924E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B7BC984-083C-4F75-B03E-DBF76C9AB727}" type="pres">
      <dgm:prSet presAssocID="{4E48BEA2-2E42-47B4-AB0E-74B314924E59}" presName="spaceRect" presStyleCnt="0"/>
      <dgm:spPr/>
    </dgm:pt>
    <dgm:pt modelId="{2BDA92D3-7943-43D4-B9AA-F42762CCBD50}" type="pres">
      <dgm:prSet presAssocID="{4E48BEA2-2E42-47B4-AB0E-74B314924E59}" presName="parTx" presStyleLbl="revTx" presStyleIdx="1" presStyleCnt="4">
        <dgm:presLayoutVars>
          <dgm:chMax val="0"/>
          <dgm:chPref val="0"/>
        </dgm:presLayoutVars>
      </dgm:prSet>
      <dgm:spPr/>
    </dgm:pt>
    <dgm:pt modelId="{874E6F3F-7975-4702-8638-44705108132E}" type="pres">
      <dgm:prSet presAssocID="{41A9CBC6-501B-4E0C-A55E-92FC669FEF6D}" presName="sibTrans" presStyleCnt="0"/>
      <dgm:spPr/>
    </dgm:pt>
    <dgm:pt modelId="{3FE73D40-A2E3-4B4F-8408-EA95B560EAB4}" type="pres">
      <dgm:prSet presAssocID="{108C1B2E-3EFB-4AF0-9AC4-8DA6E644C49C}" presName="compNode" presStyleCnt="0"/>
      <dgm:spPr/>
    </dgm:pt>
    <dgm:pt modelId="{16E1DF1A-B470-4E02-98E5-96B3A23D3AA7}" type="pres">
      <dgm:prSet presAssocID="{108C1B2E-3EFB-4AF0-9AC4-8DA6E644C49C}" presName="bgRect" presStyleLbl="bgShp" presStyleIdx="2" presStyleCnt="4"/>
      <dgm:spPr/>
    </dgm:pt>
    <dgm:pt modelId="{C7E8EDDB-F1FB-41F1-9C09-DFE0E26B0D4D}" type="pres">
      <dgm:prSet presAssocID="{108C1B2E-3EFB-4AF0-9AC4-8DA6E644C4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abata Tree"/>
        </a:ext>
      </dgm:extLst>
    </dgm:pt>
    <dgm:pt modelId="{C167BA13-8CB7-43A1-832C-C2224EB55B6F}" type="pres">
      <dgm:prSet presAssocID="{108C1B2E-3EFB-4AF0-9AC4-8DA6E644C49C}" presName="spaceRect" presStyleCnt="0"/>
      <dgm:spPr/>
    </dgm:pt>
    <dgm:pt modelId="{43E4146A-BAA8-4A24-A307-6E1F084FC5F3}" type="pres">
      <dgm:prSet presAssocID="{108C1B2E-3EFB-4AF0-9AC4-8DA6E644C49C}" presName="parTx" presStyleLbl="revTx" presStyleIdx="2" presStyleCnt="4">
        <dgm:presLayoutVars>
          <dgm:chMax val="0"/>
          <dgm:chPref val="0"/>
        </dgm:presLayoutVars>
      </dgm:prSet>
      <dgm:spPr/>
    </dgm:pt>
    <dgm:pt modelId="{3AF91622-33A3-4CAF-9723-09F82ECC24A9}" type="pres">
      <dgm:prSet presAssocID="{F438710C-8921-4A20-84B7-D999BCD000E8}" presName="sibTrans" presStyleCnt="0"/>
      <dgm:spPr/>
    </dgm:pt>
    <dgm:pt modelId="{3E6A222B-E3A6-4C4D-924F-C88F2FC177EC}" type="pres">
      <dgm:prSet presAssocID="{B3C8B769-4BF2-405A-BA44-0D745B7F8E75}" presName="compNode" presStyleCnt="0"/>
      <dgm:spPr/>
    </dgm:pt>
    <dgm:pt modelId="{16A0109F-740F-4B2C-9F5B-E45E14FA3E33}" type="pres">
      <dgm:prSet presAssocID="{B3C8B769-4BF2-405A-BA44-0D745B7F8E75}" presName="bgRect" presStyleLbl="bgShp" presStyleIdx="3" presStyleCnt="4"/>
      <dgm:spPr/>
    </dgm:pt>
    <dgm:pt modelId="{545EF76E-E350-4653-8679-4E75533480BD}" type="pres">
      <dgm:prSet presAssocID="{B3C8B769-4BF2-405A-BA44-0D745B7F8E75}" presName="iconRect" presStyleLbl="node1" presStyleIdx="3" presStyleCnt="4"/>
      <dgm:spPr>
        <a:prstGeom prst="smileyFac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rvøst ansikt uten fyll"/>
        </a:ext>
      </dgm:extLst>
    </dgm:pt>
    <dgm:pt modelId="{20F8BE9F-DA76-4679-B3F8-1BE62E68D567}" type="pres">
      <dgm:prSet presAssocID="{B3C8B769-4BF2-405A-BA44-0D745B7F8E75}" presName="spaceRect" presStyleCnt="0"/>
      <dgm:spPr/>
    </dgm:pt>
    <dgm:pt modelId="{C5F3DD4D-41A6-47E6-9CF4-9FBC5CE17F5D}" type="pres">
      <dgm:prSet presAssocID="{B3C8B769-4BF2-405A-BA44-0D745B7F8E75}" presName="parTx" presStyleLbl="revTx" presStyleIdx="3" presStyleCnt="4">
        <dgm:presLayoutVars>
          <dgm:chMax val="0"/>
          <dgm:chPref val="0"/>
        </dgm:presLayoutVars>
      </dgm:prSet>
      <dgm:spPr/>
    </dgm:pt>
  </dgm:ptLst>
  <dgm:cxnLst>
    <dgm:cxn modelId="{A413A025-D9BD-47FC-BFE1-959B2E61F938}" type="presOf" srcId="{E80EF68D-7040-42C5-A790-DBEC191B0D88}" destId="{F88A1D85-084C-4DE2-ABAD-5918015AA511}" srcOrd="0" destOrd="0" presId="urn:microsoft.com/office/officeart/2018/2/layout/IconVerticalSolidList"/>
    <dgm:cxn modelId="{EFC40E3E-DE9E-4C17-8B98-A7C6A184A465}" type="presOf" srcId="{B3C8B769-4BF2-405A-BA44-0D745B7F8E75}" destId="{C5F3DD4D-41A6-47E6-9CF4-9FBC5CE17F5D}" srcOrd="0" destOrd="0" presId="urn:microsoft.com/office/officeart/2018/2/layout/IconVerticalSolidList"/>
    <dgm:cxn modelId="{2075824A-1C45-44D9-96CE-1105E26CE476}" srcId="{E80EF68D-7040-42C5-A790-DBEC191B0D88}" destId="{A94929B4-07C3-411A-BA73-6B48F8838C7D}" srcOrd="0" destOrd="0" parTransId="{CE78B0C6-65E3-45BC-A82F-083F41E9926D}" sibTransId="{E924686C-2E1A-4D96-B6A3-0D75B866F24D}"/>
    <dgm:cxn modelId="{B7587087-4245-405B-9FFC-E7BEF06A09B3}" type="presOf" srcId="{108C1B2E-3EFB-4AF0-9AC4-8DA6E644C49C}" destId="{43E4146A-BAA8-4A24-A307-6E1F084FC5F3}" srcOrd="0" destOrd="0" presId="urn:microsoft.com/office/officeart/2018/2/layout/IconVerticalSolidList"/>
    <dgm:cxn modelId="{30C0B1A7-6CB6-4399-B48B-F72538E66A2F}" srcId="{E80EF68D-7040-42C5-A790-DBEC191B0D88}" destId="{108C1B2E-3EFB-4AF0-9AC4-8DA6E644C49C}" srcOrd="2" destOrd="0" parTransId="{F52C13B0-9A59-44E8-B391-206D72687C1B}" sibTransId="{F438710C-8921-4A20-84B7-D999BCD000E8}"/>
    <dgm:cxn modelId="{FE8CC2B9-0272-4B1A-92B5-4563DCCF9D01}" srcId="{E80EF68D-7040-42C5-A790-DBEC191B0D88}" destId="{4E48BEA2-2E42-47B4-AB0E-74B314924E59}" srcOrd="1" destOrd="0" parTransId="{D3A243DC-2DB7-4DAB-AD23-0ECF1746C03D}" sibTransId="{41A9CBC6-501B-4E0C-A55E-92FC669FEF6D}"/>
    <dgm:cxn modelId="{54B7CBB9-27EB-48A8-9AF7-67330282BA66}" type="presOf" srcId="{4E48BEA2-2E42-47B4-AB0E-74B314924E59}" destId="{2BDA92D3-7943-43D4-B9AA-F42762CCBD50}" srcOrd="0" destOrd="0" presId="urn:microsoft.com/office/officeart/2018/2/layout/IconVerticalSolidList"/>
    <dgm:cxn modelId="{76FE20C8-CBA3-4EB0-80AA-E8693FAD7D66}" type="presOf" srcId="{A94929B4-07C3-411A-BA73-6B48F8838C7D}" destId="{FE0375BD-60F9-41ED-B25B-41314ACD432F}" srcOrd="0" destOrd="0" presId="urn:microsoft.com/office/officeart/2018/2/layout/IconVerticalSolidList"/>
    <dgm:cxn modelId="{48595EF8-7753-46D0-8EE6-B94B84C2728C}" srcId="{E80EF68D-7040-42C5-A790-DBEC191B0D88}" destId="{B3C8B769-4BF2-405A-BA44-0D745B7F8E75}" srcOrd="3" destOrd="0" parTransId="{BA9F75E6-6B16-4984-B48F-7428ABDC70A0}" sibTransId="{D7FB8D68-8741-424C-B1B1-39011196AD34}"/>
    <dgm:cxn modelId="{35236B4B-2FF8-4C28-9255-CA3D7CB88265}" type="presParOf" srcId="{F88A1D85-084C-4DE2-ABAD-5918015AA511}" destId="{AA93C6CD-B812-4C6A-8DEE-181F1107510C}" srcOrd="0" destOrd="0" presId="urn:microsoft.com/office/officeart/2018/2/layout/IconVerticalSolidList"/>
    <dgm:cxn modelId="{9668C61D-6D12-4DFA-B29D-6D4EC1A9686D}" type="presParOf" srcId="{AA93C6CD-B812-4C6A-8DEE-181F1107510C}" destId="{3224A28C-BFDB-4AD8-AB56-E5412BBDA71A}" srcOrd="0" destOrd="0" presId="urn:microsoft.com/office/officeart/2018/2/layout/IconVerticalSolidList"/>
    <dgm:cxn modelId="{B8909CD0-694C-4F5D-88B8-D66FA25630F0}" type="presParOf" srcId="{AA93C6CD-B812-4C6A-8DEE-181F1107510C}" destId="{CADF9B5E-60FD-4228-9B00-D73BAA42ED4A}" srcOrd="1" destOrd="0" presId="urn:microsoft.com/office/officeart/2018/2/layout/IconVerticalSolidList"/>
    <dgm:cxn modelId="{267E548C-C3CB-4D49-A8C1-D86C17961ECA}" type="presParOf" srcId="{AA93C6CD-B812-4C6A-8DEE-181F1107510C}" destId="{31F2983B-91E4-4B85-A5E4-CA59B0847173}" srcOrd="2" destOrd="0" presId="urn:microsoft.com/office/officeart/2018/2/layout/IconVerticalSolidList"/>
    <dgm:cxn modelId="{ED923E5B-B170-457A-BF75-A7649B7D548C}" type="presParOf" srcId="{AA93C6CD-B812-4C6A-8DEE-181F1107510C}" destId="{FE0375BD-60F9-41ED-B25B-41314ACD432F}" srcOrd="3" destOrd="0" presId="urn:microsoft.com/office/officeart/2018/2/layout/IconVerticalSolidList"/>
    <dgm:cxn modelId="{B870DD7A-71A8-403F-A51C-751E8E9BF16F}" type="presParOf" srcId="{F88A1D85-084C-4DE2-ABAD-5918015AA511}" destId="{1970E079-948C-495B-876B-949CF6D3B5C6}" srcOrd="1" destOrd="0" presId="urn:microsoft.com/office/officeart/2018/2/layout/IconVerticalSolidList"/>
    <dgm:cxn modelId="{53C8BE0B-5EA8-463B-93B0-12D8B47EA882}" type="presParOf" srcId="{F88A1D85-084C-4DE2-ABAD-5918015AA511}" destId="{38DCF621-F642-4505-8237-39E1EF9588FF}" srcOrd="2" destOrd="0" presId="urn:microsoft.com/office/officeart/2018/2/layout/IconVerticalSolidList"/>
    <dgm:cxn modelId="{7B7FA5C1-5BDA-441D-A44D-FB66022CD860}" type="presParOf" srcId="{38DCF621-F642-4505-8237-39E1EF9588FF}" destId="{C8991576-76CE-4597-9F22-4347935238FB}" srcOrd="0" destOrd="0" presId="urn:microsoft.com/office/officeart/2018/2/layout/IconVerticalSolidList"/>
    <dgm:cxn modelId="{025395AA-62CA-4EFA-91A8-34870F266CC7}" type="presParOf" srcId="{38DCF621-F642-4505-8237-39E1EF9588FF}" destId="{59A302D4-2F70-4FD2-8902-B2687C8327DE}" srcOrd="1" destOrd="0" presId="urn:microsoft.com/office/officeart/2018/2/layout/IconVerticalSolidList"/>
    <dgm:cxn modelId="{9140DA05-8467-47C1-A455-3DA40A2C16BB}" type="presParOf" srcId="{38DCF621-F642-4505-8237-39E1EF9588FF}" destId="{EB7BC984-083C-4F75-B03E-DBF76C9AB727}" srcOrd="2" destOrd="0" presId="urn:microsoft.com/office/officeart/2018/2/layout/IconVerticalSolidList"/>
    <dgm:cxn modelId="{7B3E0C32-83EB-4CC5-82AD-FBB3083CE462}" type="presParOf" srcId="{38DCF621-F642-4505-8237-39E1EF9588FF}" destId="{2BDA92D3-7943-43D4-B9AA-F42762CCBD50}" srcOrd="3" destOrd="0" presId="urn:microsoft.com/office/officeart/2018/2/layout/IconVerticalSolidList"/>
    <dgm:cxn modelId="{17FCE34B-6418-4FCB-B8F1-14691A18A73C}" type="presParOf" srcId="{F88A1D85-084C-4DE2-ABAD-5918015AA511}" destId="{874E6F3F-7975-4702-8638-44705108132E}" srcOrd="3" destOrd="0" presId="urn:microsoft.com/office/officeart/2018/2/layout/IconVerticalSolidList"/>
    <dgm:cxn modelId="{92DF7D71-8D3A-4CF9-8F09-F3F7A48490F4}" type="presParOf" srcId="{F88A1D85-084C-4DE2-ABAD-5918015AA511}" destId="{3FE73D40-A2E3-4B4F-8408-EA95B560EAB4}" srcOrd="4" destOrd="0" presId="urn:microsoft.com/office/officeart/2018/2/layout/IconVerticalSolidList"/>
    <dgm:cxn modelId="{1CA060F5-EBBA-43D0-9675-2631B01973D1}" type="presParOf" srcId="{3FE73D40-A2E3-4B4F-8408-EA95B560EAB4}" destId="{16E1DF1A-B470-4E02-98E5-96B3A23D3AA7}" srcOrd="0" destOrd="0" presId="urn:microsoft.com/office/officeart/2018/2/layout/IconVerticalSolidList"/>
    <dgm:cxn modelId="{651BBF13-13AC-41F9-AA48-2D5865E6E59B}" type="presParOf" srcId="{3FE73D40-A2E3-4B4F-8408-EA95B560EAB4}" destId="{C7E8EDDB-F1FB-41F1-9C09-DFE0E26B0D4D}" srcOrd="1" destOrd="0" presId="urn:microsoft.com/office/officeart/2018/2/layout/IconVerticalSolidList"/>
    <dgm:cxn modelId="{EF9C1624-C7FF-49F8-9F0E-195225DCA784}" type="presParOf" srcId="{3FE73D40-A2E3-4B4F-8408-EA95B560EAB4}" destId="{C167BA13-8CB7-43A1-832C-C2224EB55B6F}" srcOrd="2" destOrd="0" presId="urn:microsoft.com/office/officeart/2018/2/layout/IconVerticalSolidList"/>
    <dgm:cxn modelId="{9CA0861B-C6F7-4035-BBEE-B59957F98011}" type="presParOf" srcId="{3FE73D40-A2E3-4B4F-8408-EA95B560EAB4}" destId="{43E4146A-BAA8-4A24-A307-6E1F084FC5F3}" srcOrd="3" destOrd="0" presId="urn:microsoft.com/office/officeart/2018/2/layout/IconVerticalSolidList"/>
    <dgm:cxn modelId="{BC698DEB-01CB-4634-B7DD-AE2317437D52}" type="presParOf" srcId="{F88A1D85-084C-4DE2-ABAD-5918015AA511}" destId="{3AF91622-33A3-4CAF-9723-09F82ECC24A9}" srcOrd="5" destOrd="0" presId="urn:microsoft.com/office/officeart/2018/2/layout/IconVerticalSolidList"/>
    <dgm:cxn modelId="{82305102-7B53-4E79-B5FF-82AEFF1308BC}" type="presParOf" srcId="{F88A1D85-084C-4DE2-ABAD-5918015AA511}" destId="{3E6A222B-E3A6-4C4D-924F-C88F2FC177EC}" srcOrd="6" destOrd="0" presId="urn:microsoft.com/office/officeart/2018/2/layout/IconVerticalSolidList"/>
    <dgm:cxn modelId="{D32D592D-8216-44EC-B467-8710E4F4FF06}" type="presParOf" srcId="{3E6A222B-E3A6-4C4D-924F-C88F2FC177EC}" destId="{16A0109F-740F-4B2C-9F5B-E45E14FA3E33}" srcOrd="0" destOrd="0" presId="urn:microsoft.com/office/officeart/2018/2/layout/IconVerticalSolidList"/>
    <dgm:cxn modelId="{6ECCAC24-B2F7-4BFB-8540-5551D1697995}" type="presParOf" srcId="{3E6A222B-E3A6-4C4D-924F-C88F2FC177EC}" destId="{545EF76E-E350-4653-8679-4E75533480BD}" srcOrd="1" destOrd="0" presId="urn:microsoft.com/office/officeart/2018/2/layout/IconVerticalSolidList"/>
    <dgm:cxn modelId="{9EE585A4-13F7-4E01-A0DC-CE0D005C5D07}" type="presParOf" srcId="{3E6A222B-E3A6-4C4D-924F-C88F2FC177EC}" destId="{20F8BE9F-DA76-4679-B3F8-1BE62E68D567}" srcOrd="2" destOrd="0" presId="urn:microsoft.com/office/officeart/2018/2/layout/IconVerticalSolidList"/>
    <dgm:cxn modelId="{FE833D74-8E9B-4210-891C-E0343B4F3638}" type="presParOf" srcId="{3E6A222B-E3A6-4C4D-924F-C88F2FC177EC}" destId="{C5F3DD4D-41A6-47E6-9CF4-9FBC5CE17F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5D378-162E-4300-80A1-1F2D2F9DF9F1}"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E8BEA32-B195-49FC-B228-D6841DEF9853}">
      <dgm:prSet custT="1"/>
      <dgm:spPr/>
      <dgm:t>
        <a:bodyPr/>
        <a:lstStyle/>
        <a:p>
          <a:pPr>
            <a:lnSpc>
              <a:spcPct val="100000"/>
            </a:lnSpc>
            <a:defRPr b="1"/>
          </a:pPr>
          <a:r>
            <a:rPr lang="nb-NO" sz="1600" dirty="0"/>
            <a:t>Innenfor somatikken vil eksempelvis pasienter med forverring av kroniske sykdommer som hjertesvikt, astma/KOLS, diabetes eller pasienter med behov for medikamentjusteringer være aktuelle. Pasienter med mer akutte, men avklarte lidelser som infeksjoner i lunger og urinveier, </a:t>
          </a:r>
          <a:r>
            <a:rPr lang="nb-NO" sz="1600" dirty="0" err="1"/>
            <a:t>steinsmerter</a:t>
          </a:r>
          <a:r>
            <a:rPr lang="nb-NO" sz="1600" dirty="0"/>
            <a:t>, fall og hjernerystelse vil også kunne ha nytte av kommunale døgnopphold.</a:t>
          </a:r>
          <a:endParaRPr lang="en-US" sz="1600" dirty="0"/>
        </a:p>
      </dgm:t>
    </dgm:pt>
    <dgm:pt modelId="{F1DCBE9A-67EF-4A5A-9455-FA012615154B}" type="parTrans" cxnId="{0E881B8C-6735-47AB-96FC-4F8A5771FC93}">
      <dgm:prSet/>
      <dgm:spPr/>
      <dgm:t>
        <a:bodyPr/>
        <a:lstStyle/>
        <a:p>
          <a:endParaRPr lang="en-US"/>
        </a:p>
      </dgm:t>
    </dgm:pt>
    <dgm:pt modelId="{8C55F2B7-3440-4BA1-8B5D-E339F5EFDDBB}" type="sibTrans" cxnId="{0E881B8C-6735-47AB-96FC-4F8A5771FC93}">
      <dgm:prSet/>
      <dgm:spPr/>
      <dgm:t>
        <a:bodyPr/>
        <a:lstStyle/>
        <a:p>
          <a:endParaRPr lang="en-US"/>
        </a:p>
      </dgm:t>
    </dgm:pt>
    <dgm:pt modelId="{93E9103D-A036-4ADE-A39F-FA3B63084E45}">
      <dgm:prSet/>
      <dgm:spPr/>
      <dgm:t>
        <a:bodyPr/>
        <a:lstStyle/>
        <a:p>
          <a:pPr>
            <a:lnSpc>
              <a:spcPct val="100000"/>
            </a:lnSpc>
            <a:defRPr b="1"/>
          </a:pPr>
          <a:r>
            <a:rPr lang="nb-NO" dirty="0"/>
            <a:t>Stabile pasienter med avklart diagnose hvor hovedproblemet er:</a:t>
          </a:r>
          <a:endParaRPr lang="en-US" dirty="0"/>
        </a:p>
      </dgm:t>
    </dgm:pt>
    <dgm:pt modelId="{463E0A98-1F71-49A7-93D7-369DB2C853BB}" type="parTrans" cxnId="{54C5A096-D8AD-4703-A482-DF2B3F1D0133}">
      <dgm:prSet/>
      <dgm:spPr/>
      <dgm:t>
        <a:bodyPr/>
        <a:lstStyle/>
        <a:p>
          <a:endParaRPr lang="en-US"/>
        </a:p>
      </dgm:t>
    </dgm:pt>
    <dgm:pt modelId="{6B47E1F5-A97E-4D5F-AE48-5A1B269520D6}" type="sibTrans" cxnId="{54C5A096-D8AD-4703-A482-DF2B3F1D0133}">
      <dgm:prSet/>
      <dgm:spPr/>
      <dgm:t>
        <a:bodyPr/>
        <a:lstStyle/>
        <a:p>
          <a:endParaRPr lang="en-US"/>
        </a:p>
      </dgm:t>
    </dgm:pt>
    <dgm:pt modelId="{A02A87D5-1203-48AE-971C-430A247E86B2}">
      <dgm:prSet/>
      <dgm:spPr/>
      <dgm:t>
        <a:bodyPr/>
        <a:lstStyle/>
        <a:p>
          <a:pPr>
            <a:lnSpc>
              <a:spcPct val="100000"/>
            </a:lnSpc>
          </a:pPr>
          <a:r>
            <a:rPr lang="nb-NO" dirty="0"/>
            <a:t>akutt sykdom som kan undersøkes og behandles etter vanlige allmennmedisinske metoder  </a:t>
          </a:r>
          <a:endParaRPr lang="en-US" dirty="0"/>
        </a:p>
      </dgm:t>
    </dgm:pt>
    <dgm:pt modelId="{D8D76315-23B7-49F3-89EA-76F9680884DD}" type="parTrans" cxnId="{55B86293-4A56-4E3D-9EB0-DA3AED1ECAAE}">
      <dgm:prSet/>
      <dgm:spPr/>
      <dgm:t>
        <a:bodyPr/>
        <a:lstStyle/>
        <a:p>
          <a:endParaRPr lang="en-US"/>
        </a:p>
      </dgm:t>
    </dgm:pt>
    <dgm:pt modelId="{4F686623-12B2-494D-9C41-5EB4EBDA6155}" type="sibTrans" cxnId="{55B86293-4A56-4E3D-9EB0-DA3AED1ECAAE}">
      <dgm:prSet/>
      <dgm:spPr/>
      <dgm:t>
        <a:bodyPr/>
        <a:lstStyle/>
        <a:p>
          <a:endParaRPr lang="en-US"/>
        </a:p>
      </dgm:t>
    </dgm:pt>
    <dgm:pt modelId="{8D2408C2-91B6-4CF1-9327-4DC8E4A3DED2}">
      <dgm:prSet/>
      <dgm:spPr/>
      <dgm:t>
        <a:bodyPr/>
        <a:lstStyle/>
        <a:p>
          <a:pPr>
            <a:lnSpc>
              <a:spcPct val="100000"/>
            </a:lnSpc>
          </a:pPr>
          <a:r>
            <a:rPr lang="nb-NO" dirty="0"/>
            <a:t>forverrelse av kjent kronisk sykdom med behov for innleggelse og behandling</a:t>
          </a:r>
          <a:endParaRPr lang="en-US" dirty="0"/>
        </a:p>
      </dgm:t>
    </dgm:pt>
    <dgm:pt modelId="{65290A30-F7EF-4E91-8663-20F0D48F8B66}" type="parTrans" cxnId="{815928AD-DD00-4113-A0F0-E5782C563616}">
      <dgm:prSet/>
      <dgm:spPr/>
      <dgm:t>
        <a:bodyPr/>
        <a:lstStyle/>
        <a:p>
          <a:endParaRPr lang="en-US"/>
        </a:p>
      </dgm:t>
    </dgm:pt>
    <dgm:pt modelId="{6B9545CD-53FC-469D-A268-FFF91191A62D}" type="sibTrans" cxnId="{815928AD-DD00-4113-A0F0-E5782C563616}">
      <dgm:prSet/>
      <dgm:spPr/>
      <dgm:t>
        <a:bodyPr/>
        <a:lstStyle/>
        <a:p>
          <a:endParaRPr lang="en-US"/>
        </a:p>
      </dgm:t>
    </dgm:pt>
    <dgm:pt modelId="{EF1AA9C9-38CA-4EEB-BC86-C1EABDB90ADB}" type="pres">
      <dgm:prSet presAssocID="{A705D378-162E-4300-80A1-1F2D2F9DF9F1}" presName="root" presStyleCnt="0">
        <dgm:presLayoutVars>
          <dgm:dir/>
          <dgm:resizeHandles val="exact"/>
        </dgm:presLayoutVars>
      </dgm:prSet>
      <dgm:spPr/>
    </dgm:pt>
    <dgm:pt modelId="{99E7BA1E-26A7-4301-9512-A9C96F0D40CE}" type="pres">
      <dgm:prSet presAssocID="{CE8BEA32-B195-49FC-B228-D6841DEF9853}" presName="compNode" presStyleCnt="0"/>
      <dgm:spPr/>
    </dgm:pt>
    <dgm:pt modelId="{0DD5AC12-90E2-409E-9497-2AC6564FEFC4}" type="pres">
      <dgm:prSet presAssocID="{CE8BEA32-B195-49FC-B228-D6841DEF98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4778B9E1-03BE-4891-8BF6-96347ED8A335}" type="pres">
      <dgm:prSet presAssocID="{CE8BEA32-B195-49FC-B228-D6841DEF9853}" presName="iconSpace" presStyleCnt="0"/>
      <dgm:spPr/>
    </dgm:pt>
    <dgm:pt modelId="{3E8D8CE3-6D9D-4CF5-83AA-3DAA970FE625}" type="pres">
      <dgm:prSet presAssocID="{CE8BEA32-B195-49FC-B228-D6841DEF9853}" presName="parTx" presStyleLbl="revTx" presStyleIdx="0" presStyleCnt="4">
        <dgm:presLayoutVars>
          <dgm:chMax val="0"/>
          <dgm:chPref val="0"/>
        </dgm:presLayoutVars>
      </dgm:prSet>
      <dgm:spPr/>
    </dgm:pt>
    <dgm:pt modelId="{D713F09B-653F-4D36-9C88-D47D07147BE9}" type="pres">
      <dgm:prSet presAssocID="{CE8BEA32-B195-49FC-B228-D6841DEF9853}" presName="txSpace" presStyleCnt="0"/>
      <dgm:spPr/>
    </dgm:pt>
    <dgm:pt modelId="{59E2373A-2F67-455B-A6EE-85A892F5A996}" type="pres">
      <dgm:prSet presAssocID="{CE8BEA32-B195-49FC-B228-D6841DEF9853}" presName="desTx" presStyleLbl="revTx" presStyleIdx="1" presStyleCnt="4">
        <dgm:presLayoutVars/>
      </dgm:prSet>
      <dgm:spPr/>
    </dgm:pt>
    <dgm:pt modelId="{E8982C87-CD92-4B11-A572-DB15B79F4B21}" type="pres">
      <dgm:prSet presAssocID="{8C55F2B7-3440-4BA1-8B5D-E339F5EFDDBB}" presName="sibTrans" presStyleCnt="0"/>
      <dgm:spPr/>
    </dgm:pt>
    <dgm:pt modelId="{E42D564E-2DE0-44D2-B046-9940E01D261B}" type="pres">
      <dgm:prSet presAssocID="{93E9103D-A036-4ADE-A39F-FA3B63084E45}" presName="compNode" presStyleCnt="0"/>
      <dgm:spPr/>
    </dgm:pt>
    <dgm:pt modelId="{BEC10ED5-07E5-4FE8-BD8F-82A944F0691B}" type="pres">
      <dgm:prSet presAssocID="{93E9103D-A036-4ADE-A39F-FA3B63084E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C374831-E024-447F-A5CE-5B7E8D105FE4}" type="pres">
      <dgm:prSet presAssocID="{93E9103D-A036-4ADE-A39F-FA3B63084E45}" presName="iconSpace" presStyleCnt="0"/>
      <dgm:spPr/>
    </dgm:pt>
    <dgm:pt modelId="{3C12DA97-7B1F-464A-8D08-F99DD6D619E9}" type="pres">
      <dgm:prSet presAssocID="{93E9103D-A036-4ADE-A39F-FA3B63084E45}" presName="parTx" presStyleLbl="revTx" presStyleIdx="2" presStyleCnt="4" custScaleY="55715" custLinFactNeighborX="-291" custLinFactNeighborY="-21478">
        <dgm:presLayoutVars>
          <dgm:chMax val="0"/>
          <dgm:chPref val="0"/>
        </dgm:presLayoutVars>
      </dgm:prSet>
      <dgm:spPr/>
    </dgm:pt>
    <dgm:pt modelId="{08A81E92-F68C-47D8-9B7A-0D6D6AA00DC1}" type="pres">
      <dgm:prSet presAssocID="{93E9103D-A036-4ADE-A39F-FA3B63084E45}" presName="txSpace" presStyleCnt="0"/>
      <dgm:spPr/>
    </dgm:pt>
    <dgm:pt modelId="{C699220E-9F95-4CB2-B66C-89B2D1BFC52D}" type="pres">
      <dgm:prSet presAssocID="{93E9103D-A036-4ADE-A39F-FA3B63084E45}" presName="desTx" presStyleLbl="revTx" presStyleIdx="3" presStyleCnt="4" custLinFactY="-127417" custLinFactNeighborX="-583" custLinFactNeighborY="-200000">
        <dgm:presLayoutVars/>
      </dgm:prSet>
      <dgm:spPr/>
    </dgm:pt>
  </dgm:ptLst>
  <dgm:cxnLst>
    <dgm:cxn modelId="{168BB404-04FF-417E-9A9F-13CE5B823FEB}" type="presOf" srcId="{93E9103D-A036-4ADE-A39F-FA3B63084E45}" destId="{3C12DA97-7B1F-464A-8D08-F99DD6D619E9}" srcOrd="0" destOrd="0" presId="urn:microsoft.com/office/officeart/2018/2/layout/IconLabelDescriptionList"/>
    <dgm:cxn modelId="{417ECC85-4425-458E-B4F5-CE1A69FC9730}" type="presOf" srcId="{8D2408C2-91B6-4CF1-9327-4DC8E4A3DED2}" destId="{C699220E-9F95-4CB2-B66C-89B2D1BFC52D}" srcOrd="0" destOrd="1" presId="urn:microsoft.com/office/officeart/2018/2/layout/IconLabelDescriptionList"/>
    <dgm:cxn modelId="{0E881B8C-6735-47AB-96FC-4F8A5771FC93}" srcId="{A705D378-162E-4300-80A1-1F2D2F9DF9F1}" destId="{CE8BEA32-B195-49FC-B228-D6841DEF9853}" srcOrd="0" destOrd="0" parTransId="{F1DCBE9A-67EF-4A5A-9455-FA012615154B}" sibTransId="{8C55F2B7-3440-4BA1-8B5D-E339F5EFDDBB}"/>
    <dgm:cxn modelId="{55B86293-4A56-4E3D-9EB0-DA3AED1ECAAE}" srcId="{93E9103D-A036-4ADE-A39F-FA3B63084E45}" destId="{A02A87D5-1203-48AE-971C-430A247E86B2}" srcOrd="0" destOrd="0" parTransId="{D8D76315-23B7-49F3-89EA-76F9680884DD}" sibTransId="{4F686623-12B2-494D-9C41-5EB4EBDA6155}"/>
    <dgm:cxn modelId="{54C5A096-D8AD-4703-A482-DF2B3F1D0133}" srcId="{A705D378-162E-4300-80A1-1F2D2F9DF9F1}" destId="{93E9103D-A036-4ADE-A39F-FA3B63084E45}" srcOrd="1" destOrd="0" parTransId="{463E0A98-1F71-49A7-93D7-369DB2C853BB}" sibTransId="{6B47E1F5-A97E-4D5F-AE48-5A1B269520D6}"/>
    <dgm:cxn modelId="{0DA189A8-F9BF-483B-80D7-5D0ECD43C881}" type="presOf" srcId="{CE8BEA32-B195-49FC-B228-D6841DEF9853}" destId="{3E8D8CE3-6D9D-4CF5-83AA-3DAA970FE625}" srcOrd="0" destOrd="0" presId="urn:microsoft.com/office/officeart/2018/2/layout/IconLabelDescriptionList"/>
    <dgm:cxn modelId="{815928AD-DD00-4113-A0F0-E5782C563616}" srcId="{93E9103D-A036-4ADE-A39F-FA3B63084E45}" destId="{8D2408C2-91B6-4CF1-9327-4DC8E4A3DED2}" srcOrd="1" destOrd="0" parTransId="{65290A30-F7EF-4E91-8663-20F0D48F8B66}" sibTransId="{6B9545CD-53FC-469D-A268-FFF91191A62D}"/>
    <dgm:cxn modelId="{CD8CA8C1-B2E5-4AB0-B6F8-73B2D888E1E8}" type="presOf" srcId="{A705D378-162E-4300-80A1-1F2D2F9DF9F1}" destId="{EF1AA9C9-38CA-4EEB-BC86-C1EABDB90ADB}" srcOrd="0" destOrd="0" presId="urn:microsoft.com/office/officeart/2018/2/layout/IconLabelDescriptionList"/>
    <dgm:cxn modelId="{C6075DFC-A2BE-4BE5-9235-49BC8B8D8C92}" type="presOf" srcId="{A02A87D5-1203-48AE-971C-430A247E86B2}" destId="{C699220E-9F95-4CB2-B66C-89B2D1BFC52D}" srcOrd="0" destOrd="0" presId="urn:microsoft.com/office/officeart/2018/2/layout/IconLabelDescriptionList"/>
    <dgm:cxn modelId="{8AAE2E2D-D9AE-45C0-9C57-A21720B8D235}" type="presParOf" srcId="{EF1AA9C9-38CA-4EEB-BC86-C1EABDB90ADB}" destId="{99E7BA1E-26A7-4301-9512-A9C96F0D40CE}" srcOrd="0" destOrd="0" presId="urn:microsoft.com/office/officeart/2018/2/layout/IconLabelDescriptionList"/>
    <dgm:cxn modelId="{5A6AA5CD-9D00-4FDD-990D-87C0D163C0EC}" type="presParOf" srcId="{99E7BA1E-26A7-4301-9512-A9C96F0D40CE}" destId="{0DD5AC12-90E2-409E-9497-2AC6564FEFC4}" srcOrd="0" destOrd="0" presId="urn:microsoft.com/office/officeart/2018/2/layout/IconLabelDescriptionList"/>
    <dgm:cxn modelId="{E1D7D7AF-104D-481A-BD08-AAB277FC55A3}" type="presParOf" srcId="{99E7BA1E-26A7-4301-9512-A9C96F0D40CE}" destId="{4778B9E1-03BE-4891-8BF6-96347ED8A335}" srcOrd="1" destOrd="0" presId="urn:microsoft.com/office/officeart/2018/2/layout/IconLabelDescriptionList"/>
    <dgm:cxn modelId="{B9E7FF0F-988D-4EFB-A6F9-16DE1169C2B7}" type="presParOf" srcId="{99E7BA1E-26A7-4301-9512-A9C96F0D40CE}" destId="{3E8D8CE3-6D9D-4CF5-83AA-3DAA970FE625}" srcOrd="2" destOrd="0" presId="urn:microsoft.com/office/officeart/2018/2/layout/IconLabelDescriptionList"/>
    <dgm:cxn modelId="{4E7D95D0-D582-412E-9AB2-0FBEC1D3FF1F}" type="presParOf" srcId="{99E7BA1E-26A7-4301-9512-A9C96F0D40CE}" destId="{D713F09B-653F-4D36-9C88-D47D07147BE9}" srcOrd="3" destOrd="0" presId="urn:microsoft.com/office/officeart/2018/2/layout/IconLabelDescriptionList"/>
    <dgm:cxn modelId="{F731CF10-542A-4841-8DA7-BE9DACA28646}" type="presParOf" srcId="{99E7BA1E-26A7-4301-9512-A9C96F0D40CE}" destId="{59E2373A-2F67-455B-A6EE-85A892F5A996}" srcOrd="4" destOrd="0" presId="urn:microsoft.com/office/officeart/2018/2/layout/IconLabelDescriptionList"/>
    <dgm:cxn modelId="{DEAE4976-C137-4A34-928A-073A3044ED0E}" type="presParOf" srcId="{EF1AA9C9-38CA-4EEB-BC86-C1EABDB90ADB}" destId="{E8982C87-CD92-4B11-A572-DB15B79F4B21}" srcOrd="1" destOrd="0" presId="urn:microsoft.com/office/officeart/2018/2/layout/IconLabelDescriptionList"/>
    <dgm:cxn modelId="{E247E99F-A302-454A-9EC4-80C5CC58E179}" type="presParOf" srcId="{EF1AA9C9-38CA-4EEB-BC86-C1EABDB90ADB}" destId="{E42D564E-2DE0-44D2-B046-9940E01D261B}" srcOrd="2" destOrd="0" presId="urn:microsoft.com/office/officeart/2018/2/layout/IconLabelDescriptionList"/>
    <dgm:cxn modelId="{E7D238A1-6206-4AAB-A37E-39CCCDACD032}" type="presParOf" srcId="{E42D564E-2DE0-44D2-B046-9940E01D261B}" destId="{BEC10ED5-07E5-4FE8-BD8F-82A944F0691B}" srcOrd="0" destOrd="0" presId="urn:microsoft.com/office/officeart/2018/2/layout/IconLabelDescriptionList"/>
    <dgm:cxn modelId="{353A10E0-C2A9-4D30-A2FF-F725F79EFAD7}" type="presParOf" srcId="{E42D564E-2DE0-44D2-B046-9940E01D261B}" destId="{8C374831-E024-447F-A5CE-5B7E8D105FE4}" srcOrd="1" destOrd="0" presId="urn:microsoft.com/office/officeart/2018/2/layout/IconLabelDescriptionList"/>
    <dgm:cxn modelId="{E866E420-B257-493C-AD23-5576B6E5A126}" type="presParOf" srcId="{E42D564E-2DE0-44D2-B046-9940E01D261B}" destId="{3C12DA97-7B1F-464A-8D08-F99DD6D619E9}" srcOrd="2" destOrd="0" presId="urn:microsoft.com/office/officeart/2018/2/layout/IconLabelDescriptionList"/>
    <dgm:cxn modelId="{422C9569-2656-4065-8965-C6F6FFB88E48}" type="presParOf" srcId="{E42D564E-2DE0-44D2-B046-9940E01D261B}" destId="{08A81E92-F68C-47D8-9B7A-0D6D6AA00DC1}" srcOrd="3" destOrd="0" presId="urn:microsoft.com/office/officeart/2018/2/layout/IconLabelDescriptionList"/>
    <dgm:cxn modelId="{C81EDE16-A704-403C-80E9-1E7E7017A9E5}" type="presParOf" srcId="{E42D564E-2DE0-44D2-B046-9940E01D261B}" destId="{C699220E-9F95-4CB2-B66C-89B2D1BFC52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AD445-AC43-4A85-8C15-4DA4BFEC37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0B1F24-C6B1-4191-BF76-0ECCA892EEDF}">
      <dgm:prSet custT="1"/>
      <dgm:spPr/>
      <dgm:t>
        <a:bodyPr/>
        <a:lstStyle/>
        <a:p>
          <a:r>
            <a:rPr lang="nb-NO" sz="1800" dirty="0"/>
            <a:t>Pasienter som er i målgruppen for kommunalt øyeblikkelig hjelp døgnopphold vil være personer med lettere og  moderate psykiske helseproblemer og/ eller rusmiddelproblemer, ofte  også i kombinasjon med somatisk sykdom/plager</a:t>
          </a:r>
          <a:r>
            <a:rPr lang="nb-NO" sz="1400" dirty="0"/>
            <a:t>.  </a:t>
          </a:r>
          <a:endParaRPr lang="en-US" sz="1400" dirty="0"/>
        </a:p>
      </dgm:t>
    </dgm:pt>
    <dgm:pt modelId="{7A67B3CD-5A63-4E2D-9535-3D3E2D8DDCDF}" type="parTrans" cxnId="{6D3D14CE-2165-4620-A329-752906F2FE88}">
      <dgm:prSet/>
      <dgm:spPr/>
      <dgm:t>
        <a:bodyPr/>
        <a:lstStyle/>
        <a:p>
          <a:endParaRPr lang="en-US"/>
        </a:p>
      </dgm:t>
    </dgm:pt>
    <dgm:pt modelId="{075D8840-998C-42F0-9C8E-B760FBE0419E}" type="sibTrans" cxnId="{6D3D14CE-2165-4620-A329-752906F2FE88}">
      <dgm:prSet/>
      <dgm:spPr/>
      <dgm:t>
        <a:bodyPr/>
        <a:lstStyle/>
        <a:p>
          <a:endParaRPr lang="en-US"/>
        </a:p>
      </dgm:t>
    </dgm:pt>
    <dgm:pt modelId="{4DE6DD24-2230-4DB0-B0A8-5327E0F7B374}">
      <dgm:prSet custT="1"/>
      <dgm:spPr/>
      <dgm:t>
        <a:bodyPr/>
        <a:lstStyle/>
        <a:p>
          <a:r>
            <a:rPr lang="nb-NO" sz="1600" dirty="0"/>
            <a:t>Det kan også være pasienter med avklart tilstand og/eller diagnose  som får tilbakefall/forverring av (kjent) psykisk lidelse og/eller rusmiddelproblem, ofte med akutt funksjonsnedsettelse på ulike livsområder og der innleggelse er nødvendig for å roe/avhjelpe en vanskelig livssituasjon. Det kan være flere årsaker til opplevd psykisk krise og/eller funksjonsnedsettelse, dette kan også skyldes ulike belastninger, slik som hjemmeforhold, konflikter, stress, eller andre psykososiale forhold rundt pasienten. </a:t>
          </a:r>
          <a:endParaRPr lang="en-US" sz="1600" dirty="0"/>
        </a:p>
      </dgm:t>
    </dgm:pt>
    <dgm:pt modelId="{D5CC05CC-E497-432F-A597-5D99D2EBD80D}" type="parTrans" cxnId="{354BE3E8-774C-4E7B-8410-76C14CB49DC8}">
      <dgm:prSet/>
      <dgm:spPr/>
      <dgm:t>
        <a:bodyPr/>
        <a:lstStyle/>
        <a:p>
          <a:endParaRPr lang="en-US"/>
        </a:p>
      </dgm:t>
    </dgm:pt>
    <dgm:pt modelId="{8F92DEA2-26CC-487C-AA63-C5CE6647B48E}" type="sibTrans" cxnId="{354BE3E8-774C-4E7B-8410-76C14CB49DC8}">
      <dgm:prSet/>
      <dgm:spPr/>
      <dgm:t>
        <a:bodyPr/>
        <a:lstStyle/>
        <a:p>
          <a:endParaRPr lang="en-US"/>
        </a:p>
      </dgm:t>
    </dgm:pt>
    <dgm:pt modelId="{BFAF3F9F-9C83-441B-B754-B8E9F3F8D176}" type="pres">
      <dgm:prSet presAssocID="{A18AD445-AC43-4A85-8C15-4DA4BFEC3724}" presName="root" presStyleCnt="0">
        <dgm:presLayoutVars>
          <dgm:dir/>
          <dgm:resizeHandles val="exact"/>
        </dgm:presLayoutVars>
      </dgm:prSet>
      <dgm:spPr/>
    </dgm:pt>
    <dgm:pt modelId="{E6ADD400-17B5-4234-BC08-E0DB092302B2}" type="pres">
      <dgm:prSet presAssocID="{4C0B1F24-C6B1-4191-BF76-0ECCA892EEDF}" presName="compNode" presStyleCnt="0"/>
      <dgm:spPr/>
    </dgm:pt>
    <dgm:pt modelId="{581EE2BE-F5D9-4BDF-8779-02300CA06490}" type="pres">
      <dgm:prSet presAssocID="{4C0B1F24-C6B1-4191-BF76-0ECCA892EEDF}" presName="bgRect" presStyleLbl="bgShp" presStyleIdx="0" presStyleCnt="2" custLinFactNeighborX="1436" custLinFactNeighborY="2571"/>
      <dgm:spPr/>
    </dgm:pt>
    <dgm:pt modelId="{E51696AA-0CC3-4205-BD95-BCFA528F6494}" type="pres">
      <dgm:prSet presAssocID="{4C0B1F24-C6B1-4191-BF76-0ECCA892EE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ksplosjon"/>
        </a:ext>
      </dgm:extLst>
    </dgm:pt>
    <dgm:pt modelId="{BA0BD059-64D4-490B-BE27-D6FE256CF3AD}" type="pres">
      <dgm:prSet presAssocID="{4C0B1F24-C6B1-4191-BF76-0ECCA892EEDF}" presName="spaceRect" presStyleCnt="0"/>
      <dgm:spPr/>
    </dgm:pt>
    <dgm:pt modelId="{EA4C4BE8-368C-482E-ADDB-2EE7FE98AFF3}" type="pres">
      <dgm:prSet presAssocID="{4C0B1F24-C6B1-4191-BF76-0ECCA892EEDF}" presName="parTx" presStyleLbl="revTx" presStyleIdx="0" presStyleCnt="2">
        <dgm:presLayoutVars>
          <dgm:chMax val="0"/>
          <dgm:chPref val="0"/>
        </dgm:presLayoutVars>
      </dgm:prSet>
      <dgm:spPr/>
    </dgm:pt>
    <dgm:pt modelId="{C196B052-BFAC-409C-81F5-664844E3BCAF}" type="pres">
      <dgm:prSet presAssocID="{075D8840-998C-42F0-9C8E-B760FBE0419E}" presName="sibTrans" presStyleCnt="0"/>
      <dgm:spPr/>
    </dgm:pt>
    <dgm:pt modelId="{38F69A73-D400-4065-88C1-D5F4756ED9B2}" type="pres">
      <dgm:prSet presAssocID="{4DE6DD24-2230-4DB0-B0A8-5327E0F7B374}" presName="compNode" presStyleCnt="0"/>
      <dgm:spPr/>
    </dgm:pt>
    <dgm:pt modelId="{85E2653B-F9DF-423B-AB9E-6BAC9A650798}" type="pres">
      <dgm:prSet presAssocID="{4DE6DD24-2230-4DB0-B0A8-5327E0F7B374}" presName="bgRect" presStyleLbl="bgShp" presStyleIdx="1" presStyleCnt="2" custScaleY="117277"/>
      <dgm:spPr/>
    </dgm:pt>
    <dgm:pt modelId="{C259F57B-CCA4-404A-85DA-F7DDCD216369}" type="pres">
      <dgm:prSet presAssocID="{4DE6DD24-2230-4DB0-B0A8-5327E0F7B3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877B85DA-F2D4-4C2A-9CAD-6EEF02B82F43}" type="pres">
      <dgm:prSet presAssocID="{4DE6DD24-2230-4DB0-B0A8-5327E0F7B374}" presName="spaceRect" presStyleCnt="0"/>
      <dgm:spPr/>
    </dgm:pt>
    <dgm:pt modelId="{BD2B3F24-7147-49CF-B60F-E2441458718D}" type="pres">
      <dgm:prSet presAssocID="{4DE6DD24-2230-4DB0-B0A8-5327E0F7B374}" presName="parTx" presStyleLbl="revTx" presStyleIdx="1" presStyleCnt="2">
        <dgm:presLayoutVars>
          <dgm:chMax val="0"/>
          <dgm:chPref val="0"/>
        </dgm:presLayoutVars>
      </dgm:prSet>
      <dgm:spPr/>
    </dgm:pt>
  </dgm:ptLst>
  <dgm:cxnLst>
    <dgm:cxn modelId="{07283921-DE04-403A-98B3-D42113AD9C44}" type="presOf" srcId="{A18AD445-AC43-4A85-8C15-4DA4BFEC3724}" destId="{BFAF3F9F-9C83-441B-B754-B8E9F3F8D176}" srcOrd="0" destOrd="0" presId="urn:microsoft.com/office/officeart/2018/2/layout/IconVerticalSolidList"/>
    <dgm:cxn modelId="{49E26B6A-9AF8-4165-8A90-83C7AC443648}" type="presOf" srcId="{4C0B1F24-C6B1-4191-BF76-0ECCA892EEDF}" destId="{EA4C4BE8-368C-482E-ADDB-2EE7FE98AFF3}" srcOrd="0" destOrd="0" presId="urn:microsoft.com/office/officeart/2018/2/layout/IconVerticalSolidList"/>
    <dgm:cxn modelId="{0EF486B5-A49B-438F-8413-59C61514BB5D}" type="presOf" srcId="{4DE6DD24-2230-4DB0-B0A8-5327E0F7B374}" destId="{BD2B3F24-7147-49CF-B60F-E2441458718D}" srcOrd="0" destOrd="0" presId="urn:microsoft.com/office/officeart/2018/2/layout/IconVerticalSolidList"/>
    <dgm:cxn modelId="{6D3D14CE-2165-4620-A329-752906F2FE88}" srcId="{A18AD445-AC43-4A85-8C15-4DA4BFEC3724}" destId="{4C0B1F24-C6B1-4191-BF76-0ECCA892EEDF}" srcOrd="0" destOrd="0" parTransId="{7A67B3CD-5A63-4E2D-9535-3D3E2D8DDCDF}" sibTransId="{075D8840-998C-42F0-9C8E-B760FBE0419E}"/>
    <dgm:cxn modelId="{354BE3E8-774C-4E7B-8410-76C14CB49DC8}" srcId="{A18AD445-AC43-4A85-8C15-4DA4BFEC3724}" destId="{4DE6DD24-2230-4DB0-B0A8-5327E0F7B374}" srcOrd="1" destOrd="0" parTransId="{D5CC05CC-E497-432F-A597-5D99D2EBD80D}" sibTransId="{8F92DEA2-26CC-487C-AA63-C5CE6647B48E}"/>
    <dgm:cxn modelId="{CC4FB400-A03F-40FA-B7CA-63D6CE9157AD}" type="presParOf" srcId="{BFAF3F9F-9C83-441B-B754-B8E9F3F8D176}" destId="{E6ADD400-17B5-4234-BC08-E0DB092302B2}" srcOrd="0" destOrd="0" presId="urn:microsoft.com/office/officeart/2018/2/layout/IconVerticalSolidList"/>
    <dgm:cxn modelId="{15F0E037-EC75-4EFF-8BC5-80DBD6648598}" type="presParOf" srcId="{E6ADD400-17B5-4234-BC08-E0DB092302B2}" destId="{581EE2BE-F5D9-4BDF-8779-02300CA06490}" srcOrd="0" destOrd="0" presId="urn:microsoft.com/office/officeart/2018/2/layout/IconVerticalSolidList"/>
    <dgm:cxn modelId="{2FE16B65-9CCA-4F5B-BE15-6A7C3D4AD136}" type="presParOf" srcId="{E6ADD400-17B5-4234-BC08-E0DB092302B2}" destId="{E51696AA-0CC3-4205-BD95-BCFA528F6494}" srcOrd="1" destOrd="0" presId="urn:microsoft.com/office/officeart/2018/2/layout/IconVerticalSolidList"/>
    <dgm:cxn modelId="{8CBDA869-A4A1-49A1-98C6-DC6D65136D78}" type="presParOf" srcId="{E6ADD400-17B5-4234-BC08-E0DB092302B2}" destId="{BA0BD059-64D4-490B-BE27-D6FE256CF3AD}" srcOrd="2" destOrd="0" presId="urn:microsoft.com/office/officeart/2018/2/layout/IconVerticalSolidList"/>
    <dgm:cxn modelId="{94958291-8882-47E5-856B-9D7548C1D054}" type="presParOf" srcId="{E6ADD400-17B5-4234-BC08-E0DB092302B2}" destId="{EA4C4BE8-368C-482E-ADDB-2EE7FE98AFF3}" srcOrd="3" destOrd="0" presId="urn:microsoft.com/office/officeart/2018/2/layout/IconVerticalSolidList"/>
    <dgm:cxn modelId="{9A496519-15B3-4C9E-A6D8-F3D1D6DBE00F}" type="presParOf" srcId="{BFAF3F9F-9C83-441B-B754-B8E9F3F8D176}" destId="{C196B052-BFAC-409C-81F5-664844E3BCAF}" srcOrd="1" destOrd="0" presId="urn:microsoft.com/office/officeart/2018/2/layout/IconVerticalSolidList"/>
    <dgm:cxn modelId="{FCB96650-BBEC-48D8-8990-2C6A35B67F6F}" type="presParOf" srcId="{BFAF3F9F-9C83-441B-B754-B8E9F3F8D176}" destId="{38F69A73-D400-4065-88C1-D5F4756ED9B2}" srcOrd="2" destOrd="0" presId="urn:microsoft.com/office/officeart/2018/2/layout/IconVerticalSolidList"/>
    <dgm:cxn modelId="{E831FF30-7F3E-434C-85EE-875E26C3C26B}" type="presParOf" srcId="{38F69A73-D400-4065-88C1-D5F4756ED9B2}" destId="{85E2653B-F9DF-423B-AB9E-6BAC9A650798}" srcOrd="0" destOrd="0" presId="urn:microsoft.com/office/officeart/2018/2/layout/IconVerticalSolidList"/>
    <dgm:cxn modelId="{1F26F625-1729-40D8-BC2C-3F3438EBB499}" type="presParOf" srcId="{38F69A73-D400-4065-88C1-D5F4756ED9B2}" destId="{C259F57B-CCA4-404A-85DA-F7DDCD216369}" srcOrd="1" destOrd="0" presId="urn:microsoft.com/office/officeart/2018/2/layout/IconVerticalSolidList"/>
    <dgm:cxn modelId="{6F1D1271-B632-4BEA-83B7-1BEC1F0F8C0B}" type="presParOf" srcId="{38F69A73-D400-4065-88C1-D5F4756ED9B2}" destId="{877B85DA-F2D4-4C2A-9CAD-6EEF02B82F43}" srcOrd="2" destOrd="0" presId="urn:microsoft.com/office/officeart/2018/2/layout/IconVerticalSolidList"/>
    <dgm:cxn modelId="{B161FC40-07DB-4B8D-8DC4-2D70F0276D55}" type="presParOf" srcId="{38F69A73-D400-4065-88C1-D5F4756ED9B2}" destId="{BD2B3F24-7147-49CF-B60F-E244145871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D415D8-0D4C-491A-939E-B900FEFD8EDE}"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7C44E16B-B967-425C-8D60-6210CB22DC8B}">
      <dgm:prSet custT="1"/>
      <dgm:spPr/>
      <dgm:t>
        <a:bodyPr/>
        <a:lstStyle/>
        <a:p>
          <a:r>
            <a:rPr lang="nb-NO" sz="1400">
              <a:hlinkClick xmlns:r="http://schemas.openxmlformats.org/officeDocument/2006/relationships" r:id="rId1"/>
            </a:rPr>
            <a:t>Veileder ØHD</a:t>
          </a:r>
          <a:endParaRPr lang="en-US" sz="1400"/>
        </a:p>
      </dgm:t>
    </dgm:pt>
    <dgm:pt modelId="{EC4577DD-055E-4593-AD19-DEF0A4320344}" type="parTrans" cxnId="{61E71F0B-246D-4B98-BF8F-651673719FD1}">
      <dgm:prSet/>
      <dgm:spPr/>
      <dgm:t>
        <a:bodyPr/>
        <a:lstStyle/>
        <a:p>
          <a:endParaRPr lang="en-US" sz="2000"/>
        </a:p>
      </dgm:t>
    </dgm:pt>
    <dgm:pt modelId="{7B0B51BC-5C59-4DC1-97CC-B334E9BF999D}" type="sibTrans" cxnId="{61E71F0B-246D-4B98-BF8F-651673719FD1}">
      <dgm:prSet/>
      <dgm:spPr/>
      <dgm:t>
        <a:bodyPr/>
        <a:lstStyle/>
        <a:p>
          <a:endParaRPr lang="en-US" sz="2000"/>
        </a:p>
      </dgm:t>
    </dgm:pt>
    <dgm:pt modelId="{B8900CDF-08DF-4776-B287-A974AD21DE73}">
      <dgm:prSet custT="1"/>
      <dgm:spPr/>
      <dgm:t>
        <a:bodyPr/>
        <a:lstStyle/>
        <a:p>
          <a:r>
            <a:rPr lang="nb-NO" sz="1400">
              <a:hlinkClick xmlns:r="http://schemas.openxmlformats.org/officeDocument/2006/relationships" r:id="rId2"/>
            </a:rPr>
            <a:t>Digipro-helse</a:t>
          </a:r>
          <a:endParaRPr lang="en-US" sz="1400"/>
        </a:p>
      </dgm:t>
    </dgm:pt>
    <dgm:pt modelId="{688D385D-E618-402B-BA72-28DDFEA9207C}" type="parTrans" cxnId="{F8DCCD2E-C9DC-4A78-B404-B42903392DD8}">
      <dgm:prSet/>
      <dgm:spPr/>
      <dgm:t>
        <a:bodyPr/>
        <a:lstStyle/>
        <a:p>
          <a:endParaRPr lang="en-US" sz="2000"/>
        </a:p>
      </dgm:t>
    </dgm:pt>
    <dgm:pt modelId="{E4ABCF77-571E-471F-9D9E-C97F8A4363C6}" type="sibTrans" cxnId="{F8DCCD2E-C9DC-4A78-B404-B42903392DD8}">
      <dgm:prSet/>
      <dgm:spPr/>
      <dgm:t>
        <a:bodyPr/>
        <a:lstStyle/>
        <a:p>
          <a:endParaRPr lang="en-US" sz="2000"/>
        </a:p>
      </dgm:t>
    </dgm:pt>
    <dgm:pt modelId="{8C45E4A4-763D-47DE-B6F5-BEE382403C0E}">
      <dgm:prSet custT="1"/>
      <dgm:spPr/>
      <dgm:t>
        <a:bodyPr/>
        <a:lstStyle/>
        <a:p>
          <a:r>
            <a:rPr lang="nb-NO" sz="1400"/>
            <a:t>Helse- og omsorgsdepartementet:  </a:t>
          </a:r>
          <a:endParaRPr lang="en-US" sz="1400"/>
        </a:p>
      </dgm:t>
    </dgm:pt>
    <dgm:pt modelId="{82764112-EA54-4AE5-BD57-9A8D5501BB6B}" type="parTrans" cxnId="{581AE4B8-954F-4AFB-B950-906A83300849}">
      <dgm:prSet/>
      <dgm:spPr/>
      <dgm:t>
        <a:bodyPr/>
        <a:lstStyle/>
        <a:p>
          <a:endParaRPr lang="en-US" sz="2000"/>
        </a:p>
      </dgm:t>
    </dgm:pt>
    <dgm:pt modelId="{D2DC0BC7-97D3-4E08-AF9E-A3B00A172A3C}" type="sibTrans" cxnId="{581AE4B8-954F-4AFB-B950-906A83300849}">
      <dgm:prSet/>
      <dgm:spPr/>
      <dgm:t>
        <a:bodyPr/>
        <a:lstStyle/>
        <a:p>
          <a:endParaRPr lang="en-US" sz="2000"/>
        </a:p>
      </dgm:t>
    </dgm:pt>
    <dgm:pt modelId="{482DCC6F-30C3-4843-B6A6-FB0E00A61A0A}">
      <dgm:prSet custT="1"/>
      <dgm:spPr/>
      <dgm:t>
        <a:bodyPr/>
        <a:lstStyle/>
        <a:p>
          <a:r>
            <a:rPr lang="nb-NO" sz="1400">
              <a:hlinkClick xmlns:r="http://schemas.openxmlformats.org/officeDocument/2006/relationships" r:id="rId3"/>
            </a:rPr>
            <a:t>Lov om kommunale helse- og omsorgstjenester m.m. (helse- og omsorgstjenesteloven). </a:t>
          </a:r>
          <a:endParaRPr lang="en-US" sz="1400"/>
        </a:p>
      </dgm:t>
    </dgm:pt>
    <dgm:pt modelId="{E6204FD0-A750-400A-8353-3590AFB2904F}" type="parTrans" cxnId="{C7BCAA2E-9814-47B7-8787-756DFB0AE099}">
      <dgm:prSet/>
      <dgm:spPr/>
      <dgm:t>
        <a:bodyPr/>
        <a:lstStyle/>
        <a:p>
          <a:endParaRPr lang="en-US" sz="2000"/>
        </a:p>
      </dgm:t>
    </dgm:pt>
    <dgm:pt modelId="{8DCFA36B-B8C6-425D-A0E2-264E4E5CC865}" type="sibTrans" cxnId="{C7BCAA2E-9814-47B7-8787-756DFB0AE099}">
      <dgm:prSet/>
      <dgm:spPr/>
      <dgm:t>
        <a:bodyPr/>
        <a:lstStyle/>
        <a:p>
          <a:endParaRPr lang="en-US" sz="2000"/>
        </a:p>
      </dgm:t>
    </dgm:pt>
    <dgm:pt modelId="{F25705D9-7681-48D3-8DFF-C3FF4929027F}">
      <dgm:prSet custT="1"/>
      <dgm:spPr/>
      <dgm:t>
        <a:bodyPr/>
        <a:lstStyle/>
        <a:p>
          <a:r>
            <a:rPr lang="nb-NO" sz="1400">
              <a:hlinkClick xmlns:r="http://schemas.openxmlformats.org/officeDocument/2006/relationships" r:id="rId4"/>
            </a:rPr>
            <a:t>Lov om spesialisthelsetjenesten m.m. (spesialisthelsetjenesteloven) </a:t>
          </a:r>
          <a:endParaRPr lang="en-US" sz="1400"/>
        </a:p>
      </dgm:t>
    </dgm:pt>
    <dgm:pt modelId="{4F5AFA04-1A89-4D97-9D0E-6FD7495AC1C0}" type="parTrans" cxnId="{2936B707-5C9D-4C0F-8891-FC3C7C495CE7}">
      <dgm:prSet/>
      <dgm:spPr/>
      <dgm:t>
        <a:bodyPr/>
        <a:lstStyle/>
        <a:p>
          <a:endParaRPr lang="en-US" sz="2000"/>
        </a:p>
      </dgm:t>
    </dgm:pt>
    <dgm:pt modelId="{D1C7BC16-932C-4CB7-B2B8-A0EE4CBE61B6}" type="sibTrans" cxnId="{2936B707-5C9D-4C0F-8891-FC3C7C495CE7}">
      <dgm:prSet/>
      <dgm:spPr/>
      <dgm:t>
        <a:bodyPr/>
        <a:lstStyle/>
        <a:p>
          <a:endParaRPr lang="en-US" sz="2000"/>
        </a:p>
      </dgm:t>
    </dgm:pt>
    <dgm:pt modelId="{96E92B59-2ED6-4148-9586-F8C177D864F2}">
      <dgm:prSet custT="1"/>
      <dgm:spPr/>
      <dgm:t>
        <a:bodyPr/>
        <a:lstStyle/>
        <a:p>
          <a:r>
            <a:rPr lang="nb-NO" sz="1400">
              <a:hlinkClick xmlns:r="http://schemas.openxmlformats.org/officeDocument/2006/relationships" r:id="rId5"/>
            </a:rPr>
            <a:t>Lov om helsepersonell m.v. (helsepersonelloven)</a:t>
          </a:r>
          <a:endParaRPr lang="en-US" sz="1400"/>
        </a:p>
      </dgm:t>
    </dgm:pt>
    <dgm:pt modelId="{140A10B6-3449-4CC7-ADF5-733BF84BB409}" type="parTrans" cxnId="{DE2FEA7E-E257-4FB1-BC4E-241DD3E776D9}">
      <dgm:prSet/>
      <dgm:spPr/>
      <dgm:t>
        <a:bodyPr/>
        <a:lstStyle/>
        <a:p>
          <a:endParaRPr lang="en-US" sz="2000"/>
        </a:p>
      </dgm:t>
    </dgm:pt>
    <dgm:pt modelId="{6BA9AC74-D04A-4902-B202-376B675F6D9E}" type="sibTrans" cxnId="{DE2FEA7E-E257-4FB1-BC4E-241DD3E776D9}">
      <dgm:prSet/>
      <dgm:spPr/>
      <dgm:t>
        <a:bodyPr/>
        <a:lstStyle/>
        <a:p>
          <a:endParaRPr lang="en-US" sz="2000"/>
        </a:p>
      </dgm:t>
    </dgm:pt>
    <dgm:pt modelId="{7A76635E-5EED-408A-974E-FA2CE25EB210}">
      <dgm:prSet custT="1"/>
      <dgm:spPr/>
      <dgm:t>
        <a:bodyPr/>
        <a:lstStyle/>
        <a:p>
          <a:r>
            <a:rPr lang="nb-NO" sz="1400">
              <a:hlinkClick xmlns:r="http://schemas.openxmlformats.org/officeDocument/2006/relationships" r:id="rId6"/>
            </a:rPr>
            <a:t>Lov om pasient- og brukerrettigheter (pasient- og brukerrettighetsloven).</a:t>
          </a:r>
          <a:endParaRPr lang="en-US" sz="1400"/>
        </a:p>
      </dgm:t>
    </dgm:pt>
    <dgm:pt modelId="{90BE3087-BA2B-4E33-BCCA-E7D93F034A76}" type="parTrans" cxnId="{AA9A2D73-C9E8-4FBC-8C95-2A912CFD6C7B}">
      <dgm:prSet/>
      <dgm:spPr/>
      <dgm:t>
        <a:bodyPr/>
        <a:lstStyle/>
        <a:p>
          <a:endParaRPr lang="en-US" sz="2000"/>
        </a:p>
      </dgm:t>
    </dgm:pt>
    <dgm:pt modelId="{A5CCAA88-38BE-482D-AE9C-C346F0D01FB7}" type="sibTrans" cxnId="{AA9A2D73-C9E8-4FBC-8C95-2A912CFD6C7B}">
      <dgm:prSet/>
      <dgm:spPr/>
      <dgm:t>
        <a:bodyPr/>
        <a:lstStyle/>
        <a:p>
          <a:endParaRPr lang="en-US" sz="2000"/>
        </a:p>
      </dgm:t>
    </dgm:pt>
    <dgm:pt modelId="{C4F818DA-498F-40DC-894B-FC6BF6D0FF4C}">
      <dgm:prSet custT="1"/>
      <dgm:spPr/>
      <dgm:t>
        <a:bodyPr/>
        <a:lstStyle/>
        <a:p>
          <a:r>
            <a:rPr lang="nb-NO" sz="1400">
              <a:hlinkClick xmlns:r="http://schemas.openxmlformats.org/officeDocument/2006/relationships" r:id="rId6"/>
            </a:rPr>
            <a:t>Lov om behandling av helseopplysninger ved ytelse av helsehjelp</a:t>
          </a:r>
          <a:endParaRPr lang="en-US" sz="1400"/>
        </a:p>
      </dgm:t>
    </dgm:pt>
    <dgm:pt modelId="{73DBA6CD-B7AA-4858-99BD-9CF7FB0D5048}" type="parTrans" cxnId="{1F0B1796-3919-415D-9F97-1E84F4A35596}">
      <dgm:prSet/>
      <dgm:spPr/>
      <dgm:t>
        <a:bodyPr/>
        <a:lstStyle/>
        <a:p>
          <a:endParaRPr lang="en-US" sz="2000"/>
        </a:p>
      </dgm:t>
    </dgm:pt>
    <dgm:pt modelId="{E8FF0A64-28B9-4F63-938A-796204E538FB}" type="sibTrans" cxnId="{1F0B1796-3919-415D-9F97-1E84F4A35596}">
      <dgm:prSet/>
      <dgm:spPr/>
      <dgm:t>
        <a:bodyPr/>
        <a:lstStyle/>
        <a:p>
          <a:endParaRPr lang="en-US" sz="2000"/>
        </a:p>
      </dgm:t>
    </dgm:pt>
    <dgm:pt modelId="{CC13906A-6885-41D2-976D-0C200F2813BA}">
      <dgm:prSet custT="1"/>
      <dgm:spPr/>
      <dgm:t>
        <a:bodyPr/>
        <a:lstStyle/>
        <a:p>
          <a:r>
            <a:rPr lang="nb-NO" sz="1400">
              <a:hlinkClick xmlns:r="http://schemas.openxmlformats.org/officeDocument/2006/relationships" r:id="rId7"/>
            </a:rPr>
            <a:t>Forskrift om fastlegeordning i kommunene  </a:t>
          </a:r>
          <a:endParaRPr lang="en-US" sz="1400"/>
        </a:p>
      </dgm:t>
    </dgm:pt>
    <dgm:pt modelId="{849D028F-F2EF-4443-B811-46C3853AFA1F}" type="parTrans" cxnId="{26A6BCE6-E8C5-4C64-9F00-E08604F5FB41}">
      <dgm:prSet/>
      <dgm:spPr/>
      <dgm:t>
        <a:bodyPr/>
        <a:lstStyle/>
        <a:p>
          <a:endParaRPr lang="en-US" sz="2000"/>
        </a:p>
      </dgm:t>
    </dgm:pt>
    <dgm:pt modelId="{6E6687C4-81A6-429B-8E50-5FF117F2AD9C}" type="sibTrans" cxnId="{26A6BCE6-E8C5-4C64-9F00-E08604F5FB41}">
      <dgm:prSet/>
      <dgm:spPr/>
      <dgm:t>
        <a:bodyPr/>
        <a:lstStyle/>
        <a:p>
          <a:endParaRPr lang="en-US" sz="2000"/>
        </a:p>
      </dgm:t>
    </dgm:pt>
    <dgm:pt modelId="{C6488890-AE9E-43B0-9D23-72B7D0E0E326}" type="pres">
      <dgm:prSet presAssocID="{9ED415D8-0D4C-491A-939E-B900FEFD8EDE}" presName="linear" presStyleCnt="0">
        <dgm:presLayoutVars>
          <dgm:animLvl val="lvl"/>
          <dgm:resizeHandles val="exact"/>
        </dgm:presLayoutVars>
      </dgm:prSet>
      <dgm:spPr/>
    </dgm:pt>
    <dgm:pt modelId="{BA745F74-3B52-437F-BEDA-DB99036FDBFE}" type="pres">
      <dgm:prSet presAssocID="{7C44E16B-B967-425C-8D60-6210CB22DC8B}" presName="parentText" presStyleLbl="node1" presStyleIdx="0" presStyleCnt="9">
        <dgm:presLayoutVars>
          <dgm:chMax val="0"/>
          <dgm:bulletEnabled val="1"/>
        </dgm:presLayoutVars>
      </dgm:prSet>
      <dgm:spPr/>
    </dgm:pt>
    <dgm:pt modelId="{ADF5C608-5ABA-45CC-AAAB-BCADC0DE6A55}" type="pres">
      <dgm:prSet presAssocID="{7B0B51BC-5C59-4DC1-97CC-B334E9BF999D}" presName="spacer" presStyleCnt="0"/>
      <dgm:spPr/>
    </dgm:pt>
    <dgm:pt modelId="{BD668FA2-1C24-4E03-A60D-42D4C6266CE8}" type="pres">
      <dgm:prSet presAssocID="{B8900CDF-08DF-4776-B287-A974AD21DE73}" presName="parentText" presStyleLbl="node1" presStyleIdx="1" presStyleCnt="9">
        <dgm:presLayoutVars>
          <dgm:chMax val="0"/>
          <dgm:bulletEnabled val="1"/>
        </dgm:presLayoutVars>
      </dgm:prSet>
      <dgm:spPr/>
    </dgm:pt>
    <dgm:pt modelId="{0F0D7F15-8AC8-4DE0-999A-BF2A64F332AB}" type="pres">
      <dgm:prSet presAssocID="{E4ABCF77-571E-471F-9D9E-C97F8A4363C6}" presName="spacer" presStyleCnt="0"/>
      <dgm:spPr/>
    </dgm:pt>
    <dgm:pt modelId="{F301130D-B705-45D0-BC0B-EF457597AD44}" type="pres">
      <dgm:prSet presAssocID="{8C45E4A4-763D-47DE-B6F5-BEE382403C0E}" presName="parentText" presStyleLbl="node1" presStyleIdx="2" presStyleCnt="9">
        <dgm:presLayoutVars>
          <dgm:chMax val="0"/>
          <dgm:bulletEnabled val="1"/>
        </dgm:presLayoutVars>
      </dgm:prSet>
      <dgm:spPr/>
    </dgm:pt>
    <dgm:pt modelId="{4F0ACD67-E62E-42E2-89C1-E701B6BB24A4}" type="pres">
      <dgm:prSet presAssocID="{D2DC0BC7-97D3-4E08-AF9E-A3B00A172A3C}" presName="spacer" presStyleCnt="0"/>
      <dgm:spPr/>
    </dgm:pt>
    <dgm:pt modelId="{436051DB-0111-44E4-9758-4F134B55B7FA}" type="pres">
      <dgm:prSet presAssocID="{482DCC6F-30C3-4843-B6A6-FB0E00A61A0A}" presName="parentText" presStyleLbl="node1" presStyleIdx="3" presStyleCnt="9">
        <dgm:presLayoutVars>
          <dgm:chMax val="0"/>
          <dgm:bulletEnabled val="1"/>
        </dgm:presLayoutVars>
      </dgm:prSet>
      <dgm:spPr/>
    </dgm:pt>
    <dgm:pt modelId="{C1193E94-DF29-4403-9A9B-89ACB64D8939}" type="pres">
      <dgm:prSet presAssocID="{8DCFA36B-B8C6-425D-A0E2-264E4E5CC865}" presName="spacer" presStyleCnt="0"/>
      <dgm:spPr/>
    </dgm:pt>
    <dgm:pt modelId="{DA21E093-F13E-4DF8-9CD4-834088F18B36}" type="pres">
      <dgm:prSet presAssocID="{F25705D9-7681-48D3-8DFF-C3FF4929027F}" presName="parentText" presStyleLbl="node1" presStyleIdx="4" presStyleCnt="9">
        <dgm:presLayoutVars>
          <dgm:chMax val="0"/>
          <dgm:bulletEnabled val="1"/>
        </dgm:presLayoutVars>
      </dgm:prSet>
      <dgm:spPr/>
    </dgm:pt>
    <dgm:pt modelId="{9270AB4B-BFFE-43C9-9475-30D663BB3C71}" type="pres">
      <dgm:prSet presAssocID="{D1C7BC16-932C-4CB7-B2B8-A0EE4CBE61B6}" presName="spacer" presStyleCnt="0"/>
      <dgm:spPr/>
    </dgm:pt>
    <dgm:pt modelId="{39B160DB-1511-4755-A2B9-783B1E8ECDCF}" type="pres">
      <dgm:prSet presAssocID="{96E92B59-2ED6-4148-9586-F8C177D864F2}" presName="parentText" presStyleLbl="node1" presStyleIdx="5" presStyleCnt="9">
        <dgm:presLayoutVars>
          <dgm:chMax val="0"/>
          <dgm:bulletEnabled val="1"/>
        </dgm:presLayoutVars>
      </dgm:prSet>
      <dgm:spPr/>
    </dgm:pt>
    <dgm:pt modelId="{380A7F5D-32A5-4EB9-BB1F-4F33947483FD}" type="pres">
      <dgm:prSet presAssocID="{6BA9AC74-D04A-4902-B202-376B675F6D9E}" presName="spacer" presStyleCnt="0"/>
      <dgm:spPr/>
    </dgm:pt>
    <dgm:pt modelId="{DC8CE6E5-48E9-4094-BF1F-EBEF709C900D}" type="pres">
      <dgm:prSet presAssocID="{7A76635E-5EED-408A-974E-FA2CE25EB210}" presName="parentText" presStyleLbl="node1" presStyleIdx="6" presStyleCnt="9">
        <dgm:presLayoutVars>
          <dgm:chMax val="0"/>
          <dgm:bulletEnabled val="1"/>
        </dgm:presLayoutVars>
      </dgm:prSet>
      <dgm:spPr/>
    </dgm:pt>
    <dgm:pt modelId="{E067D9CC-9F52-4781-94F7-20F3F18484B7}" type="pres">
      <dgm:prSet presAssocID="{A5CCAA88-38BE-482D-AE9C-C346F0D01FB7}" presName="spacer" presStyleCnt="0"/>
      <dgm:spPr/>
    </dgm:pt>
    <dgm:pt modelId="{1FE0DC73-A6B0-485D-B123-37674EF78218}" type="pres">
      <dgm:prSet presAssocID="{C4F818DA-498F-40DC-894B-FC6BF6D0FF4C}" presName="parentText" presStyleLbl="node1" presStyleIdx="7" presStyleCnt="9">
        <dgm:presLayoutVars>
          <dgm:chMax val="0"/>
          <dgm:bulletEnabled val="1"/>
        </dgm:presLayoutVars>
      </dgm:prSet>
      <dgm:spPr/>
    </dgm:pt>
    <dgm:pt modelId="{AEA5E494-4270-476C-8C3A-0A6AE536812B}" type="pres">
      <dgm:prSet presAssocID="{E8FF0A64-28B9-4F63-938A-796204E538FB}" presName="spacer" presStyleCnt="0"/>
      <dgm:spPr/>
    </dgm:pt>
    <dgm:pt modelId="{A89CCDA1-54ED-400C-8EE7-C9DF07022884}" type="pres">
      <dgm:prSet presAssocID="{CC13906A-6885-41D2-976D-0C200F2813BA}" presName="parentText" presStyleLbl="node1" presStyleIdx="8" presStyleCnt="9">
        <dgm:presLayoutVars>
          <dgm:chMax val="0"/>
          <dgm:bulletEnabled val="1"/>
        </dgm:presLayoutVars>
      </dgm:prSet>
      <dgm:spPr/>
    </dgm:pt>
  </dgm:ptLst>
  <dgm:cxnLst>
    <dgm:cxn modelId="{2936B707-5C9D-4C0F-8891-FC3C7C495CE7}" srcId="{9ED415D8-0D4C-491A-939E-B900FEFD8EDE}" destId="{F25705D9-7681-48D3-8DFF-C3FF4929027F}" srcOrd="4" destOrd="0" parTransId="{4F5AFA04-1A89-4D97-9D0E-6FD7495AC1C0}" sibTransId="{D1C7BC16-932C-4CB7-B2B8-A0EE4CBE61B6}"/>
    <dgm:cxn modelId="{61E71F0B-246D-4B98-BF8F-651673719FD1}" srcId="{9ED415D8-0D4C-491A-939E-B900FEFD8EDE}" destId="{7C44E16B-B967-425C-8D60-6210CB22DC8B}" srcOrd="0" destOrd="0" parTransId="{EC4577DD-055E-4593-AD19-DEF0A4320344}" sibTransId="{7B0B51BC-5C59-4DC1-97CC-B334E9BF999D}"/>
    <dgm:cxn modelId="{33FBDA20-4CF3-49FB-8837-0D94277414C5}" type="presOf" srcId="{96E92B59-2ED6-4148-9586-F8C177D864F2}" destId="{39B160DB-1511-4755-A2B9-783B1E8ECDCF}" srcOrd="0" destOrd="0" presId="urn:microsoft.com/office/officeart/2005/8/layout/vList2"/>
    <dgm:cxn modelId="{C7BCAA2E-9814-47B7-8787-756DFB0AE099}" srcId="{9ED415D8-0D4C-491A-939E-B900FEFD8EDE}" destId="{482DCC6F-30C3-4843-B6A6-FB0E00A61A0A}" srcOrd="3" destOrd="0" parTransId="{E6204FD0-A750-400A-8353-3590AFB2904F}" sibTransId="{8DCFA36B-B8C6-425D-A0E2-264E4E5CC865}"/>
    <dgm:cxn modelId="{F8DCCD2E-C9DC-4A78-B404-B42903392DD8}" srcId="{9ED415D8-0D4C-491A-939E-B900FEFD8EDE}" destId="{B8900CDF-08DF-4776-B287-A974AD21DE73}" srcOrd="1" destOrd="0" parTransId="{688D385D-E618-402B-BA72-28DDFEA9207C}" sibTransId="{E4ABCF77-571E-471F-9D9E-C97F8A4363C6}"/>
    <dgm:cxn modelId="{4C42F660-2BE2-48BE-A2AD-CD81AA3CEE96}" type="presOf" srcId="{CC13906A-6885-41D2-976D-0C200F2813BA}" destId="{A89CCDA1-54ED-400C-8EE7-C9DF07022884}" srcOrd="0" destOrd="0" presId="urn:microsoft.com/office/officeart/2005/8/layout/vList2"/>
    <dgm:cxn modelId="{D171B76B-B6D1-4419-9B2A-C447BF380091}" type="presOf" srcId="{B8900CDF-08DF-4776-B287-A974AD21DE73}" destId="{BD668FA2-1C24-4E03-A60D-42D4C6266CE8}" srcOrd="0" destOrd="0" presId="urn:microsoft.com/office/officeart/2005/8/layout/vList2"/>
    <dgm:cxn modelId="{AA9A2D73-C9E8-4FBC-8C95-2A912CFD6C7B}" srcId="{9ED415D8-0D4C-491A-939E-B900FEFD8EDE}" destId="{7A76635E-5EED-408A-974E-FA2CE25EB210}" srcOrd="6" destOrd="0" parTransId="{90BE3087-BA2B-4E33-BCCA-E7D93F034A76}" sibTransId="{A5CCAA88-38BE-482D-AE9C-C346F0D01FB7}"/>
    <dgm:cxn modelId="{DE2FEA7E-E257-4FB1-BC4E-241DD3E776D9}" srcId="{9ED415D8-0D4C-491A-939E-B900FEFD8EDE}" destId="{96E92B59-2ED6-4148-9586-F8C177D864F2}" srcOrd="5" destOrd="0" parTransId="{140A10B6-3449-4CC7-ADF5-733BF84BB409}" sibTransId="{6BA9AC74-D04A-4902-B202-376B675F6D9E}"/>
    <dgm:cxn modelId="{BC6E6184-14D8-455B-AFF0-1130B40E382D}" type="presOf" srcId="{482DCC6F-30C3-4843-B6A6-FB0E00A61A0A}" destId="{436051DB-0111-44E4-9758-4F134B55B7FA}" srcOrd="0" destOrd="0" presId="urn:microsoft.com/office/officeart/2005/8/layout/vList2"/>
    <dgm:cxn modelId="{1F0B1796-3919-415D-9F97-1E84F4A35596}" srcId="{9ED415D8-0D4C-491A-939E-B900FEFD8EDE}" destId="{C4F818DA-498F-40DC-894B-FC6BF6D0FF4C}" srcOrd="7" destOrd="0" parTransId="{73DBA6CD-B7AA-4858-99BD-9CF7FB0D5048}" sibTransId="{E8FF0A64-28B9-4F63-938A-796204E538FB}"/>
    <dgm:cxn modelId="{75DC0FB8-DEAB-446B-B0B7-87E4547C1B7B}" type="presOf" srcId="{7A76635E-5EED-408A-974E-FA2CE25EB210}" destId="{DC8CE6E5-48E9-4094-BF1F-EBEF709C900D}" srcOrd="0" destOrd="0" presId="urn:microsoft.com/office/officeart/2005/8/layout/vList2"/>
    <dgm:cxn modelId="{581AE4B8-954F-4AFB-B950-906A83300849}" srcId="{9ED415D8-0D4C-491A-939E-B900FEFD8EDE}" destId="{8C45E4A4-763D-47DE-B6F5-BEE382403C0E}" srcOrd="2" destOrd="0" parTransId="{82764112-EA54-4AE5-BD57-9A8D5501BB6B}" sibTransId="{D2DC0BC7-97D3-4E08-AF9E-A3B00A172A3C}"/>
    <dgm:cxn modelId="{B680EBC7-32CB-47C4-AE68-FDABED183BC4}" type="presOf" srcId="{C4F818DA-498F-40DC-894B-FC6BF6D0FF4C}" destId="{1FE0DC73-A6B0-485D-B123-37674EF78218}" srcOrd="0" destOrd="0" presId="urn:microsoft.com/office/officeart/2005/8/layout/vList2"/>
    <dgm:cxn modelId="{58DE8ED3-901A-4D58-BBFC-2CFBADE77492}" type="presOf" srcId="{F25705D9-7681-48D3-8DFF-C3FF4929027F}" destId="{DA21E093-F13E-4DF8-9CD4-834088F18B36}" srcOrd="0" destOrd="0" presId="urn:microsoft.com/office/officeart/2005/8/layout/vList2"/>
    <dgm:cxn modelId="{4B7B57E4-E981-4747-A1BE-B6AE7CDA8878}" type="presOf" srcId="{9ED415D8-0D4C-491A-939E-B900FEFD8EDE}" destId="{C6488890-AE9E-43B0-9D23-72B7D0E0E326}" srcOrd="0" destOrd="0" presId="urn:microsoft.com/office/officeart/2005/8/layout/vList2"/>
    <dgm:cxn modelId="{26A6BCE6-E8C5-4C64-9F00-E08604F5FB41}" srcId="{9ED415D8-0D4C-491A-939E-B900FEFD8EDE}" destId="{CC13906A-6885-41D2-976D-0C200F2813BA}" srcOrd="8" destOrd="0" parTransId="{849D028F-F2EF-4443-B811-46C3853AFA1F}" sibTransId="{6E6687C4-81A6-429B-8E50-5FF117F2AD9C}"/>
    <dgm:cxn modelId="{74F8F8EA-8284-4DB1-92DE-D6031D07DB46}" type="presOf" srcId="{8C45E4A4-763D-47DE-B6F5-BEE382403C0E}" destId="{F301130D-B705-45D0-BC0B-EF457597AD44}" srcOrd="0" destOrd="0" presId="urn:microsoft.com/office/officeart/2005/8/layout/vList2"/>
    <dgm:cxn modelId="{C27390F3-1737-48F1-9DA8-C47A63833F3E}" type="presOf" srcId="{7C44E16B-B967-425C-8D60-6210CB22DC8B}" destId="{BA745F74-3B52-437F-BEDA-DB99036FDBFE}" srcOrd="0" destOrd="0" presId="urn:microsoft.com/office/officeart/2005/8/layout/vList2"/>
    <dgm:cxn modelId="{02398727-DCBA-4E72-BB9B-0E683590C73B}" type="presParOf" srcId="{C6488890-AE9E-43B0-9D23-72B7D0E0E326}" destId="{BA745F74-3B52-437F-BEDA-DB99036FDBFE}" srcOrd="0" destOrd="0" presId="urn:microsoft.com/office/officeart/2005/8/layout/vList2"/>
    <dgm:cxn modelId="{8BF6DE4C-C0A5-4E2F-B5A3-2638A1F0C553}" type="presParOf" srcId="{C6488890-AE9E-43B0-9D23-72B7D0E0E326}" destId="{ADF5C608-5ABA-45CC-AAAB-BCADC0DE6A55}" srcOrd="1" destOrd="0" presId="urn:microsoft.com/office/officeart/2005/8/layout/vList2"/>
    <dgm:cxn modelId="{9ED6567A-C68D-4F67-8421-733E32CAC4CB}" type="presParOf" srcId="{C6488890-AE9E-43B0-9D23-72B7D0E0E326}" destId="{BD668FA2-1C24-4E03-A60D-42D4C6266CE8}" srcOrd="2" destOrd="0" presId="urn:microsoft.com/office/officeart/2005/8/layout/vList2"/>
    <dgm:cxn modelId="{7F936734-5FF4-4CAD-B709-BBEBC5720AFA}" type="presParOf" srcId="{C6488890-AE9E-43B0-9D23-72B7D0E0E326}" destId="{0F0D7F15-8AC8-4DE0-999A-BF2A64F332AB}" srcOrd="3" destOrd="0" presId="urn:microsoft.com/office/officeart/2005/8/layout/vList2"/>
    <dgm:cxn modelId="{BA1334C8-C013-4ABC-954E-3B98FCEE77EB}" type="presParOf" srcId="{C6488890-AE9E-43B0-9D23-72B7D0E0E326}" destId="{F301130D-B705-45D0-BC0B-EF457597AD44}" srcOrd="4" destOrd="0" presId="urn:microsoft.com/office/officeart/2005/8/layout/vList2"/>
    <dgm:cxn modelId="{3D506EA2-89A6-4E81-AC46-57DF53393A40}" type="presParOf" srcId="{C6488890-AE9E-43B0-9D23-72B7D0E0E326}" destId="{4F0ACD67-E62E-42E2-89C1-E701B6BB24A4}" srcOrd="5" destOrd="0" presId="urn:microsoft.com/office/officeart/2005/8/layout/vList2"/>
    <dgm:cxn modelId="{F2262092-3F88-42E5-ABEC-FDEB483F9064}" type="presParOf" srcId="{C6488890-AE9E-43B0-9D23-72B7D0E0E326}" destId="{436051DB-0111-44E4-9758-4F134B55B7FA}" srcOrd="6" destOrd="0" presId="urn:microsoft.com/office/officeart/2005/8/layout/vList2"/>
    <dgm:cxn modelId="{9C36351A-4285-44AD-A756-B19681BE1A5B}" type="presParOf" srcId="{C6488890-AE9E-43B0-9D23-72B7D0E0E326}" destId="{C1193E94-DF29-4403-9A9B-89ACB64D8939}" srcOrd="7" destOrd="0" presId="urn:microsoft.com/office/officeart/2005/8/layout/vList2"/>
    <dgm:cxn modelId="{9480B282-D85D-4500-8488-F8FC2A630F67}" type="presParOf" srcId="{C6488890-AE9E-43B0-9D23-72B7D0E0E326}" destId="{DA21E093-F13E-4DF8-9CD4-834088F18B36}" srcOrd="8" destOrd="0" presId="urn:microsoft.com/office/officeart/2005/8/layout/vList2"/>
    <dgm:cxn modelId="{0C72C16D-B024-44D2-B161-B8BD0573D756}" type="presParOf" srcId="{C6488890-AE9E-43B0-9D23-72B7D0E0E326}" destId="{9270AB4B-BFFE-43C9-9475-30D663BB3C71}" srcOrd="9" destOrd="0" presId="urn:microsoft.com/office/officeart/2005/8/layout/vList2"/>
    <dgm:cxn modelId="{BDC515E8-AE2C-4A66-8795-87E0483BCD34}" type="presParOf" srcId="{C6488890-AE9E-43B0-9D23-72B7D0E0E326}" destId="{39B160DB-1511-4755-A2B9-783B1E8ECDCF}" srcOrd="10" destOrd="0" presId="urn:microsoft.com/office/officeart/2005/8/layout/vList2"/>
    <dgm:cxn modelId="{A01B4063-71FC-42C3-9EF2-A45A7F8C14B0}" type="presParOf" srcId="{C6488890-AE9E-43B0-9D23-72B7D0E0E326}" destId="{380A7F5D-32A5-4EB9-BB1F-4F33947483FD}" srcOrd="11" destOrd="0" presId="urn:microsoft.com/office/officeart/2005/8/layout/vList2"/>
    <dgm:cxn modelId="{E9678F95-24F9-4292-8A6F-86094A0034D6}" type="presParOf" srcId="{C6488890-AE9E-43B0-9D23-72B7D0E0E326}" destId="{DC8CE6E5-48E9-4094-BF1F-EBEF709C900D}" srcOrd="12" destOrd="0" presId="urn:microsoft.com/office/officeart/2005/8/layout/vList2"/>
    <dgm:cxn modelId="{F0F311D5-484E-47B3-820A-292EA5B36E1E}" type="presParOf" srcId="{C6488890-AE9E-43B0-9D23-72B7D0E0E326}" destId="{E067D9CC-9F52-4781-94F7-20F3F18484B7}" srcOrd="13" destOrd="0" presId="urn:microsoft.com/office/officeart/2005/8/layout/vList2"/>
    <dgm:cxn modelId="{62C85794-B665-458F-AC93-6F3557876A46}" type="presParOf" srcId="{C6488890-AE9E-43B0-9D23-72B7D0E0E326}" destId="{1FE0DC73-A6B0-485D-B123-37674EF78218}" srcOrd="14" destOrd="0" presId="urn:microsoft.com/office/officeart/2005/8/layout/vList2"/>
    <dgm:cxn modelId="{18CC9459-633B-4AE8-9430-6FDE61E99282}" type="presParOf" srcId="{C6488890-AE9E-43B0-9D23-72B7D0E0E326}" destId="{AEA5E494-4270-476C-8C3A-0A6AE536812B}" srcOrd="15" destOrd="0" presId="urn:microsoft.com/office/officeart/2005/8/layout/vList2"/>
    <dgm:cxn modelId="{6A9FB71D-8CB0-4C4A-A89A-354B83697EF5}" type="presParOf" srcId="{C6488890-AE9E-43B0-9D23-72B7D0E0E326}" destId="{A89CCDA1-54ED-400C-8EE7-C9DF0702288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4A28C-BFDB-4AD8-AB56-E5412BBDA71A}">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F9B5E-60FD-4228-9B00-D73BAA42ED4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0375BD-60F9-41ED-B25B-41314ACD432F}">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Planlegges tilbudet på «riktig» nivå basert på de rammebetingelser for etablering av døgntilbudet som er gitt  med tanke på at dette skal være et tilbud i kommunene og bidra til å komme tidligere inn i sykdomsforløpet, forhindre og avvlaste akutte innleggelser i spesialisthelsetjenesten? </a:t>
          </a:r>
          <a:endParaRPr lang="en-US" sz="1700" kern="1200"/>
        </a:p>
      </dsp:txBody>
      <dsp:txXfrm>
        <a:off x="1057183" y="1805"/>
        <a:ext cx="9458416" cy="915310"/>
      </dsp:txXfrm>
    </dsp:sp>
    <dsp:sp modelId="{C8991576-76CE-4597-9F22-4347935238FB}">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302D4-2F70-4FD2-8902-B2687C8327D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DA92D3-7943-43D4-B9AA-F42762CCBD50}">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Er forventninger mellom partene avklart?  </a:t>
          </a:r>
          <a:endParaRPr lang="en-US" sz="1700" kern="1200"/>
        </a:p>
      </dsp:txBody>
      <dsp:txXfrm>
        <a:off x="1057183" y="1145944"/>
        <a:ext cx="9458416" cy="915310"/>
      </dsp:txXfrm>
    </dsp:sp>
    <dsp:sp modelId="{16E1DF1A-B470-4E02-98E5-96B3A23D3AA7}">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8EDDB-F1FB-41F1-9C09-DFE0E26B0D4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E4146A-BAA8-4A24-A307-6E1F084FC5F3}">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Opplever brukerne at tjenestene er mer helhetlige og koordinerte?  · Opplever brukerne nærhet til tilbudet?  </a:t>
          </a:r>
          <a:endParaRPr lang="en-US" sz="1700" kern="1200"/>
        </a:p>
      </dsp:txBody>
      <dsp:txXfrm>
        <a:off x="1057183" y="2290082"/>
        <a:ext cx="9458416" cy="915310"/>
      </dsp:txXfrm>
    </dsp:sp>
    <dsp:sp modelId="{16A0109F-740F-4B2C-9F5B-E45E14FA3E33}">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EF76E-E350-4653-8679-4E75533480BD}">
      <dsp:nvSpPr>
        <dsp:cNvPr id="0" name=""/>
        <dsp:cNvSpPr/>
      </dsp:nvSpPr>
      <dsp:spPr>
        <a:xfrm>
          <a:off x="276881" y="3640166"/>
          <a:ext cx="503420" cy="503420"/>
        </a:xfrm>
        <a:prstGeom prst="smileyFac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3DD4D-41A6-47E6-9CF4-9FBC5CE17F5D}">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Hvordan kan tilbudet organiseres slik at det kan integreres på en god måte i de øvrige kommunale- helse og omsorgstjenestene og gi gode muligheter for tjeneste-og kompetanseutvikling og effektiv utnyttelse av ressurser ? </a:t>
          </a:r>
          <a:endParaRPr lang="en-US" sz="1700" kern="120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5AC12-90E2-409E-9497-2AC6564FEFC4}">
      <dsp:nvSpPr>
        <dsp:cNvPr id="0" name=""/>
        <dsp:cNvSpPr/>
      </dsp:nvSpPr>
      <dsp:spPr>
        <a:xfrm>
          <a:off x="9982" y="714546"/>
          <a:ext cx="1007997" cy="10079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D8CE3-6D9D-4CF5-83AA-3DAA970FE625}">
      <dsp:nvSpPr>
        <dsp:cNvPr id="0" name=""/>
        <dsp:cNvSpPr/>
      </dsp:nvSpPr>
      <dsp:spPr>
        <a:xfrm>
          <a:off x="9982" y="1925773"/>
          <a:ext cx="2879991" cy="179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nb-NO" sz="1600" kern="1200" dirty="0"/>
            <a:t>Innenfor somatikken vil eksempelvis pasienter med forverring av kroniske sykdommer som hjertesvikt, astma/KOLS, diabetes eller pasienter med behov for medikamentjusteringer være aktuelle. Pasienter med mer akutte, men avklarte lidelser som infeksjoner i lunger og urinveier, </a:t>
          </a:r>
          <a:r>
            <a:rPr lang="nb-NO" sz="1600" kern="1200" dirty="0" err="1"/>
            <a:t>steinsmerter</a:t>
          </a:r>
          <a:r>
            <a:rPr lang="nb-NO" sz="1600" kern="1200" dirty="0"/>
            <a:t>, fall og hjernerystelse vil også kunne ha nytte av kommunale døgnopphold.</a:t>
          </a:r>
          <a:endParaRPr lang="en-US" sz="1600" kern="1200" dirty="0"/>
        </a:p>
      </dsp:txBody>
      <dsp:txXfrm>
        <a:off x="9982" y="1925773"/>
        <a:ext cx="2879991" cy="1796704"/>
      </dsp:txXfrm>
    </dsp:sp>
    <dsp:sp modelId="{59E2373A-2F67-455B-A6EE-85A892F5A996}">
      <dsp:nvSpPr>
        <dsp:cNvPr id="0" name=""/>
        <dsp:cNvSpPr/>
      </dsp:nvSpPr>
      <dsp:spPr>
        <a:xfrm>
          <a:off x="9982" y="3817003"/>
          <a:ext cx="2879991" cy="194725"/>
        </a:xfrm>
        <a:prstGeom prst="rect">
          <a:avLst/>
        </a:prstGeom>
        <a:noFill/>
        <a:ln>
          <a:noFill/>
        </a:ln>
        <a:effectLst/>
      </dsp:spPr>
      <dsp:style>
        <a:lnRef idx="0">
          <a:scrgbClr r="0" g="0" b="0"/>
        </a:lnRef>
        <a:fillRef idx="0">
          <a:scrgbClr r="0" g="0" b="0"/>
        </a:fillRef>
        <a:effectRef idx="0">
          <a:scrgbClr r="0" g="0" b="0"/>
        </a:effectRef>
        <a:fontRef idx="minor"/>
      </dsp:style>
    </dsp:sp>
    <dsp:sp modelId="{BEC10ED5-07E5-4FE8-BD8F-82A944F0691B}">
      <dsp:nvSpPr>
        <dsp:cNvPr id="0" name=""/>
        <dsp:cNvSpPr/>
      </dsp:nvSpPr>
      <dsp:spPr>
        <a:xfrm>
          <a:off x="3393973" y="714546"/>
          <a:ext cx="1007997" cy="10079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2DA97-7B1F-464A-8D08-F99DD6D619E9}">
      <dsp:nvSpPr>
        <dsp:cNvPr id="0" name=""/>
        <dsp:cNvSpPr/>
      </dsp:nvSpPr>
      <dsp:spPr>
        <a:xfrm>
          <a:off x="3385592" y="1937712"/>
          <a:ext cx="2879991" cy="100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nb-NO" sz="2100" kern="1200" dirty="0"/>
            <a:t>Stabile pasienter med avklart diagnose hvor hovedproblemet er:</a:t>
          </a:r>
          <a:endParaRPr lang="en-US" sz="2100" kern="1200" dirty="0"/>
        </a:p>
      </dsp:txBody>
      <dsp:txXfrm>
        <a:off x="3385592" y="1937712"/>
        <a:ext cx="2879991" cy="1001033"/>
      </dsp:txXfrm>
    </dsp:sp>
    <dsp:sp modelId="{C699220E-9F95-4CB2-B66C-89B2D1BFC52D}">
      <dsp:nvSpPr>
        <dsp:cNvPr id="0" name=""/>
        <dsp:cNvSpPr/>
      </dsp:nvSpPr>
      <dsp:spPr>
        <a:xfrm>
          <a:off x="3377182" y="3179438"/>
          <a:ext cx="2879991" cy="19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nb-NO" sz="1600" kern="1200" dirty="0"/>
            <a:t>akutt sykdom som kan undersøkes og behandles etter vanlige allmennmedisinske metoder  </a:t>
          </a:r>
          <a:endParaRPr lang="en-US" sz="1600" kern="1200" dirty="0"/>
        </a:p>
        <a:p>
          <a:pPr marL="0" lvl="0" indent="0" algn="l" defTabSz="711200">
            <a:lnSpc>
              <a:spcPct val="100000"/>
            </a:lnSpc>
            <a:spcBef>
              <a:spcPct val="0"/>
            </a:spcBef>
            <a:spcAft>
              <a:spcPct val="35000"/>
            </a:spcAft>
            <a:buNone/>
          </a:pPr>
          <a:r>
            <a:rPr lang="nb-NO" sz="1600" kern="1200" dirty="0"/>
            <a:t>forverrelse av kjent kronisk sykdom med behov for innleggelse og behandling</a:t>
          </a:r>
          <a:endParaRPr lang="en-US" sz="1600" kern="1200" dirty="0"/>
        </a:p>
      </dsp:txBody>
      <dsp:txXfrm>
        <a:off x="3377182" y="3179438"/>
        <a:ext cx="2879991" cy="194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E2BE-F5D9-4BDF-8779-02300CA06490}">
      <dsp:nvSpPr>
        <dsp:cNvPr id="0" name=""/>
        <dsp:cNvSpPr/>
      </dsp:nvSpPr>
      <dsp:spPr>
        <a:xfrm>
          <a:off x="0" y="565001"/>
          <a:ext cx="10515600" cy="12162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96AA-0CC3-4205-BD95-BCFA528F6494}">
      <dsp:nvSpPr>
        <dsp:cNvPr id="0" name=""/>
        <dsp:cNvSpPr/>
      </dsp:nvSpPr>
      <dsp:spPr>
        <a:xfrm>
          <a:off x="431482" y="749602"/>
          <a:ext cx="784513" cy="784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C4BE8-368C-482E-ADDB-2EE7FE98AFF3}">
      <dsp:nvSpPr>
        <dsp:cNvPr id="0" name=""/>
        <dsp:cNvSpPr/>
      </dsp:nvSpPr>
      <dsp:spPr>
        <a:xfrm>
          <a:off x="1647478" y="533731"/>
          <a:ext cx="8867354" cy="142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9" tIns="150959" rIns="150959" bIns="150959" numCol="1" spcCol="1270" anchor="ctr" anchorCtr="0">
          <a:noAutofit/>
        </a:bodyPr>
        <a:lstStyle/>
        <a:p>
          <a:pPr marL="0" lvl="0" indent="0" algn="l" defTabSz="800100">
            <a:lnSpc>
              <a:spcPct val="90000"/>
            </a:lnSpc>
            <a:spcBef>
              <a:spcPct val="0"/>
            </a:spcBef>
            <a:spcAft>
              <a:spcPct val="35000"/>
            </a:spcAft>
            <a:buNone/>
          </a:pPr>
          <a:r>
            <a:rPr lang="nb-NO" sz="1800" kern="1200" dirty="0"/>
            <a:t>Pasienter som er i målgruppen for kommunalt øyeblikkelig hjelp døgnopphold vil være personer med lettere og  moderate psykiske helseproblemer og/ eller rusmiddelproblemer, ofte  også i kombinasjon med somatisk sykdom/plager</a:t>
          </a:r>
          <a:r>
            <a:rPr lang="nb-NO" sz="1400" kern="1200" dirty="0"/>
            <a:t>.  </a:t>
          </a:r>
          <a:endParaRPr lang="en-US" sz="1400" kern="1200" dirty="0"/>
        </a:p>
      </dsp:txBody>
      <dsp:txXfrm>
        <a:off x="1647478" y="533731"/>
        <a:ext cx="8867354" cy="1426388"/>
      </dsp:txXfrm>
    </dsp:sp>
    <dsp:sp modelId="{85E2653B-F9DF-423B-AB9E-6BAC9A650798}">
      <dsp:nvSpPr>
        <dsp:cNvPr id="0" name=""/>
        <dsp:cNvSpPr/>
      </dsp:nvSpPr>
      <dsp:spPr>
        <a:xfrm>
          <a:off x="0" y="2286151"/>
          <a:ext cx="10515600" cy="14263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9F57B-CCA4-404A-85DA-F7DDCD216369}">
      <dsp:nvSpPr>
        <dsp:cNvPr id="0" name=""/>
        <dsp:cNvSpPr/>
      </dsp:nvSpPr>
      <dsp:spPr>
        <a:xfrm>
          <a:off x="431482" y="2607089"/>
          <a:ext cx="784513" cy="784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B3F24-7147-49CF-B60F-E2441458718D}">
      <dsp:nvSpPr>
        <dsp:cNvPr id="0" name=""/>
        <dsp:cNvSpPr/>
      </dsp:nvSpPr>
      <dsp:spPr>
        <a:xfrm>
          <a:off x="1647478" y="2391217"/>
          <a:ext cx="8867354" cy="142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9" tIns="150959" rIns="150959" bIns="150959" numCol="1" spcCol="1270" anchor="ctr" anchorCtr="0">
          <a:noAutofit/>
        </a:bodyPr>
        <a:lstStyle/>
        <a:p>
          <a:pPr marL="0" lvl="0" indent="0" algn="l" defTabSz="711200">
            <a:lnSpc>
              <a:spcPct val="90000"/>
            </a:lnSpc>
            <a:spcBef>
              <a:spcPct val="0"/>
            </a:spcBef>
            <a:spcAft>
              <a:spcPct val="35000"/>
            </a:spcAft>
            <a:buNone/>
          </a:pPr>
          <a:r>
            <a:rPr lang="nb-NO" sz="1600" kern="1200" dirty="0"/>
            <a:t>Det kan også være pasienter med avklart tilstand og/eller diagnose  som får tilbakefall/forverring av (kjent) psykisk lidelse og/eller rusmiddelproblem, ofte med akutt funksjonsnedsettelse på ulike livsområder og der innleggelse er nødvendig for å roe/avhjelpe en vanskelig livssituasjon. Det kan være flere årsaker til opplevd psykisk krise og/eller funksjonsnedsettelse, dette kan også skyldes ulike belastninger, slik som hjemmeforhold, konflikter, stress, eller andre psykososiale forhold rundt pasienten. </a:t>
          </a:r>
          <a:endParaRPr lang="en-US" sz="1600" kern="1200" dirty="0"/>
        </a:p>
      </dsp:txBody>
      <dsp:txXfrm>
        <a:off x="1647478" y="2391217"/>
        <a:ext cx="8867354" cy="1426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45F74-3B52-437F-BEDA-DB99036FDBFE}">
      <dsp:nvSpPr>
        <dsp:cNvPr id="0" name=""/>
        <dsp:cNvSpPr/>
      </dsp:nvSpPr>
      <dsp:spPr>
        <a:xfrm>
          <a:off x="0" y="432"/>
          <a:ext cx="5744684" cy="51313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1"/>
            </a:rPr>
            <a:t>Veileder ØHD</a:t>
          </a:r>
          <a:endParaRPr lang="en-US" sz="1400" kern="1200"/>
        </a:p>
      </dsp:txBody>
      <dsp:txXfrm>
        <a:off x="25049" y="25481"/>
        <a:ext cx="5694586" cy="463035"/>
      </dsp:txXfrm>
    </dsp:sp>
    <dsp:sp modelId="{BD668FA2-1C24-4E03-A60D-42D4C6266CE8}">
      <dsp:nvSpPr>
        <dsp:cNvPr id="0" name=""/>
        <dsp:cNvSpPr/>
      </dsp:nvSpPr>
      <dsp:spPr>
        <a:xfrm>
          <a:off x="0" y="526966"/>
          <a:ext cx="5744684" cy="51313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2"/>
            </a:rPr>
            <a:t>Digipro-helse</a:t>
          </a:r>
          <a:endParaRPr lang="en-US" sz="1400" kern="1200"/>
        </a:p>
      </dsp:txBody>
      <dsp:txXfrm>
        <a:off x="25049" y="552015"/>
        <a:ext cx="5694586" cy="463035"/>
      </dsp:txXfrm>
    </dsp:sp>
    <dsp:sp modelId="{F301130D-B705-45D0-BC0B-EF457597AD44}">
      <dsp:nvSpPr>
        <dsp:cNvPr id="0" name=""/>
        <dsp:cNvSpPr/>
      </dsp:nvSpPr>
      <dsp:spPr>
        <a:xfrm>
          <a:off x="0" y="1053501"/>
          <a:ext cx="5744684" cy="51313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t>Helse- og omsorgsdepartementet:  </a:t>
          </a:r>
          <a:endParaRPr lang="en-US" sz="1400" kern="1200"/>
        </a:p>
      </dsp:txBody>
      <dsp:txXfrm>
        <a:off x="25049" y="1078550"/>
        <a:ext cx="5694586" cy="463035"/>
      </dsp:txXfrm>
    </dsp:sp>
    <dsp:sp modelId="{436051DB-0111-44E4-9758-4F134B55B7FA}">
      <dsp:nvSpPr>
        <dsp:cNvPr id="0" name=""/>
        <dsp:cNvSpPr/>
      </dsp:nvSpPr>
      <dsp:spPr>
        <a:xfrm>
          <a:off x="0" y="1580036"/>
          <a:ext cx="5744684" cy="51313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3"/>
            </a:rPr>
            <a:t>Lov om kommunale helse- og omsorgstjenester m.m. (helse- og omsorgstjenesteloven). </a:t>
          </a:r>
          <a:endParaRPr lang="en-US" sz="1400" kern="1200"/>
        </a:p>
      </dsp:txBody>
      <dsp:txXfrm>
        <a:off x="25049" y="1605085"/>
        <a:ext cx="5694586" cy="463035"/>
      </dsp:txXfrm>
    </dsp:sp>
    <dsp:sp modelId="{DA21E093-F13E-4DF8-9CD4-834088F18B36}">
      <dsp:nvSpPr>
        <dsp:cNvPr id="0" name=""/>
        <dsp:cNvSpPr/>
      </dsp:nvSpPr>
      <dsp:spPr>
        <a:xfrm>
          <a:off x="0" y="2106571"/>
          <a:ext cx="5744684" cy="513133"/>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4"/>
            </a:rPr>
            <a:t>Lov om spesialisthelsetjenesten m.m. (spesialisthelsetjenesteloven) </a:t>
          </a:r>
          <a:endParaRPr lang="en-US" sz="1400" kern="1200"/>
        </a:p>
      </dsp:txBody>
      <dsp:txXfrm>
        <a:off x="25049" y="2131620"/>
        <a:ext cx="5694586" cy="463035"/>
      </dsp:txXfrm>
    </dsp:sp>
    <dsp:sp modelId="{39B160DB-1511-4755-A2B9-783B1E8ECDCF}">
      <dsp:nvSpPr>
        <dsp:cNvPr id="0" name=""/>
        <dsp:cNvSpPr/>
      </dsp:nvSpPr>
      <dsp:spPr>
        <a:xfrm>
          <a:off x="0" y="2633106"/>
          <a:ext cx="5744684" cy="51313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5"/>
            </a:rPr>
            <a:t>Lov om helsepersonell m.v. (helsepersonelloven)</a:t>
          </a:r>
          <a:endParaRPr lang="en-US" sz="1400" kern="1200"/>
        </a:p>
      </dsp:txBody>
      <dsp:txXfrm>
        <a:off x="25049" y="2658155"/>
        <a:ext cx="5694586" cy="463035"/>
      </dsp:txXfrm>
    </dsp:sp>
    <dsp:sp modelId="{DC8CE6E5-48E9-4094-BF1F-EBEF709C900D}">
      <dsp:nvSpPr>
        <dsp:cNvPr id="0" name=""/>
        <dsp:cNvSpPr/>
      </dsp:nvSpPr>
      <dsp:spPr>
        <a:xfrm>
          <a:off x="0" y="3159641"/>
          <a:ext cx="5744684" cy="51313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6"/>
            </a:rPr>
            <a:t>Lov om pasient- og brukerrettigheter (pasient- og brukerrettighetsloven).</a:t>
          </a:r>
          <a:endParaRPr lang="en-US" sz="1400" kern="1200"/>
        </a:p>
      </dsp:txBody>
      <dsp:txXfrm>
        <a:off x="25049" y="3184690"/>
        <a:ext cx="5694586" cy="463035"/>
      </dsp:txXfrm>
    </dsp:sp>
    <dsp:sp modelId="{1FE0DC73-A6B0-485D-B123-37674EF78218}">
      <dsp:nvSpPr>
        <dsp:cNvPr id="0" name=""/>
        <dsp:cNvSpPr/>
      </dsp:nvSpPr>
      <dsp:spPr>
        <a:xfrm>
          <a:off x="0" y="3686175"/>
          <a:ext cx="5744684" cy="51313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6"/>
            </a:rPr>
            <a:t>Lov om behandling av helseopplysninger ved ytelse av helsehjelp</a:t>
          </a:r>
          <a:endParaRPr lang="en-US" sz="1400" kern="1200"/>
        </a:p>
      </dsp:txBody>
      <dsp:txXfrm>
        <a:off x="25049" y="3711224"/>
        <a:ext cx="5694586" cy="463035"/>
      </dsp:txXfrm>
    </dsp:sp>
    <dsp:sp modelId="{A89CCDA1-54ED-400C-8EE7-C9DF07022884}">
      <dsp:nvSpPr>
        <dsp:cNvPr id="0" name=""/>
        <dsp:cNvSpPr/>
      </dsp:nvSpPr>
      <dsp:spPr>
        <a:xfrm>
          <a:off x="0" y="4212710"/>
          <a:ext cx="5744684" cy="51313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b-NO" sz="1400" kern="1200">
              <a:hlinkClick xmlns:r="http://schemas.openxmlformats.org/officeDocument/2006/relationships" r:id="rId7"/>
            </a:rPr>
            <a:t>Forskrift om fastlegeordning i kommunene  </a:t>
          </a:r>
          <a:endParaRPr lang="en-US" sz="1400" kern="1200"/>
        </a:p>
      </dsp:txBody>
      <dsp:txXfrm>
        <a:off x="25049" y="4237759"/>
        <a:ext cx="5694586" cy="4630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16FC62-0266-4202-AF08-2F3693F3E51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33216C5-7619-4B9C-8152-E5D5702F1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EDC0679-C242-419C-A896-1DEACD1FB991}"/>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5" name="Plassholder for bunntekst 4">
            <a:extLst>
              <a:ext uri="{FF2B5EF4-FFF2-40B4-BE49-F238E27FC236}">
                <a16:creationId xmlns:a16="http://schemas.microsoft.com/office/drawing/2014/main" id="{86D99E76-3739-47C2-8B83-61DC999EB66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AD68B2-E3FE-46EE-B1C4-8B12F293BD8A}"/>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188948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2CFFDE-4167-4F5F-98FF-197269733F1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34B62C7-66FB-4FD3-9BB9-E2F22E68AE2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B6C9428-1954-48BB-B146-EDB290B6C2C5}"/>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5" name="Plassholder for bunntekst 4">
            <a:extLst>
              <a:ext uri="{FF2B5EF4-FFF2-40B4-BE49-F238E27FC236}">
                <a16:creationId xmlns:a16="http://schemas.microsoft.com/office/drawing/2014/main" id="{60A01608-A678-4910-927D-4FA04EF145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47EF01-F373-4608-B67E-E2D4629C8469}"/>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425323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4B5FCA1-4B81-4CC6-8B47-B72C3943F41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CBE9B91-3B97-4321-827A-CF9D5BF7B5C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DE59E57-FFE4-4714-B18B-1BF6DD5B1504}"/>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5" name="Plassholder for bunntekst 4">
            <a:extLst>
              <a:ext uri="{FF2B5EF4-FFF2-40B4-BE49-F238E27FC236}">
                <a16:creationId xmlns:a16="http://schemas.microsoft.com/office/drawing/2014/main" id="{45CD7B32-DA78-44D5-9124-2743E65106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5B4A07A-B3FB-480B-A40C-0AA20FAAADD7}"/>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99049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2B6981-0CBD-4394-82EC-BAA0B511766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17086CB-6379-45C2-A814-E7DDB3A04A7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670F887-3E8A-4497-BD3F-BD9E09F6CEF2}"/>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5" name="Plassholder for bunntekst 4">
            <a:extLst>
              <a:ext uri="{FF2B5EF4-FFF2-40B4-BE49-F238E27FC236}">
                <a16:creationId xmlns:a16="http://schemas.microsoft.com/office/drawing/2014/main" id="{89EF8CF6-841B-424B-A2F3-54C620A407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A5F35AA-84C9-4490-A091-17DEB4ED686E}"/>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419249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447832-E6E3-44C6-BCC4-CA27444B8FA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B930A9B-D625-4C47-8F71-AE111A80F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FD81E09-D1E7-4354-9340-062C4D7EA3A8}"/>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5" name="Plassholder for bunntekst 4">
            <a:extLst>
              <a:ext uri="{FF2B5EF4-FFF2-40B4-BE49-F238E27FC236}">
                <a16:creationId xmlns:a16="http://schemas.microsoft.com/office/drawing/2014/main" id="{DE3F5B3B-F86E-4286-88F9-4D6F762E3B6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C48B8C6-AED5-4FBB-AED2-333E73555E1D}"/>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28245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4B180C-3372-41A9-9220-F964F297969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85A1296-10C9-42AD-8F72-4306A086FD3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E6F9C19-E57C-4FBD-B841-9A5F1BBA53F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27097CB-A986-4CC3-9E25-E6FCF4EE8656}"/>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6" name="Plassholder for bunntekst 5">
            <a:extLst>
              <a:ext uri="{FF2B5EF4-FFF2-40B4-BE49-F238E27FC236}">
                <a16:creationId xmlns:a16="http://schemas.microsoft.com/office/drawing/2014/main" id="{2B2EC1DC-7DD2-499D-A35D-6277BD850D1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7838B9D-9437-496A-863E-8541B883D4B7}"/>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294448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5989F1-A302-45E7-B556-0597EE3BABC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DB4D35D-3271-4776-B91F-E77E8F4BE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60CB303-4EF3-4F98-8988-6548ADFF5C0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C55675D-819B-444C-83F0-269716D7A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03C4250-48ED-4DFC-895D-B56F4E4C403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D5922EC-DC59-4DAA-B7D9-F74598B4347F}"/>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8" name="Plassholder for bunntekst 7">
            <a:extLst>
              <a:ext uri="{FF2B5EF4-FFF2-40B4-BE49-F238E27FC236}">
                <a16:creationId xmlns:a16="http://schemas.microsoft.com/office/drawing/2014/main" id="{79435A57-50AD-4278-B45F-2AC7F81E0A4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FE1193B-759E-4FB8-8C67-86984304FB11}"/>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385769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7D12C3-0A0D-480C-AABD-8CD1849E053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D8128A5-413F-472D-9A38-DC1E654E3003}"/>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4" name="Plassholder for bunntekst 3">
            <a:extLst>
              <a:ext uri="{FF2B5EF4-FFF2-40B4-BE49-F238E27FC236}">
                <a16:creationId xmlns:a16="http://schemas.microsoft.com/office/drawing/2014/main" id="{D6895919-D248-4771-A145-5C0B98A3CAF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D45F39C-5945-46FD-99DD-8C25467E36C1}"/>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379717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6072B40-2DBA-4351-91DA-66429D913A48}"/>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3" name="Plassholder for bunntekst 2">
            <a:extLst>
              <a:ext uri="{FF2B5EF4-FFF2-40B4-BE49-F238E27FC236}">
                <a16:creationId xmlns:a16="http://schemas.microsoft.com/office/drawing/2014/main" id="{840B97E7-2655-499E-B8C1-208F8C7B732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D04B526-32A5-49E2-B89B-CF6F79382A80}"/>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254250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E51F55-632F-46BD-899D-6C02AA361B1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D20895D-DC3B-4C92-97BA-B192D6D3C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E5C3BF9-57B2-494E-A448-A5DD9872E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639C532-6C21-45F8-B0CD-374C6DBCB588}"/>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6" name="Plassholder for bunntekst 5">
            <a:extLst>
              <a:ext uri="{FF2B5EF4-FFF2-40B4-BE49-F238E27FC236}">
                <a16:creationId xmlns:a16="http://schemas.microsoft.com/office/drawing/2014/main" id="{7B3D041D-EE96-4C4A-BA21-E59CAFB8FD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D8D46D-4CC1-4EDD-AB6C-EC39A3B90898}"/>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205494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BA884-22B2-4365-A790-B3C9CC42452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91922C8-C272-418E-A1FF-69FC4158E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5D432C4-470A-4A13-B0CC-44B6827B7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146C3E3-8BB2-4F77-AEAF-AAAA8996E73E}"/>
              </a:ext>
            </a:extLst>
          </p:cNvPr>
          <p:cNvSpPr>
            <a:spLocks noGrp="1"/>
          </p:cNvSpPr>
          <p:nvPr>
            <p:ph type="dt" sz="half" idx="10"/>
          </p:nvPr>
        </p:nvSpPr>
        <p:spPr/>
        <p:txBody>
          <a:bodyPr/>
          <a:lstStyle/>
          <a:p>
            <a:fld id="{539BD1F8-23AA-462A-AF86-F99FFB9FB517}" type="datetimeFigureOut">
              <a:rPr lang="nb-NO" smtClean="0"/>
              <a:t>13.02.2020</a:t>
            </a:fld>
            <a:endParaRPr lang="nb-NO"/>
          </a:p>
        </p:txBody>
      </p:sp>
      <p:sp>
        <p:nvSpPr>
          <p:cNvPr id="6" name="Plassholder for bunntekst 5">
            <a:extLst>
              <a:ext uri="{FF2B5EF4-FFF2-40B4-BE49-F238E27FC236}">
                <a16:creationId xmlns:a16="http://schemas.microsoft.com/office/drawing/2014/main" id="{7DB64B22-F120-4DCB-8DAB-67F15AC6551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C88EDFD-6F0E-430C-B9E4-B46C00ECEC0D}"/>
              </a:ext>
            </a:extLst>
          </p:cNvPr>
          <p:cNvSpPr>
            <a:spLocks noGrp="1"/>
          </p:cNvSpPr>
          <p:nvPr>
            <p:ph type="sldNum" sz="quarter" idx="12"/>
          </p:nvPr>
        </p:nvSpPr>
        <p:spPr/>
        <p:txBody>
          <a:bodyPr/>
          <a:lstStyle/>
          <a:p>
            <a:fld id="{92491B17-EF39-49FD-9BC1-1DAA7826BF57}" type="slidenum">
              <a:rPr lang="nb-NO" smtClean="0"/>
              <a:t>‹#›</a:t>
            </a:fld>
            <a:endParaRPr lang="nb-NO"/>
          </a:p>
        </p:txBody>
      </p:sp>
    </p:spTree>
    <p:extLst>
      <p:ext uri="{BB962C8B-B14F-4D97-AF65-F5344CB8AC3E}">
        <p14:creationId xmlns:p14="http://schemas.microsoft.com/office/powerpoint/2010/main" val="425826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8F5445B-6434-4F7B-9A33-5E8C30D07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09DEDF9-531A-4EF8-9D38-065C0D536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FB640DC-A2B6-4102-8C6D-13F5B54C2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BD1F8-23AA-462A-AF86-F99FFB9FB517}" type="datetimeFigureOut">
              <a:rPr lang="nb-NO" smtClean="0"/>
              <a:t>13.02.2020</a:t>
            </a:fld>
            <a:endParaRPr lang="nb-NO"/>
          </a:p>
        </p:txBody>
      </p:sp>
      <p:sp>
        <p:nvSpPr>
          <p:cNvPr id="5" name="Plassholder for bunntekst 4">
            <a:extLst>
              <a:ext uri="{FF2B5EF4-FFF2-40B4-BE49-F238E27FC236}">
                <a16:creationId xmlns:a16="http://schemas.microsoft.com/office/drawing/2014/main" id="{79B44F8D-3740-4D1C-8D37-F6DD13713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991950E-0836-4655-AF53-2255AEE00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91B17-EF39-49FD-9BC1-1DAA7826BF57}" type="slidenum">
              <a:rPr lang="nb-NO" smtClean="0"/>
              <a:t>‹#›</a:t>
            </a:fld>
            <a:endParaRPr lang="nb-NO"/>
          </a:p>
        </p:txBody>
      </p:sp>
    </p:spTree>
    <p:extLst>
      <p:ext uri="{BB962C8B-B14F-4D97-AF65-F5344CB8AC3E}">
        <p14:creationId xmlns:p14="http://schemas.microsoft.com/office/powerpoint/2010/main" val="396629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lys&#10;&#10;Automatisk generert beskrivelse">
            <a:extLst>
              <a:ext uri="{FF2B5EF4-FFF2-40B4-BE49-F238E27FC236}">
                <a16:creationId xmlns:a16="http://schemas.microsoft.com/office/drawing/2014/main" id="{51ECC611-B7AB-4D6F-8485-0D0A1BD244E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4773"/>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76F7A4C-A15C-4CD1-9178-0CA95EE62471}"/>
              </a:ext>
            </a:extLst>
          </p:cNvPr>
          <p:cNvSpPr>
            <a:spLocks noGrp="1"/>
          </p:cNvSpPr>
          <p:nvPr>
            <p:ph type="ctrTitle"/>
          </p:nvPr>
        </p:nvSpPr>
        <p:spPr>
          <a:xfrm>
            <a:off x="404553" y="3091928"/>
            <a:ext cx="9078562" cy="2387600"/>
          </a:xfrm>
        </p:spPr>
        <p:txBody>
          <a:bodyPr>
            <a:normAutofit/>
          </a:bodyPr>
          <a:lstStyle/>
          <a:p>
            <a:pPr algn="l"/>
            <a:r>
              <a:rPr lang="nb-NO" sz="6600" dirty="0"/>
              <a:t>KAD blir til ØHD</a:t>
            </a: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081C1770-F944-41EF-8E5A-2C0B400A4AC1}"/>
              </a:ext>
            </a:extLst>
          </p:cNvPr>
          <p:cNvSpPr>
            <a:spLocks noGrp="1"/>
          </p:cNvSpPr>
          <p:nvPr>
            <p:ph type="subTitle" idx="1"/>
          </p:nvPr>
        </p:nvSpPr>
        <p:spPr>
          <a:xfrm>
            <a:off x="404553" y="5624945"/>
            <a:ext cx="9078562" cy="592975"/>
          </a:xfrm>
        </p:spPr>
        <p:txBody>
          <a:bodyPr anchor="ctr">
            <a:normAutofit/>
          </a:bodyPr>
          <a:lstStyle/>
          <a:p>
            <a:pPr algn="l"/>
            <a:r>
              <a:rPr lang="nb-NO" dirty="0"/>
              <a:t>Fagsamling, i Digipro-helse</a:t>
            </a:r>
          </a:p>
        </p:txBody>
      </p:sp>
    </p:spTree>
    <p:extLst>
      <p:ext uri="{BB962C8B-B14F-4D97-AF65-F5344CB8AC3E}">
        <p14:creationId xmlns:p14="http://schemas.microsoft.com/office/powerpoint/2010/main" val="3004618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16C2796-70AE-4C1B-933D-F200AE4E46DA}"/>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tel 1">
            <a:extLst>
              <a:ext uri="{FF2B5EF4-FFF2-40B4-BE49-F238E27FC236}">
                <a16:creationId xmlns:a16="http://schemas.microsoft.com/office/drawing/2014/main" id="{DB2B3841-F0CD-4279-8B6E-75545BD1688F}"/>
              </a:ext>
            </a:extLst>
          </p:cNvPr>
          <p:cNvSpPr>
            <a:spLocks noGrp="1"/>
          </p:cNvSpPr>
          <p:nvPr>
            <p:ph type="title"/>
          </p:nvPr>
        </p:nvSpPr>
        <p:spPr>
          <a:xfrm>
            <a:off x="838201" y="1065862"/>
            <a:ext cx="3313164" cy="4726276"/>
          </a:xfrm>
        </p:spPr>
        <p:txBody>
          <a:bodyPr>
            <a:normAutofit/>
          </a:bodyPr>
          <a:lstStyle/>
          <a:p>
            <a:pPr algn="r"/>
            <a:r>
              <a:rPr lang="nb-NO" sz="4000">
                <a:solidFill>
                  <a:srgbClr val="FFFFFF"/>
                </a:solidFill>
              </a:rPr>
              <a:t>Aktuelle pasienter innen somatikk</a:t>
            </a:r>
          </a:p>
        </p:txBody>
      </p:sp>
      <p:cxnSp>
        <p:nvCxnSpPr>
          <p:cNvPr id="18"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Plassholder for innhold 2">
            <a:extLst>
              <a:ext uri="{FF2B5EF4-FFF2-40B4-BE49-F238E27FC236}">
                <a16:creationId xmlns:a16="http://schemas.microsoft.com/office/drawing/2014/main" id="{C7F0E47E-24EF-4A90-B2BB-2F599D3D11F7}"/>
              </a:ext>
            </a:extLst>
          </p:cNvPr>
          <p:cNvGraphicFramePr>
            <a:graphicFrameLocks noGrp="1"/>
          </p:cNvGraphicFramePr>
          <p:nvPr>
            <p:ph idx="1"/>
            <p:extLst>
              <p:ext uri="{D42A27DB-BD31-4B8C-83A1-F6EECF244321}">
                <p14:modId xmlns:p14="http://schemas.microsoft.com/office/powerpoint/2010/main" val="3797755604"/>
              </p:ext>
            </p:extLst>
          </p:nvPr>
        </p:nvGraphicFramePr>
        <p:xfrm>
          <a:off x="5155379" y="1065862"/>
          <a:ext cx="6283948"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5750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descr="Et bilde som inneholder sitter, mørk, svart, ser&#10;&#10;Automatisk generert beskrivelse">
            <a:extLst>
              <a:ext uri="{FF2B5EF4-FFF2-40B4-BE49-F238E27FC236}">
                <a16:creationId xmlns:a16="http://schemas.microsoft.com/office/drawing/2014/main" id="{5593F7AF-3877-4569-88D9-744FD28DF00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E53A7A16-91EE-4752-B2F7-085BF588FCF6}"/>
              </a:ext>
            </a:extLst>
          </p:cNvPr>
          <p:cNvSpPr>
            <a:spLocks noGrp="1"/>
          </p:cNvSpPr>
          <p:nvPr>
            <p:ph type="title"/>
          </p:nvPr>
        </p:nvSpPr>
        <p:spPr>
          <a:xfrm>
            <a:off x="838200" y="365125"/>
            <a:ext cx="10515600" cy="1325563"/>
          </a:xfrm>
        </p:spPr>
        <p:txBody>
          <a:bodyPr>
            <a:normAutofit/>
          </a:bodyPr>
          <a:lstStyle/>
          <a:p>
            <a:r>
              <a:rPr lang="nb-NO" sz="4100" dirty="0">
                <a:solidFill>
                  <a:srgbClr val="FFFFFF"/>
                </a:solidFill>
              </a:rPr>
              <a:t>Pasienter som ikke er aktuelle for kommunalt øyeblikkelig hjelp døgnopphold innen somatikk</a:t>
            </a:r>
          </a:p>
        </p:txBody>
      </p:sp>
      <p:sp>
        <p:nvSpPr>
          <p:cNvPr id="3" name="Plassholder for innhold 2">
            <a:extLst>
              <a:ext uri="{FF2B5EF4-FFF2-40B4-BE49-F238E27FC236}">
                <a16:creationId xmlns:a16="http://schemas.microsoft.com/office/drawing/2014/main" id="{C3702B1F-5D80-471B-BBB5-B9C22F2E0B4D}"/>
              </a:ext>
            </a:extLst>
          </p:cNvPr>
          <p:cNvSpPr>
            <a:spLocks noGrp="1"/>
          </p:cNvSpPr>
          <p:nvPr>
            <p:ph idx="1"/>
          </p:nvPr>
        </p:nvSpPr>
        <p:spPr>
          <a:xfrm>
            <a:off x="838200" y="1825625"/>
            <a:ext cx="10515600" cy="4351338"/>
          </a:xfrm>
        </p:spPr>
        <p:txBody>
          <a:bodyPr>
            <a:normAutofit/>
          </a:bodyPr>
          <a:lstStyle/>
          <a:p>
            <a:r>
              <a:rPr lang="nb-NO" sz="2600" dirty="0">
                <a:solidFill>
                  <a:srgbClr val="FFFFFF"/>
                </a:solidFill>
              </a:rPr>
              <a:t>Pasientgrupper som har en akutt forverring av kjent kronisk sykdom og der en vurdering av alvorlighetsgrad, </a:t>
            </a:r>
            <a:r>
              <a:rPr lang="nb-NO" sz="2600" dirty="0" err="1">
                <a:solidFill>
                  <a:srgbClr val="FFFFFF"/>
                </a:solidFill>
              </a:rPr>
              <a:t>komorbiditet</a:t>
            </a:r>
            <a:r>
              <a:rPr lang="nb-NO" sz="2600" dirty="0">
                <a:solidFill>
                  <a:srgbClr val="FFFFFF"/>
                </a:solidFill>
              </a:rPr>
              <a:t> og funksjonssvikt tilsier at et kommunalt døgnopphold ikke vil være tilstrekkelig dimensjonert for å ivareta pasienten, skal henvises til spesialisthelsetjenesten. Dette vil også gjelde akutt funksjonssvikt hos eldre hvor det kan være vanskelig å finne årsaksforhold og hvor det er fare for rask forverring. Pasienter med allerede etablerte og definerte pasientforløp som akutte hjerneslag og hjerteinfarkt samt traumer med uavklart alvorlighetsgrad skal alltid henvises til spesialisthelsetjenesten.</a:t>
            </a:r>
          </a:p>
          <a:p>
            <a:r>
              <a:rPr lang="nb-NO" sz="2600" b="1" dirty="0" err="1">
                <a:solidFill>
                  <a:srgbClr val="FFFFFF"/>
                </a:solidFill>
              </a:rPr>
              <a:t>Komorbiditet</a:t>
            </a:r>
            <a:r>
              <a:rPr lang="nb-NO" sz="2600" dirty="0">
                <a:solidFill>
                  <a:srgbClr val="FFFFFF"/>
                </a:solidFill>
              </a:rPr>
              <a:t>, samtidige sykdommer (samsykelighet), forekomst av flere ulike sykdommer eller lidelser samtidig hos samme person.</a:t>
            </a:r>
          </a:p>
          <a:p>
            <a:endParaRPr lang="nb-NO" sz="2600" dirty="0">
              <a:solidFill>
                <a:srgbClr val="FFFFFF"/>
              </a:solidFill>
            </a:endParaRPr>
          </a:p>
        </p:txBody>
      </p:sp>
    </p:spTree>
    <p:extLst>
      <p:ext uri="{BB962C8B-B14F-4D97-AF65-F5344CB8AC3E}">
        <p14:creationId xmlns:p14="http://schemas.microsoft.com/office/powerpoint/2010/main" val="278659652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t bilde som inneholder ovn, hjelm&#10;&#10;Automatisk generert beskrivelse">
            <a:extLst>
              <a:ext uri="{FF2B5EF4-FFF2-40B4-BE49-F238E27FC236}">
                <a16:creationId xmlns:a16="http://schemas.microsoft.com/office/drawing/2014/main" id="{71C98496-B91F-493E-B04C-EA1BDAE777FB}"/>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tel 1">
            <a:extLst>
              <a:ext uri="{FF2B5EF4-FFF2-40B4-BE49-F238E27FC236}">
                <a16:creationId xmlns:a16="http://schemas.microsoft.com/office/drawing/2014/main" id="{6457B1CE-8F65-4F6D-B2A8-B72A9C1A9E7B}"/>
              </a:ext>
            </a:extLst>
          </p:cNvPr>
          <p:cNvSpPr>
            <a:spLocks noGrp="1"/>
          </p:cNvSpPr>
          <p:nvPr>
            <p:ph type="title"/>
          </p:nvPr>
        </p:nvSpPr>
        <p:spPr>
          <a:xfrm>
            <a:off x="838200" y="365125"/>
            <a:ext cx="10515600" cy="1325563"/>
          </a:xfrm>
        </p:spPr>
        <p:txBody>
          <a:bodyPr>
            <a:normAutofit/>
          </a:bodyPr>
          <a:lstStyle/>
          <a:p>
            <a:r>
              <a:rPr lang="nb-NO">
                <a:solidFill>
                  <a:srgbClr val="FFFFFF"/>
                </a:solidFill>
              </a:rPr>
              <a:t>Særskilt om pasientgrupper innen psykisk helse og rus</a:t>
            </a:r>
          </a:p>
        </p:txBody>
      </p:sp>
      <p:graphicFrame>
        <p:nvGraphicFramePr>
          <p:cNvPr id="5" name="Plassholder for innhold 2">
            <a:extLst>
              <a:ext uri="{FF2B5EF4-FFF2-40B4-BE49-F238E27FC236}">
                <a16:creationId xmlns:a16="http://schemas.microsoft.com/office/drawing/2014/main" id="{DA8CB6B9-963C-45F3-980C-69E06C9071E1}"/>
              </a:ext>
            </a:extLst>
          </p:cNvPr>
          <p:cNvGraphicFramePr>
            <a:graphicFrameLocks noGrp="1"/>
          </p:cNvGraphicFramePr>
          <p:nvPr>
            <p:ph idx="1"/>
            <p:extLst>
              <p:ext uri="{D42A27DB-BD31-4B8C-83A1-F6EECF244321}">
                <p14:modId xmlns:p14="http://schemas.microsoft.com/office/powerpoint/2010/main" val="2132050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89508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e 4" descr="Et bilde som inneholder innendørs, foto, bord, bunt&#10;&#10;Automatisk generert beskrivelse">
            <a:extLst>
              <a:ext uri="{FF2B5EF4-FFF2-40B4-BE49-F238E27FC236}">
                <a16:creationId xmlns:a16="http://schemas.microsoft.com/office/drawing/2014/main" id="{1A3EE32C-1863-41B7-B6BE-9BD284E6E1CD}"/>
              </a:ext>
            </a:extLst>
          </p:cNvPr>
          <p:cNvPicPr>
            <a:picLocks noChangeAspect="1"/>
          </p:cNvPicPr>
          <p:nvPr/>
        </p:nvPicPr>
        <p:blipFill rotWithShape="1">
          <a:blip r:embed="rId2">
            <a:extLst>
              <a:ext uri="{28A0092B-C50C-407E-A947-70E740481C1C}">
                <a14:useLocalDpi xmlns:a14="http://schemas.microsoft.com/office/drawing/2010/main" val="0"/>
              </a:ext>
            </a:extLst>
          </a:blip>
          <a:srcRect l="18915" r="11252" b="3"/>
          <a:stretch/>
        </p:blipFill>
        <p:spPr>
          <a:xfrm>
            <a:off x="20" y="2768743"/>
            <a:ext cx="4278264" cy="4089258"/>
          </a:xfrm>
          <a:prstGeom prst="rect">
            <a:avLst/>
          </a:prstGeom>
        </p:spPr>
      </p:pic>
      <p:sp>
        <p:nvSpPr>
          <p:cNvPr id="12" name="Rectangle 11">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Plassholder for innhold 2">
            <a:extLst>
              <a:ext uri="{FF2B5EF4-FFF2-40B4-BE49-F238E27FC236}">
                <a16:creationId xmlns:a16="http://schemas.microsoft.com/office/drawing/2014/main" id="{711AFFC8-DD41-459A-BA93-1B08536E887E}"/>
              </a:ext>
            </a:extLst>
          </p:cNvPr>
          <p:cNvSpPr>
            <a:spLocks noGrp="1"/>
          </p:cNvSpPr>
          <p:nvPr>
            <p:ph idx="1"/>
          </p:nvPr>
        </p:nvSpPr>
        <p:spPr>
          <a:xfrm>
            <a:off x="5431646" y="678955"/>
            <a:ext cx="5586448" cy="5409743"/>
          </a:xfrm>
        </p:spPr>
        <p:txBody>
          <a:bodyPr anchor="ctr">
            <a:normAutofit/>
          </a:bodyPr>
          <a:lstStyle/>
          <a:p>
            <a:r>
              <a:rPr lang="nb-NO" sz="1700" dirty="0">
                <a:solidFill>
                  <a:srgbClr val="00B0F0"/>
                </a:solidFill>
              </a:rPr>
              <a:t>Pasienter med tilstander som utløser plikt til å yte øyeblikkelig hjelp i spesialisthelsetjenesten er ikke aktuelle for innleggelse i kommunalt øyeblikkelig hjelp døgntilbud. </a:t>
            </a:r>
            <a:r>
              <a:rPr lang="nb-NO" sz="1700" dirty="0"/>
              <a:t>I forskrift om psykisk helsevern § 1 utdypes plikten til å yte øyeblikkelig hjelp. Tilstander som utløser plikt til å yte øyeblikkelig hjelp omfatter blant annet:   </a:t>
            </a:r>
          </a:p>
          <a:p>
            <a:pPr lvl="1"/>
            <a:r>
              <a:rPr lang="nb-NO" sz="1700" dirty="0"/>
              <a:t>psykotiske tilstander preget av svær uro eller </a:t>
            </a:r>
            <a:r>
              <a:rPr lang="nb-NO" sz="1700" dirty="0" err="1"/>
              <a:t>vodlsomhet</a:t>
            </a:r>
            <a:r>
              <a:rPr lang="nb-NO" sz="1700" dirty="0"/>
              <a:t> som medfører betydelig fare for pasientens eller andres liv eller helse </a:t>
            </a:r>
          </a:p>
          <a:p>
            <a:pPr lvl="1"/>
            <a:r>
              <a:rPr lang="nb-NO" sz="1700" dirty="0"/>
              <a:t>psykotiske og andre tilstander preget av svær angst eller depresjon der det er betydelig fare for at pasienten kan søke å ta sitt eget liv eller skade seg selv eller andre </a:t>
            </a:r>
          </a:p>
          <a:p>
            <a:pPr lvl="1"/>
            <a:r>
              <a:rPr lang="nb-NO" sz="1700" dirty="0" err="1"/>
              <a:t>deliriøse</a:t>
            </a:r>
            <a:r>
              <a:rPr lang="nb-NO" sz="1700" dirty="0"/>
              <a:t> tilstander der avrusing ikke er en hovedsak  </a:t>
            </a:r>
          </a:p>
          <a:p>
            <a:pPr lvl="1"/>
            <a:r>
              <a:rPr lang="nb-NO" sz="1700" dirty="0"/>
              <a:t>psykiske tilstander hos barn og ungdom som omsorgspersonene ikke kan mestre, og der hjelp fra det psykiske helsevernet er påtrengende nødvendig </a:t>
            </a: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40094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Plassholder for innhold 2">
            <a:extLst>
              <a:ext uri="{FF2B5EF4-FFF2-40B4-BE49-F238E27FC236}">
                <a16:creationId xmlns:a16="http://schemas.microsoft.com/office/drawing/2014/main" id="{B190AE69-E968-4B56-BEAA-3462B04C3FCA}"/>
              </a:ext>
            </a:extLst>
          </p:cNvPr>
          <p:cNvSpPr>
            <a:spLocks noGrp="1"/>
          </p:cNvSpPr>
          <p:nvPr>
            <p:ph idx="1"/>
          </p:nvPr>
        </p:nvSpPr>
        <p:spPr>
          <a:xfrm>
            <a:off x="1245376" y="431212"/>
            <a:ext cx="5586448" cy="5409743"/>
          </a:xfrm>
        </p:spPr>
        <p:txBody>
          <a:bodyPr anchor="ctr">
            <a:normAutofit/>
          </a:bodyPr>
          <a:lstStyle/>
          <a:p>
            <a:r>
              <a:rPr lang="nb-NO" sz="1400"/>
              <a:t>Utover dette bør det også avgrenses mot innleggelse av pasienter med andre alvorlige og/eller uavklarte tilstander, som f.eks.: </a:t>
            </a:r>
          </a:p>
          <a:p>
            <a:pPr lvl="1"/>
            <a:r>
              <a:rPr lang="nb-NO" sz="1400"/>
              <a:t>innleggelser der tvang er nødvendig </a:t>
            </a:r>
          </a:p>
          <a:p>
            <a:pPr lvl="1"/>
            <a:r>
              <a:rPr lang="nb-NO" sz="1400"/>
              <a:t>selvmordsproblematikk og  alvorlig selvskading </a:t>
            </a:r>
          </a:p>
          <a:p>
            <a:pPr lvl="1"/>
            <a:r>
              <a:rPr lang="nb-NO" sz="1400"/>
              <a:t>pasienter med tidligere alvorlig utagerings-/ voldsproblematikk </a:t>
            </a:r>
          </a:p>
          <a:p>
            <a:pPr lvl="1"/>
            <a:r>
              <a:rPr lang="nb-NO" sz="1400"/>
              <a:t>pasienter med utagerende atferd, redusert impulskontroll </a:t>
            </a:r>
          </a:p>
          <a:p>
            <a:pPr lvl="1"/>
            <a:r>
              <a:rPr lang="nb-NO" sz="1400"/>
              <a:t>ved vold eller trusler om vold </a:t>
            </a:r>
          </a:p>
          <a:p>
            <a:pPr lvl="1"/>
            <a:r>
              <a:rPr lang="nb-NO" sz="1400"/>
              <a:t>pasienter med stor uro eller irritabilitet, forvirringstilstander  </a:t>
            </a:r>
          </a:p>
          <a:p>
            <a:pPr lvl="1"/>
            <a:r>
              <a:rPr lang="nb-NO" sz="1400"/>
              <a:t>pasienter med akutt- og uavklart rusmiddelforgiftning  </a:t>
            </a:r>
          </a:p>
          <a:p>
            <a:pPr lvl="1"/>
            <a:r>
              <a:rPr lang="nb-NO" sz="1400"/>
              <a:t>pasienter med uavklart påvirkning av rusmidler og/eller legemidler </a:t>
            </a:r>
          </a:p>
          <a:p>
            <a:r>
              <a:rPr lang="nb-NO" sz="1400"/>
              <a:t>Ved akutt somatisk sykdom skal pasientens behandlingsbehov i somatisk sykehus vurderes selv om tilstanden skyldes bruk av rusmidler. </a:t>
            </a:r>
          </a:p>
          <a:p>
            <a:r>
              <a:rPr lang="nb-NO" sz="1400"/>
              <a:t>For en nærmere beskrivelse av kriterier for akutt rusbehandling/øyeblikkelig hjelp i tverrfaglig spesialisert rusbehandling (TSB) av pasienter som bruker rusmidler vises det til Nasjonal faglig retningslinje for avrusning fra rusmidler og vanedannende legemidler.</a:t>
            </a:r>
          </a:p>
          <a:p>
            <a:endParaRPr lang="nb-NO" sz="1400"/>
          </a:p>
        </p:txBody>
      </p:sp>
      <p:pic>
        <p:nvPicPr>
          <p:cNvPr id="6" name="Bilde 5" descr="Et bilde som inneholder innendørs, foto, bord, bunt&#10;&#10;Automatisk generert beskrivelse">
            <a:extLst>
              <a:ext uri="{FF2B5EF4-FFF2-40B4-BE49-F238E27FC236}">
                <a16:creationId xmlns:a16="http://schemas.microsoft.com/office/drawing/2014/main" id="{1E22F026-9C56-4670-B15C-CF1F670BFFA1}"/>
              </a:ext>
            </a:extLst>
          </p:cNvPr>
          <p:cNvPicPr>
            <a:picLocks noChangeAspect="1"/>
          </p:cNvPicPr>
          <p:nvPr/>
        </p:nvPicPr>
        <p:blipFill rotWithShape="1">
          <a:blip r:embed="rId2">
            <a:extLst>
              <a:ext uri="{28A0092B-C50C-407E-A947-70E740481C1C}">
                <a14:useLocalDpi xmlns:a14="http://schemas.microsoft.com/office/drawing/2010/main" val="0"/>
              </a:ext>
            </a:extLst>
          </a:blip>
          <a:srcRect l="18915" r="11252" b="3"/>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4"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extLst>
      <p:ext uri="{BB962C8B-B14F-4D97-AF65-F5344CB8AC3E}">
        <p14:creationId xmlns:p14="http://schemas.microsoft.com/office/powerpoint/2010/main" val="107586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person, kvinne, holder, poserer&#10;&#10;Automatisk generert beskrivelse">
            <a:extLst>
              <a:ext uri="{FF2B5EF4-FFF2-40B4-BE49-F238E27FC236}">
                <a16:creationId xmlns:a16="http://schemas.microsoft.com/office/drawing/2014/main" id="{FFD67015-3146-4B6A-8571-7314AA2B801D}"/>
              </a:ext>
            </a:extLst>
          </p:cNvPr>
          <p:cNvPicPr>
            <a:picLocks noChangeAspect="1"/>
          </p:cNvPicPr>
          <p:nvPr/>
        </p:nvPicPr>
        <p:blipFill rotWithShape="1">
          <a:blip r:embed="rId2">
            <a:extLst>
              <a:ext uri="{28A0092B-C50C-407E-A947-70E740481C1C}">
                <a14:useLocalDpi xmlns:a14="http://schemas.microsoft.com/office/drawing/2010/main" val="0"/>
              </a:ext>
            </a:extLst>
          </a:blip>
          <a:srcRect t="11813" b="3918"/>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74D5C78C-B258-4DA1-9960-052672F8EDB0}"/>
              </a:ext>
            </a:extLst>
          </p:cNvPr>
          <p:cNvSpPr>
            <a:spLocks noGrp="1"/>
          </p:cNvSpPr>
          <p:nvPr>
            <p:ph type="title"/>
          </p:nvPr>
        </p:nvSpPr>
        <p:spPr>
          <a:xfrm>
            <a:off x="709448" y="1913950"/>
            <a:ext cx="4204137" cy="1342754"/>
          </a:xfrm>
        </p:spPr>
        <p:txBody>
          <a:bodyPr>
            <a:normAutofit/>
          </a:bodyPr>
          <a:lstStyle/>
          <a:p>
            <a:pPr algn="ctr"/>
            <a:r>
              <a:rPr lang="nb-NO" sz="2800"/>
              <a:t>Innleggelse i kommunalt øyeblikkelig hjelp døgntilbud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3BF6F208-FD5E-4784-B0A5-D43415B73E47}"/>
              </a:ext>
            </a:extLst>
          </p:cNvPr>
          <p:cNvSpPr>
            <a:spLocks noGrp="1"/>
          </p:cNvSpPr>
          <p:nvPr>
            <p:ph idx="1"/>
          </p:nvPr>
        </p:nvSpPr>
        <p:spPr>
          <a:xfrm>
            <a:off x="525516" y="3417573"/>
            <a:ext cx="4593021" cy="2619839"/>
          </a:xfrm>
        </p:spPr>
        <p:txBody>
          <a:bodyPr anchor="ctr">
            <a:normAutofit/>
          </a:bodyPr>
          <a:lstStyle/>
          <a:p>
            <a:r>
              <a:rPr lang="nb-NO" sz="1800"/>
              <a:t>En pasient skal være vurdert av lege i kommunen forut for en innleggelse. Det er normalt fastlege eller legevaktslege som foretar den konkrete vurderingen av hvor pasienten bør få behandling og som også henviser pasienten til sykehus og kommunalt øyeblikkelig hjelp døgnopphold. Leger i ulike andre behandlingsteam i kommunen har samme mulighet. </a:t>
            </a:r>
          </a:p>
        </p:txBody>
      </p:sp>
    </p:spTree>
    <p:extLst>
      <p:ext uri="{BB962C8B-B14F-4D97-AF65-F5344CB8AC3E}">
        <p14:creationId xmlns:p14="http://schemas.microsoft.com/office/powerpoint/2010/main" val="225599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sitter, svart, hvit, gate&#10;&#10;Automatisk generert beskrivelse">
            <a:extLst>
              <a:ext uri="{FF2B5EF4-FFF2-40B4-BE49-F238E27FC236}">
                <a16:creationId xmlns:a16="http://schemas.microsoft.com/office/drawing/2014/main" id="{A709168F-16BD-4723-9930-C47FA8F6327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854" b="7876"/>
          <a:stretch/>
        </p:blipFill>
        <p:spPr>
          <a:xfrm>
            <a:off x="20" y="1"/>
            <a:ext cx="12191980" cy="6857999"/>
          </a:xfrm>
          <a:prstGeom prst="rect">
            <a:avLst/>
          </a:prstGeom>
        </p:spPr>
      </p:pic>
      <p:sp>
        <p:nvSpPr>
          <p:cNvPr id="2" name="Tittel 1">
            <a:extLst>
              <a:ext uri="{FF2B5EF4-FFF2-40B4-BE49-F238E27FC236}">
                <a16:creationId xmlns:a16="http://schemas.microsoft.com/office/drawing/2014/main" id="{5A228FE4-3A14-4603-A076-04097A413459}"/>
              </a:ext>
            </a:extLst>
          </p:cNvPr>
          <p:cNvSpPr>
            <a:spLocks noGrp="1"/>
          </p:cNvSpPr>
          <p:nvPr>
            <p:ph type="title"/>
          </p:nvPr>
        </p:nvSpPr>
        <p:spPr>
          <a:xfrm>
            <a:off x="838201" y="1065862"/>
            <a:ext cx="3313164" cy="4726276"/>
          </a:xfrm>
        </p:spPr>
        <p:txBody>
          <a:bodyPr>
            <a:normAutofit/>
          </a:bodyPr>
          <a:lstStyle/>
          <a:p>
            <a:pPr algn="r"/>
            <a:r>
              <a:rPr lang="nb-NO" sz="3700">
                <a:solidFill>
                  <a:srgbClr val="FFFFFF"/>
                </a:solidFill>
              </a:rPr>
              <a:t>Personellbehov og tilgjengelighet </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37B2B531-553A-4515-9ADE-87EBA4A91E08}"/>
              </a:ext>
            </a:extLst>
          </p:cNvPr>
          <p:cNvSpPr>
            <a:spLocks noGrp="1"/>
          </p:cNvSpPr>
          <p:nvPr>
            <p:ph idx="1"/>
          </p:nvPr>
        </p:nvSpPr>
        <p:spPr>
          <a:xfrm>
            <a:off x="5155379" y="1065862"/>
            <a:ext cx="5744685" cy="4726276"/>
          </a:xfrm>
        </p:spPr>
        <p:txBody>
          <a:bodyPr anchor="ctr">
            <a:normAutofit/>
          </a:bodyPr>
          <a:lstStyle/>
          <a:p>
            <a:r>
              <a:rPr lang="nb-NO" sz="2000">
                <a:solidFill>
                  <a:srgbClr val="FFFFFF"/>
                </a:solidFill>
              </a:rPr>
              <a:t>Kommunen skal tilrettelegge tjenestene slik at personell som utfører tjenester blir i stand til å overholde sine lovpålagte plikter, og i tillegg utvikle og iverksette prosedyrer og systemer og rutiner for å forebygge overtredelse av lovgivningen, jf helse- og omsorgstjenesteloven § 4-1 bokstav c) og internkontrollforskriften § 4 bokstav g). </a:t>
            </a:r>
          </a:p>
          <a:p>
            <a:pPr marL="0" indent="0">
              <a:buNone/>
            </a:pPr>
            <a:endParaRPr lang="nb-NO" sz="2000">
              <a:solidFill>
                <a:srgbClr val="FFFFFF"/>
              </a:solidFill>
            </a:endParaRPr>
          </a:p>
        </p:txBody>
      </p:sp>
    </p:spTree>
    <p:extLst>
      <p:ext uri="{BB962C8B-B14F-4D97-AF65-F5344CB8AC3E}">
        <p14:creationId xmlns:p14="http://schemas.microsoft.com/office/powerpoint/2010/main" val="39755478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rød, oransje, lys, sitter&#10;&#10;Automatisk generert beskrivelse">
            <a:extLst>
              <a:ext uri="{FF2B5EF4-FFF2-40B4-BE49-F238E27FC236}">
                <a16:creationId xmlns:a16="http://schemas.microsoft.com/office/drawing/2014/main" id="{B5D7EF4F-CA6A-49C1-B52D-38FEC39DB5A0}"/>
              </a:ext>
            </a:extLst>
          </p:cNvPr>
          <p:cNvPicPr>
            <a:picLocks noChangeAspect="1"/>
          </p:cNvPicPr>
          <p:nvPr/>
        </p:nvPicPr>
        <p:blipFill rotWithShape="1">
          <a:blip r:embed="rId2">
            <a:extLst>
              <a:ext uri="{28A0092B-C50C-407E-A947-70E740481C1C}">
                <a14:useLocalDpi xmlns:a14="http://schemas.microsoft.com/office/drawing/2010/main" val="0"/>
              </a:ext>
            </a:extLst>
          </a:blip>
          <a:srcRect l="2222" r="1" b="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D1032D5C-D2AB-481C-9F62-00ADAA307A34}"/>
              </a:ext>
            </a:extLst>
          </p:cNvPr>
          <p:cNvSpPr>
            <a:spLocks noGrp="1"/>
          </p:cNvSpPr>
          <p:nvPr>
            <p:ph type="title"/>
          </p:nvPr>
        </p:nvSpPr>
        <p:spPr>
          <a:xfrm>
            <a:off x="709448" y="1913950"/>
            <a:ext cx="4204137" cy="1342754"/>
          </a:xfrm>
        </p:spPr>
        <p:txBody>
          <a:bodyPr>
            <a:normAutofit/>
          </a:bodyPr>
          <a:lstStyle/>
          <a:p>
            <a:pPr algn="ctr"/>
            <a:r>
              <a:rPr lang="nb-NO" sz="3600" dirty="0"/>
              <a:t>Kompetanse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F4473745-0E78-46F2-BC0F-C0124CBF0C97}"/>
              </a:ext>
            </a:extLst>
          </p:cNvPr>
          <p:cNvSpPr>
            <a:spLocks noGrp="1"/>
          </p:cNvSpPr>
          <p:nvPr>
            <p:ph idx="1"/>
          </p:nvPr>
        </p:nvSpPr>
        <p:spPr>
          <a:xfrm>
            <a:off x="525516" y="3417573"/>
            <a:ext cx="4593021" cy="3520855"/>
          </a:xfrm>
        </p:spPr>
        <p:txBody>
          <a:bodyPr anchor="ctr">
            <a:normAutofit/>
          </a:bodyPr>
          <a:lstStyle/>
          <a:p>
            <a:r>
              <a:rPr lang="nb-NO" sz="1800" dirty="0"/>
              <a:t>For å ivareta kravet til forsvarlighet skal kommunene tilrettelegge tjenestene slik at tilstrekkelig fagkompetanse i tjenestene er sikret, jf. helse- og omsorgstjenesteloven § 4-1 bokstav d). Hva som anses som forsvarlig fagkompetanse vil avhenge av hvilke pasienter som skal få tilbud om kommunal øyeblikkelig hjelp døgnopphold. Avtalen mellom helseforetak og kommune må ta utgangspunkt i dette. </a:t>
            </a:r>
          </a:p>
          <a:p>
            <a:endParaRPr lang="nb-NO" sz="1800" dirty="0"/>
          </a:p>
        </p:txBody>
      </p:sp>
    </p:spTree>
    <p:extLst>
      <p:ext uri="{BB962C8B-B14F-4D97-AF65-F5344CB8AC3E}">
        <p14:creationId xmlns:p14="http://schemas.microsoft.com/office/powerpoint/2010/main" val="33525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sitter, rom&#10;&#10;Automatisk generert beskrivelse">
            <a:extLst>
              <a:ext uri="{FF2B5EF4-FFF2-40B4-BE49-F238E27FC236}">
                <a16:creationId xmlns:a16="http://schemas.microsoft.com/office/drawing/2014/main" id="{99B0E5B0-B72D-425D-B71F-81A3247974F6}"/>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9895" b="105"/>
          <a:stretch/>
        </p:blipFill>
        <p:spPr>
          <a:xfrm>
            <a:off x="20" y="10"/>
            <a:ext cx="12191980" cy="6857990"/>
          </a:xfrm>
          <a:prstGeom prst="rect">
            <a:avLst/>
          </a:prstGeom>
        </p:spPr>
      </p:pic>
      <p:sp>
        <p:nvSpPr>
          <p:cNvPr id="2" name="Tittel 1">
            <a:extLst>
              <a:ext uri="{FF2B5EF4-FFF2-40B4-BE49-F238E27FC236}">
                <a16:creationId xmlns:a16="http://schemas.microsoft.com/office/drawing/2014/main" id="{F7A8838A-050B-4966-AFD9-1B20BEA8B006}"/>
              </a:ext>
            </a:extLst>
          </p:cNvPr>
          <p:cNvSpPr>
            <a:spLocks noGrp="1"/>
          </p:cNvSpPr>
          <p:nvPr>
            <p:ph type="title"/>
          </p:nvPr>
        </p:nvSpPr>
        <p:spPr>
          <a:xfrm>
            <a:off x="838200" y="365125"/>
            <a:ext cx="10515600" cy="1325563"/>
          </a:xfrm>
        </p:spPr>
        <p:txBody>
          <a:bodyPr>
            <a:normAutofit/>
          </a:bodyPr>
          <a:lstStyle/>
          <a:p>
            <a:r>
              <a:rPr lang="nb-NO">
                <a:solidFill>
                  <a:srgbClr val="FFFFFF"/>
                </a:solidFill>
              </a:rPr>
              <a:t>Internkontroll </a:t>
            </a:r>
          </a:p>
        </p:txBody>
      </p:sp>
      <p:sp>
        <p:nvSpPr>
          <p:cNvPr id="3" name="Plassholder for innhold 2">
            <a:extLst>
              <a:ext uri="{FF2B5EF4-FFF2-40B4-BE49-F238E27FC236}">
                <a16:creationId xmlns:a16="http://schemas.microsoft.com/office/drawing/2014/main" id="{0758FE39-E166-4AA4-A55C-6F57C332891C}"/>
              </a:ext>
            </a:extLst>
          </p:cNvPr>
          <p:cNvSpPr>
            <a:spLocks noGrp="1"/>
          </p:cNvSpPr>
          <p:nvPr>
            <p:ph idx="1"/>
          </p:nvPr>
        </p:nvSpPr>
        <p:spPr>
          <a:xfrm>
            <a:off x="838200" y="1825625"/>
            <a:ext cx="10515600" cy="4351338"/>
          </a:xfrm>
        </p:spPr>
        <p:txBody>
          <a:bodyPr>
            <a:normAutofit/>
          </a:bodyPr>
          <a:lstStyle/>
          <a:p>
            <a:r>
              <a:rPr lang="nb-NO" sz="1800">
                <a:solidFill>
                  <a:srgbClr val="FFFFFF"/>
                </a:solidFill>
              </a:rPr>
              <a:t>Det følger av helse- og omsorgstjenesteloven § 3-1 tredje ledd at kommunen har «(…) plikt til å planlegge, gjennomføre, evaluere og korrigere virksomheten, slik at tjenestenes omfang og innhold er i samsvar med krav fastsatt i lov eller forskrift. Kongen kan i forskrift gi nærmere bestemmelser om pliktens innhold.» Med hjemmel i denne bestemmelsen må alle kommunale tjenester ha et internkontrollsystem18. I et slikt system skal ansvarlig for virksomheten blant annet beskrive organisering av virksomheten og fordeling av ansvar, oppgaver og myndighet. Videre skal den ansvarlige blant annet utvikle prosedyrer, instrukser og rutiner som er nødvendige for forsvarlig drift, og iverksette disse blant annet gjennom å lære opp de ansatte. </a:t>
            </a:r>
          </a:p>
          <a:p>
            <a:r>
              <a:rPr lang="nb-NO" sz="1800">
                <a:solidFill>
                  <a:srgbClr val="FFFFFF"/>
                </a:solidFill>
              </a:rPr>
              <a:t>Internkontroll skal også bidra til kontinuerlig forbedring av virksomheten, og evaluering av prosedyrer og rutiner er en viktig del av arbeidet.  </a:t>
            </a:r>
          </a:p>
          <a:p>
            <a:endParaRPr lang="nb-NO" sz="1800">
              <a:solidFill>
                <a:srgbClr val="FFFFFF"/>
              </a:solidFill>
            </a:endParaRPr>
          </a:p>
          <a:p>
            <a:r>
              <a:rPr lang="nb-NO" sz="1800">
                <a:solidFill>
                  <a:srgbClr val="FFFFFF"/>
                </a:solidFill>
              </a:rPr>
              <a:t>Det er viktig at kommuner som samarbeider om legevakt, øyeblikkelig hjelp døgnopphold og tilsvarende ordninger har så like prosedyrer som mulig for å forenkle samarbeid og forebygge misforståelser. Det bør lages rutiner for hvordan samarbeidsinstanser skal bli fortløpende og gjensidig oppdatert på tjenestetilbudet, retningslinjer, telefonnumre, adresser og nøkkelpersonell.  </a:t>
            </a:r>
          </a:p>
          <a:p>
            <a:endParaRPr lang="nb-NO" sz="1800">
              <a:solidFill>
                <a:srgbClr val="FFFFFF"/>
              </a:solidFill>
            </a:endParaRPr>
          </a:p>
        </p:txBody>
      </p:sp>
    </p:spTree>
    <p:extLst>
      <p:ext uri="{BB962C8B-B14F-4D97-AF65-F5344CB8AC3E}">
        <p14:creationId xmlns:p14="http://schemas.microsoft.com/office/powerpoint/2010/main" val="14640451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8DF650-C84F-4B44-A033-E6502180B798}"/>
              </a:ext>
            </a:extLst>
          </p:cNvPr>
          <p:cNvPicPr>
            <a:picLocks noChangeAspect="1"/>
          </p:cNvPicPr>
          <p:nvPr/>
        </p:nvPicPr>
        <p:blipFill rotWithShape="1">
          <a:blip r:embed="rId2">
            <a:alphaModFix amt="35000"/>
          </a:blip>
          <a:srcRect t="21919" b="12864"/>
          <a:stretch/>
        </p:blipFill>
        <p:spPr>
          <a:xfrm>
            <a:off x="20" y="1"/>
            <a:ext cx="12191980" cy="6857999"/>
          </a:xfrm>
          <a:prstGeom prst="rect">
            <a:avLst/>
          </a:prstGeom>
        </p:spPr>
      </p:pic>
      <p:sp>
        <p:nvSpPr>
          <p:cNvPr id="2" name="Tittel 1">
            <a:extLst>
              <a:ext uri="{FF2B5EF4-FFF2-40B4-BE49-F238E27FC236}">
                <a16:creationId xmlns:a16="http://schemas.microsoft.com/office/drawing/2014/main" id="{18ECEA7F-B379-4AB3-A7A1-13F6DF650264}"/>
              </a:ext>
            </a:extLst>
          </p:cNvPr>
          <p:cNvSpPr>
            <a:spLocks noGrp="1"/>
          </p:cNvSpPr>
          <p:nvPr>
            <p:ph type="title"/>
          </p:nvPr>
        </p:nvSpPr>
        <p:spPr>
          <a:xfrm>
            <a:off x="838201" y="1065862"/>
            <a:ext cx="3313164" cy="4726276"/>
          </a:xfrm>
        </p:spPr>
        <p:txBody>
          <a:bodyPr>
            <a:normAutofit/>
          </a:bodyPr>
          <a:lstStyle/>
          <a:p>
            <a:pPr algn="r"/>
            <a:r>
              <a:rPr lang="nb-NO" sz="4000">
                <a:solidFill>
                  <a:srgbClr val="FFFFFF"/>
                </a:solidFill>
              </a:rPr>
              <a:t>Referanse</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Plassholder for innhold 2">
            <a:extLst>
              <a:ext uri="{FF2B5EF4-FFF2-40B4-BE49-F238E27FC236}">
                <a16:creationId xmlns:a16="http://schemas.microsoft.com/office/drawing/2014/main" id="{EAF339F5-6225-4BDB-9985-00635E84C0C7}"/>
              </a:ext>
            </a:extLst>
          </p:cNvPr>
          <p:cNvGraphicFramePr>
            <a:graphicFrameLocks noGrp="1"/>
          </p:cNvGraphicFramePr>
          <p:nvPr>
            <p:ph idx="1"/>
            <p:extLst>
              <p:ext uri="{D42A27DB-BD31-4B8C-83A1-F6EECF244321}">
                <p14:modId xmlns:p14="http://schemas.microsoft.com/office/powerpoint/2010/main" val="15384182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9143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gress, stjerne, ung, regn&#10;&#10;Automatisk generert beskrivelse">
            <a:extLst>
              <a:ext uri="{FF2B5EF4-FFF2-40B4-BE49-F238E27FC236}">
                <a16:creationId xmlns:a16="http://schemas.microsoft.com/office/drawing/2014/main" id="{E845BD19-6626-46A0-A178-231E98E624A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169" b="7562"/>
          <a:stretch/>
        </p:blipFill>
        <p:spPr>
          <a:xfrm>
            <a:off x="20" y="10"/>
            <a:ext cx="12191980" cy="6857990"/>
          </a:xfrm>
          <a:prstGeom prst="rect">
            <a:avLst/>
          </a:prstGeom>
        </p:spPr>
      </p:pic>
      <p:sp>
        <p:nvSpPr>
          <p:cNvPr id="2" name="Tittel 1">
            <a:extLst>
              <a:ext uri="{FF2B5EF4-FFF2-40B4-BE49-F238E27FC236}">
                <a16:creationId xmlns:a16="http://schemas.microsoft.com/office/drawing/2014/main" id="{A2B3E21C-1661-4FE1-BE7F-34108BF0001C}"/>
              </a:ext>
            </a:extLst>
          </p:cNvPr>
          <p:cNvSpPr>
            <a:spLocks noGrp="1"/>
          </p:cNvSpPr>
          <p:nvPr>
            <p:ph type="title"/>
          </p:nvPr>
        </p:nvSpPr>
        <p:spPr>
          <a:xfrm>
            <a:off x="838200" y="365125"/>
            <a:ext cx="10515600" cy="1325563"/>
          </a:xfrm>
        </p:spPr>
        <p:txBody>
          <a:bodyPr>
            <a:normAutofit/>
          </a:bodyPr>
          <a:lstStyle/>
          <a:p>
            <a:r>
              <a:rPr lang="nb-NO">
                <a:solidFill>
                  <a:srgbClr val="FFFFFF"/>
                </a:solidFill>
              </a:rPr>
              <a:t>ØHD</a:t>
            </a:r>
          </a:p>
        </p:txBody>
      </p:sp>
      <p:sp>
        <p:nvSpPr>
          <p:cNvPr id="3" name="Plassholder for innhold 2">
            <a:extLst>
              <a:ext uri="{FF2B5EF4-FFF2-40B4-BE49-F238E27FC236}">
                <a16:creationId xmlns:a16="http://schemas.microsoft.com/office/drawing/2014/main" id="{AE296CEC-7580-476E-9BA4-59C99384EF59}"/>
              </a:ext>
            </a:extLst>
          </p:cNvPr>
          <p:cNvSpPr>
            <a:spLocks noGrp="1"/>
          </p:cNvSpPr>
          <p:nvPr>
            <p:ph idx="1"/>
          </p:nvPr>
        </p:nvSpPr>
        <p:spPr>
          <a:xfrm>
            <a:off x="838200" y="1825625"/>
            <a:ext cx="10515600" cy="4351338"/>
          </a:xfrm>
        </p:spPr>
        <p:txBody>
          <a:bodyPr>
            <a:normAutofit/>
          </a:bodyPr>
          <a:lstStyle/>
          <a:p>
            <a:r>
              <a:rPr lang="nb-NO" sz="2400">
                <a:solidFill>
                  <a:srgbClr val="FFFFFF"/>
                </a:solidFill>
              </a:rPr>
              <a:t>Kommunen skal sørge for tilbud om døgnopphold for helse- og omsorgstjenester til pasienter og brukere med behov for øyeblikkelig hjelp og plikten trådte i kraft 1. januar 2016 for pasienter med somatisk sykdom. Fra 1. januar 2017 skal denne plikten også gjelde for pasienter med psykiske helse- og rusmiddelproblemer.  </a:t>
            </a:r>
          </a:p>
          <a:p>
            <a:endParaRPr lang="nb-NO" sz="2400">
              <a:solidFill>
                <a:srgbClr val="FFFFFF"/>
              </a:solidFill>
            </a:endParaRPr>
          </a:p>
          <a:p>
            <a:r>
              <a:rPr lang="nb-NO" sz="2400">
                <a:solidFill>
                  <a:srgbClr val="FFFFFF"/>
                </a:solidFill>
              </a:rPr>
              <a:t>Plikten følger av Helse- og omsorgstjenesteloven § 3-5 tredje ledd:  </a:t>
            </a:r>
          </a:p>
          <a:p>
            <a:endParaRPr lang="nb-NO" sz="2400">
              <a:solidFill>
                <a:srgbClr val="FFFFFF"/>
              </a:solidFill>
            </a:endParaRPr>
          </a:p>
          <a:p>
            <a:r>
              <a:rPr lang="nb-NO" sz="2400">
                <a:solidFill>
                  <a:srgbClr val="FFFFFF"/>
                </a:solidFill>
              </a:rPr>
              <a:t>”Kommunen skal sørge for tilbud om døgnopphold for helse- og omsorgstjenester til pasienter og brukere med behov for øyeblikkelig hjelp. Plikten gjelder kun for de pasienter og brukere som kommunen har mulighet til å utrede, behandle eller yte omsorg til.” </a:t>
            </a:r>
          </a:p>
        </p:txBody>
      </p:sp>
    </p:spTree>
    <p:extLst>
      <p:ext uri="{BB962C8B-B14F-4D97-AF65-F5344CB8AC3E}">
        <p14:creationId xmlns:p14="http://schemas.microsoft.com/office/powerpoint/2010/main" val="39253203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rom&#10;&#10;Automatisk generert beskrivelse">
            <a:extLst>
              <a:ext uri="{FF2B5EF4-FFF2-40B4-BE49-F238E27FC236}">
                <a16:creationId xmlns:a16="http://schemas.microsoft.com/office/drawing/2014/main" id="{38224F1F-3AAE-4DFB-AC20-965CD1071FA7}"/>
              </a:ext>
            </a:extLst>
          </p:cNvPr>
          <p:cNvPicPr>
            <a:picLocks noChangeAspect="1"/>
          </p:cNvPicPr>
          <p:nvPr/>
        </p:nvPicPr>
        <p:blipFill rotWithShape="1">
          <a:blip r:embed="rId2">
            <a:extLst>
              <a:ext uri="{28A0092B-C50C-407E-A947-70E740481C1C}">
                <a14:useLocalDpi xmlns:a14="http://schemas.microsoft.com/office/drawing/2010/main" val="0"/>
              </a:ext>
            </a:extLst>
          </a:blip>
          <a:srcRect t="22822" b="23072"/>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ssholder for innhold 2">
            <a:extLst>
              <a:ext uri="{FF2B5EF4-FFF2-40B4-BE49-F238E27FC236}">
                <a16:creationId xmlns:a16="http://schemas.microsoft.com/office/drawing/2014/main" id="{8CB59DD3-D90E-4EB1-9066-8000AC09FAB5}"/>
              </a:ext>
            </a:extLst>
          </p:cNvPr>
          <p:cNvSpPr>
            <a:spLocks noGrp="1"/>
          </p:cNvSpPr>
          <p:nvPr>
            <p:ph idx="1"/>
          </p:nvPr>
        </p:nvSpPr>
        <p:spPr>
          <a:xfrm>
            <a:off x="821094" y="3312366"/>
            <a:ext cx="10888301" cy="2893171"/>
          </a:xfrm>
        </p:spPr>
        <p:txBody>
          <a:bodyPr anchor="ctr">
            <a:normAutofit/>
          </a:bodyPr>
          <a:lstStyle/>
          <a:p>
            <a:r>
              <a:rPr lang="nb-NO" dirty="0"/>
              <a:t>Helse- og omsorgstjenesteloven omfatter alle pasientgrupper, herunder pasienter med psykiske helseproblemer/lidelser og rusmiddelproblemer, som skal sikres likeverdig tilgang til tjenester, også kommunal øyeblikkelig hjelp døgnopphold, jf. helse- og omsorgstjenesteloven § 3-1 annet ledd.</a:t>
            </a:r>
          </a:p>
        </p:txBody>
      </p:sp>
    </p:spTree>
    <p:extLst>
      <p:ext uri="{BB962C8B-B14F-4D97-AF65-F5344CB8AC3E}">
        <p14:creationId xmlns:p14="http://schemas.microsoft.com/office/powerpoint/2010/main" val="129494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1A20D68B-8F16-410D-B8EE-14A98139200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630" r="9481"/>
          <a:stretch/>
        </p:blipFill>
        <p:spPr>
          <a:xfrm>
            <a:off x="20" y="10"/>
            <a:ext cx="12191980" cy="6857990"/>
          </a:xfrm>
          <a:prstGeom prst="rect">
            <a:avLst/>
          </a:prstGeom>
        </p:spPr>
      </p:pic>
      <p:sp>
        <p:nvSpPr>
          <p:cNvPr id="2" name="Tittel 1">
            <a:extLst>
              <a:ext uri="{FF2B5EF4-FFF2-40B4-BE49-F238E27FC236}">
                <a16:creationId xmlns:a16="http://schemas.microsoft.com/office/drawing/2014/main" id="{F6E658D3-8942-46B7-8605-B0DE6B0A0DF9}"/>
              </a:ext>
            </a:extLst>
          </p:cNvPr>
          <p:cNvSpPr>
            <a:spLocks noGrp="1"/>
          </p:cNvSpPr>
          <p:nvPr>
            <p:ph type="title"/>
          </p:nvPr>
        </p:nvSpPr>
        <p:spPr>
          <a:xfrm>
            <a:off x="838200" y="365125"/>
            <a:ext cx="10515600" cy="1325563"/>
          </a:xfrm>
        </p:spPr>
        <p:txBody>
          <a:bodyPr>
            <a:normAutofit/>
          </a:bodyPr>
          <a:lstStyle/>
          <a:p>
            <a:endParaRPr lang="nb-NO">
              <a:solidFill>
                <a:srgbClr val="FFFFFF"/>
              </a:solidFill>
            </a:endParaRPr>
          </a:p>
        </p:txBody>
      </p:sp>
      <p:sp>
        <p:nvSpPr>
          <p:cNvPr id="3" name="Plassholder for innhold 2">
            <a:extLst>
              <a:ext uri="{FF2B5EF4-FFF2-40B4-BE49-F238E27FC236}">
                <a16:creationId xmlns:a16="http://schemas.microsoft.com/office/drawing/2014/main" id="{9C854697-23BE-45A0-ACFD-5ACAB54BC38D}"/>
              </a:ext>
            </a:extLst>
          </p:cNvPr>
          <p:cNvSpPr>
            <a:spLocks noGrp="1"/>
          </p:cNvSpPr>
          <p:nvPr>
            <p:ph idx="1"/>
          </p:nvPr>
        </p:nvSpPr>
        <p:spPr>
          <a:xfrm>
            <a:off x="838200" y="1825625"/>
            <a:ext cx="10515600" cy="4351338"/>
          </a:xfrm>
        </p:spPr>
        <p:txBody>
          <a:bodyPr>
            <a:normAutofit/>
          </a:bodyPr>
          <a:lstStyle/>
          <a:p>
            <a:r>
              <a:rPr lang="nb-NO">
                <a:solidFill>
                  <a:srgbClr val="FFFFFF"/>
                </a:solidFill>
              </a:rPr>
              <a:t>Hensikten  med tilbudet er å unngå innleggelser i spesialisthelsetjenesten når dette ikke er ønskelig eller nødvendig ut fra en helhetlig medisinsk og psykososial vurdering. Etablering av kommunalt øyeblikkelig hjelp døgntilbud til personer med psykisk helse- og rusmiddelproblemer gir en større mulighet til å komme tidligere til og om mulig unngå behov for innleggelse i spesialisthelsetjenesten.</a:t>
            </a:r>
          </a:p>
          <a:p>
            <a:endParaRPr lang="nb-NO">
              <a:solidFill>
                <a:srgbClr val="FFFFFF"/>
              </a:solidFill>
            </a:endParaRPr>
          </a:p>
        </p:txBody>
      </p:sp>
    </p:spTree>
    <p:extLst>
      <p:ext uri="{BB962C8B-B14F-4D97-AF65-F5344CB8AC3E}">
        <p14:creationId xmlns:p14="http://schemas.microsoft.com/office/powerpoint/2010/main" val="12186740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FB989B-AF1E-4E8C-AD2C-988F2B33F196}"/>
              </a:ext>
            </a:extLst>
          </p:cNvPr>
          <p:cNvSpPr>
            <a:spLocks noGrp="1"/>
          </p:cNvSpPr>
          <p:nvPr>
            <p:ph type="title"/>
          </p:nvPr>
        </p:nvSpPr>
        <p:spPr>
          <a:xfrm>
            <a:off x="960100" y="978102"/>
            <a:ext cx="10588434" cy="1062644"/>
          </a:xfrm>
        </p:spPr>
        <p:txBody>
          <a:bodyPr anchor="b">
            <a:normAutofit/>
          </a:bodyPr>
          <a:lstStyle/>
          <a:p>
            <a:endParaRPr lang="nb-NO"/>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Bilde 4">
            <a:extLst>
              <a:ext uri="{FF2B5EF4-FFF2-40B4-BE49-F238E27FC236}">
                <a16:creationId xmlns:a16="http://schemas.microsoft.com/office/drawing/2014/main" id="{7F82B943-EA23-4488-B48E-A7AD94167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023" y="2811104"/>
            <a:ext cx="3366480" cy="1792650"/>
          </a:xfrm>
          <a:prstGeom prst="rect">
            <a:avLst/>
          </a:prstGeom>
        </p:spPr>
      </p:pic>
      <p:sp>
        <p:nvSpPr>
          <p:cNvPr id="3" name="Plassholder for innhold 2">
            <a:extLst>
              <a:ext uri="{FF2B5EF4-FFF2-40B4-BE49-F238E27FC236}">
                <a16:creationId xmlns:a16="http://schemas.microsoft.com/office/drawing/2014/main" id="{A73805F3-FFE0-47F9-B848-EDD71B30C59B}"/>
              </a:ext>
            </a:extLst>
          </p:cNvPr>
          <p:cNvSpPr>
            <a:spLocks noGrp="1"/>
          </p:cNvSpPr>
          <p:nvPr>
            <p:ph idx="1"/>
          </p:nvPr>
        </p:nvSpPr>
        <p:spPr>
          <a:xfrm>
            <a:off x="4955354" y="2682433"/>
            <a:ext cx="6282169" cy="3215749"/>
          </a:xfrm>
        </p:spPr>
        <p:txBody>
          <a:bodyPr>
            <a:normAutofit/>
          </a:bodyPr>
          <a:lstStyle/>
          <a:p>
            <a:r>
              <a:rPr lang="nb-NO" sz="2400"/>
              <a:t>Kommunene står fritt i hvordan de velger å organisere tilbudet om kommunal øyeblikkelig hjelp døgnopphold. Innretning, omfang og kvaliteten på tilbudet vil være avgjørende for hvilke pasienter som er aktuelle for tilbudet. </a:t>
            </a:r>
          </a:p>
          <a:p>
            <a:endParaRPr lang="nb-NO" sz="2400" dirty="0"/>
          </a:p>
        </p:txBody>
      </p:sp>
    </p:spTree>
    <p:extLst>
      <p:ext uri="{BB962C8B-B14F-4D97-AF65-F5344CB8AC3E}">
        <p14:creationId xmlns:p14="http://schemas.microsoft.com/office/powerpoint/2010/main" val="267013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mørk, dyr, svart, mann&#10;&#10;Automatisk generert beskrivelse">
            <a:extLst>
              <a:ext uri="{FF2B5EF4-FFF2-40B4-BE49-F238E27FC236}">
                <a16:creationId xmlns:a16="http://schemas.microsoft.com/office/drawing/2014/main" id="{48A26CD2-A825-4465-97D6-0763D8B80C0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tel 1">
            <a:extLst>
              <a:ext uri="{FF2B5EF4-FFF2-40B4-BE49-F238E27FC236}">
                <a16:creationId xmlns:a16="http://schemas.microsoft.com/office/drawing/2014/main" id="{002CA2AD-2C12-4837-B157-6BC8EE109186}"/>
              </a:ext>
            </a:extLst>
          </p:cNvPr>
          <p:cNvSpPr>
            <a:spLocks noGrp="1"/>
          </p:cNvSpPr>
          <p:nvPr>
            <p:ph type="title"/>
          </p:nvPr>
        </p:nvSpPr>
        <p:spPr>
          <a:xfrm>
            <a:off x="838201" y="1065862"/>
            <a:ext cx="3313164" cy="4726276"/>
          </a:xfrm>
        </p:spPr>
        <p:txBody>
          <a:bodyPr>
            <a:normAutofit/>
          </a:bodyPr>
          <a:lstStyle/>
          <a:p>
            <a:pPr algn="r"/>
            <a:endParaRPr lang="nb-NO" sz="4000">
              <a:solidFill>
                <a:srgbClr val="FFFFFF"/>
              </a:solidFill>
            </a:endParaRPr>
          </a:p>
        </p:txBody>
      </p:sp>
      <p:cxnSp>
        <p:nvCxnSpPr>
          <p:cNvPr id="15"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08F0BDA-DEE5-42DB-9628-10D41EBB811E}"/>
              </a:ext>
            </a:extLst>
          </p:cNvPr>
          <p:cNvSpPr>
            <a:spLocks noGrp="1"/>
          </p:cNvSpPr>
          <p:nvPr>
            <p:ph idx="1"/>
          </p:nvPr>
        </p:nvSpPr>
        <p:spPr>
          <a:xfrm>
            <a:off x="5155379" y="1065862"/>
            <a:ext cx="5744685" cy="4726276"/>
          </a:xfrm>
        </p:spPr>
        <p:txBody>
          <a:bodyPr anchor="ctr">
            <a:normAutofit/>
          </a:bodyPr>
          <a:lstStyle/>
          <a:p>
            <a:r>
              <a:rPr lang="nb-NO" dirty="0">
                <a:solidFill>
                  <a:srgbClr val="FFFFFF"/>
                </a:solidFill>
              </a:rPr>
              <a:t>Den lovpålagte samarbeidsavtalen mellom kommune og helseforetak skal beskrive kommunens tilbud om øyeblikkelig hjelp døgnopphold og er et overordnet virkemiddel for samarbeidet om dette tilbudet, </a:t>
            </a:r>
            <a:r>
              <a:rPr lang="nb-NO" dirty="0" err="1">
                <a:solidFill>
                  <a:srgbClr val="FFFFFF"/>
                </a:solidFill>
              </a:rPr>
              <a:t>jf.helse</a:t>
            </a:r>
            <a:r>
              <a:rPr lang="nb-NO" dirty="0">
                <a:solidFill>
                  <a:srgbClr val="FFFFFF"/>
                </a:solidFill>
              </a:rPr>
              <a:t>- og omsorgstjenesteloven, kapittel 6. Avtalen må også omfatte tilbudet som skal gis til pasienter med psykisk helse- og rusmiddelproblemer.</a:t>
            </a:r>
          </a:p>
        </p:txBody>
      </p:sp>
    </p:spTree>
    <p:extLst>
      <p:ext uri="{BB962C8B-B14F-4D97-AF65-F5344CB8AC3E}">
        <p14:creationId xmlns:p14="http://schemas.microsoft.com/office/powerpoint/2010/main" val="11567269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spill, rød&#10;&#10;Automatisk generert beskrivelse">
            <a:extLst>
              <a:ext uri="{FF2B5EF4-FFF2-40B4-BE49-F238E27FC236}">
                <a16:creationId xmlns:a16="http://schemas.microsoft.com/office/drawing/2014/main" id="{87544B13-3860-4BBC-B0E3-602FED265B9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222" r="1" b="1"/>
          <a:stretch/>
        </p:blipFill>
        <p:spPr>
          <a:xfrm>
            <a:off x="20" y="10"/>
            <a:ext cx="12191980" cy="6857990"/>
          </a:xfrm>
          <a:prstGeom prst="rect">
            <a:avLst/>
          </a:prstGeom>
        </p:spPr>
      </p:pic>
      <p:sp>
        <p:nvSpPr>
          <p:cNvPr id="2" name="Tittel 1">
            <a:extLst>
              <a:ext uri="{FF2B5EF4-FFF2-40B4-BE49-F238E27FC236}">
                <a16:creationId xmlns:a16="http://schemas.microsoft.com/office/drawing/2014/main" id="{76BABF49-C17C-4326-9C57-23F593E80513}"/>
              </a:ext>
            </a:extLst>
          </p:cNvPr>
          <p:cNvSpPr>
            <a:spLocks noGrp="1"/>
          </p:cNvSpPr>
          <p:nvPr>
            <p:ph type="title"/>
          </p:nvPr>
        </p:nvSpPr>
        <p:spPr>
          <a:xfrm>
            <a:off x="838200" y="365125"/>
            <a:ext cx="10515600" cy="1325563"/>
          </a:xfrm>
        </p:spPr>
        <p:txBody>
          <a:bodyPr>
            <a:normAutofit/>
          </a:bodyPr>
          <a:lstStyle/>
          <a:p>
            <a:r>
              <a:rPr lang="nb-NO">
                <a:solidFill>
                  <a:srgbClr val="FFFFFF"/>
                </a:solidFill>
              </a:rPr>
              <a:t>Organisering</a:t>
            </a:r>
          </a:p>
        </p:txBody>
      </p:sp>
      <p:sp>
        <p:nvSpPr>
          <p:cNvPr id="3" name="Plassholder for innhold 2">
            <a:extLst>
              <a:ext uri="{FF2B5EF4-FFF2-40B4-BE49-F238E27FC236}">
                <a16:creationId xmlns:a16="http://schemas.microsoft.com/office/drawing/2014/main" id="{BACA796F-99EE-4F8D-BFA3-120FDB18764A}"/>
              </a:ext>
            </a:extLst>
          </p:cNvPr>
          <p:cNvSpPr>
            <a:spLocks noGrp="1"/>
          </p:cNvSpPr>
          <p:nvPr>
            <p:ph idx="1"/>
          </p:nvPr>
        </p:nvSpPr>
        <p:spPr>
          <a:xfrm>
            <a:off x="838200" y="1825625"/>
            <a:ext cx="10515600" cy="4351338"/>
          </a:xfrm>
        </p:spPr>
        <p:txBody>
          <a:bodyPr>
            <a:normAutofit/>
          </a:bodyPr>
          <a:lstStyle/>
          <a:p>
            <a:r>
              <a:rPr lang="nb-NO">
                <a:solidFill>
                  <a:srgbClr val="FFFFFF"/>
                </a:solidFill>
              </a:rPr>
              <a:t>Når kommunene skal planlegge for hvordan tilbudet om kommunalt øyeblikkelig hjelp døgnopphold skal integreres i de øvrige tjenestetilbudene, må det tenkes langsiktig og helhetlig. En av helse- og omsorgstjenestenes største utfordringer er at pasientenes behov for koordinerte og helhetlige tjenester ikke besvares godt nok og tjenestene oppfattes som fragmenterte. Øyeblikkelig hjelp døgntilbudet må ikke organiseres slik at det bidrar til en økende fragmentering av primærhelsetjenesten eller akuttilbudet utenfor sykehus. </a:t>
            </a:r>
          </a:p>
          <a:p>
            <a:endParaRPr lang="nb-NO">
              <a:solidFill>
                <a:srgbClr val="FFFFFF"/>
              </a:solidFill>
            </a:endParaRPr>
          </a:p>
        </p:txBody>
      </p:sp>
    </p:spTree>
    <p:extLst>
      <p:ext uri="{BB962C8B-B14F-4D97-AF65-F5344CB8AC3E}">
        <p14:creationId xmlns:p14="http://schemas.microsoft.com/office/powerpoint/2010/main" val="31882470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7482C-4CF9-4CEA-A2CA-0B65331DE0F5}"/>
              </a:ext>
            </a:extLst>
          </p:cNvPr>
          <p:cNvPicPr>
            <a:picLocks noChangeAspect="1"/>
          </p:cNvPicPr>
          <p:nvPr/>
        </p:nvPicPr>
        <p:blipFill rotWithShape="1">
          <a:blip r:embed="rId2">
            <a:alphaModFix amt="35000"/>
          </a:blip>
          <a:srcRect b="12791"/>
          <a:stretch/>
        </p:blipFill>
        <p:spPr>
          <a:xfrm>
            <a:off x="20" y="10"/>
            <a:ext cx="12191980" cy="6857990"/>
          </a:xfrm>
          <a:prstGeom prst="rect">
            <a:avLst/>
          </a:prstGeom>
        </p:spPr>
      </p:pic>
      <p:sp>
        <p:nvSpPr>
          <p:cNvPr id="2" name="Tittel 1">
            <a:extLst>
              <a:ext uri="{FF2B5EF4-FFF2-40B4-BE49-F238E27FC236}">
                <a16:creationId xmlns:a16="http://schemas.microsoft.com/office/drawing/2014/main" id="{F455928B-D2C9-47AE-AB98-0F8B38ACC885}"/>
              </a:ext>
            </a:extLst>
          </p:cNvPr>
          <p:cNvSpPr>
            <a:spLocks noGrp="1"/>
          </p:cNvSpPr>
          <p:nvPr>
            <p:ph type="title"/>
          </p:nvPr>
        </p:nvSpPr>
        <p:spPr>
          <a:xfrm>
            <a:off x="838200" y="365125"/>
            <a:ext cx="10515600" cy="1325563"/>
          </a:xfrm>
        </p:spPr>
        <p:txBody>
          <a:bodyPr>
            <a:normAutofit/>
          </a:bodyPr>
          <a:lstStyle/>
          <a:p>
            <a:r>
              <a:rPr lang="nb-NO">
                <a:solidFill>
                  <a:srgbClr val="FFFFFF"/>
                </a:solidFill>
              </a:rPr>
              <a:t>Hjelpespørsmål til organiseringen og øvrig innretning på tilbudet:</a:t>
            </a:r>
          </a:p>
        </p:txBody>
      </p:sp>
      <p:graphicFrame>
        <p:nvGraphicFramePr>
          <p:cNvPr id="5" name="Plassholder for innhold 2">
            <a:extLst>
              <a:ext uri="{FF2B5EF4-FFF2-40B4-BE49-F238E27FC236}">
                <a16:creationId xmlns:a16="http://schemas.microsoft.com/office/drawing/2014/main" id="{1079DE4C-21D0-48DB-9A38-32B25C495D42}"/>
              </a:ext>
            </a:extLst>
          </p:cNvPr>
          <p:cNvGraphicFramePr>
            <a:graphicFrameLocks noGrp="1"/>
          </p:cNvGraphicFramePr>
          <p:nvPr>
            <p:ph idx="1"/>
            <p:extLst>
              <p:ext uri="{D42A27DB-BD31-4B8C-83A1-F6EECF244321}">
                <p14:modId xmlns:p14="http://schemas.microsoft.com/office/powerpoint/2010/main" val="691610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124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7FB92EE8-6F1B-404A-990E-254AC66F8D8C}"/>
              </a:ext>
            </a:extLst>
          </p:cNvPr>
          <p:cNvSpPr>
            <a:spLocks noGrp="1"/>
          </p:cNvSpPr>
          <p:nvPr>
            <p:ph type="title"/>
          </p:nvPr>
        </p:nvSpPr>
        <p:spPr>
          <a:xfrm>
            <a:off x="833002" y="448253"/>
            <a:ext cx="10520702" cy="1325563"/>
          </a:xfrm>
        </p:spPr>
        <p:txBody>
          <a:bodyPr>
            <a:normAutofit/>
          </a:bodyPr>
          <a:lstStyle/>
          <a:p>
            <a:r>
              <a:rPr lang="nb-NO" dirty="0"/>
              <a:t>Kvalitetsforbedring og pasientsikkerhet</a:t>
            </a:r>
          </a:p>
        </p:txBody>
      </p:sp>
      <p:sp>
        <p:nvSpPr>
          <p:cNvPr id="3" name="Plassholder for innhold 2">
            <a:extLst>
              <a:ext uri="{FF2B5EF4-FFF2-40B4-BE49-F238E27FC236}">
                <a16:creationId xmlns:a16="http://schemas.microsoft.com/office/drawing/2014/main" id="{6915A3E7-FA8D-4EDD-87B3-397A960E8136}"/>
              </a:ext>
            </a:extLst>
          </p:cNvPr>
          <p:cNvSpPr>
            <a:spLocks noGrp="1"/>
          </p:cNvSpPr>
          <p:nvPr>
            <p:ph idx="1"/>
          </p:nvPr>
        </p:nvSpPr>
        <p:spPr>
          <a:xfrm>
            <a:off x="838200" y="1773816"/>
            <a:ext cx="6434900" cy="4635931"/>
          </a:xfrm>
        </p:spPr>
        <p:txBody>
          <a:bodyPr>
            <a:normAutofit fontScale="92500" lnSpcReduction="10000"/>
          </a:bodyPr>
          <a:lstStyle/>
          <a:p>
            <a:r>
              <a:rPr lang="nb-NO" sz="2400" dirty="0"/>
              <a:t>Enhver som yter helse- og omsorgstjenester skal sørge for at virksomheten arbeider systematisk for kvalitetsforbedring og pasientsikkerhet, jf. helse- og omsorgstjenesteloven § 4-2 og spesialisthelsetjenesteloven § 3-4a. Systematisk overvåking og gjennomgang av tilbudet er en del av internkontrollen og skal sikre at det fungerer som forutsatt og vil bidra til kontinuerlig forbedring i virksomheten. </a:t>
            </a:r>
          </a:p>
          <a:p>
            <a:r>
              <a:rPr lang="nb-NO" sz="2400" dirty="0"/>
              <a:t>Det anbefales at det jevnlig gjøres ROS-analyser for å kvalitetssikre tilbudet, </a:t>
            </a:r>
            <a:r>
              <a:rPr lang="nb-NO" sz="2400" dirty="0" err="1"/>
              <a:t>jf</a:t>
            </a:r>
            <a:r>
              <a:rPr lang="nb-NO" sz="2400" dirty="0"/>
              <a:t> internkontrollforskriften §4 bokstav f. Ved å avdekke risikoområder kan partene igangsette kompenserende tiltak basert på muligheter og ressurser som finnes i virksomhetene og eventuelt i samarbeid med andre.</a:t>
            </a:r>
          </a:p>
          <a:p>
            <a:pPr marL="0" indent="0">
              <a:buNone/>
            </a:pPr>
            <a:endParaRPr lang="nb-NO" sz="1700" dirty="0"/>
          </a:p>
        </p:txBody>
      </p:sp>
      <p:pic>
        <p:nvPicPr>
          <p:cNvPr id="5" name="Bilde 4" descr="Et bilde som inneholder datamaskin, bærbar PC&#10;&#10;Automatisk generert beskrivelse">
            <a:extLst>
              <a:ext uri="{FF2B5EF4-FFF2-40B4-BE49-F238E27FC236}">
                <a16:creationId xmlns:a16="http://schemas.microsoft.com/office/drawing/2014/main" id="{2A660B9D-32F2-43D6-996D-7352F885F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346" y="1520003"/>
            <a:ext cx="4108408" cy="3985156"/>
          </a:xfrm>
          <a:prstGeom prst="rect">
            <a:avLst/>
          </a:prstGeom>
        </p:spPr>
      </p:pic>
    </p:spTree>
    <p:extLst>
      <p:ext uri="{BB962C8B-B14F-4D97-AF65-F5344CB8AC3E}">
        <p14:creationId xmlns:p14="http://schemas.microsoft.com/office/powerpoint/2010/main" val="386428563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4B97489CEAFD4CB61B98401A8E2EE9" ma:contentTypeVersion="11" ma:contentTypeDescription="Opprett et nytt dokument." ma:contentTypeScope="" ma:versionID="b1041cd34955038b33f4b98fbcd56735">
  <xsd:schema xmlns:xsd="http://www.w3.org/2001/XMLSchema" xmlns:xs="http://www.w3.org/2001/XMLSchema" xmlns:p="http://schemas.microsoft.com/office/2006/metadata/properties" xmlns:ns3="9ee35df0-6794-4423-ae8f-95273d09ad52" xmlns:ns4="fe7cc3ee-c8b9-4281-b56a-a42423d7d066" targetNamespace="http://schemas.microsoft.com/office/2006/metadata/properties" ma:root="true" ma:fieldsID="c12cf32cddadb4f6aaf995735581f5fa" ns3:_="" ns4:_="">
    <xsd:import namespace="9ee35df0-6794-4423-ae8f-95273d09ad52"/>
    <xsd:import namespace="fe7cc3ee-c8b9-4281-b56a-a42423d7d0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35df0-6794-4423-ae8f-95273d09a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7cc3ee-c8b9-4281-b56a-a42423d7d066"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221F3-6286-4111-AE2A-ACD7449A9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35df0-6794-4423-ae8f-95273d09ad52"/>
    <ds:schemaRef ds:uri="fe7cc3ee-c8b9-4281-b56a-a42423d7d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9EF3EE-D2AA-4E4B-82E3-222EAD0D13D1}">
  <ds:schemaRefs>
    <ds:schemaRef ds:uri="http://schemas.microsoft.com/sharepoint/v3/contenttype/forms"/>
  </ds:schemaRefs>
</ds:datastoreItem>
</file>

<file path=customXml/itemProps3.xml><?xml version="1.0" encoding="utf-8"?>
<ds:datastoreItem xmlns:ds="http://schemas.openxmlformats.org/officeDocument/2006/customXml" ds:itemID="{879FF805-8FA5-4FCC-915D-E252FF9BAE0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161</TotalTime>
  <Words>1641</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KAD blir til ØHD</vt:lpstr>
      <vt:lpstr>ØHD</vt:lpstr>
      <vt:lpstr>PowerPoint-presentasjon</vt:lpstr>
      <vt:lpstr>PowerPoint-presentasjon</vt:lpstr>
      <vt:lpstr>PowerPoint-presentasjon</vt:lpstr>
      <vt:lpstr>PowerPoint-presentasjon</vt:lpstr>
      <vt:lpstr>Organisering</vt:lpstr>
      <vt:lpstr>Hjelpespørsmål til organiseringen og øvrig innretning på tilbudet:</vt:lpstr>
      <vt:lpstr>Kvalitetsforbedring og pasientsikkerhet</vt:lpstr>
      <vt:lpstr>Aktuelle pasienter innen somatikk</vt:lpstr>
      <vt:lpstr>Pasienter som ikke er aktuelle for kommunalt øyeblikkelig hjelp døgnopphold innen somatikk</vt:lpstr>
      <vt:lpstr>Særskilt om pasientgrupper innen psykisk helse og rus</vt:lpstr>
      <vt:lpstr>PowerPoint-presentasjon</vt:lpstr>
      <vt:lpstr>PowerPoint-presentasjon</vt:lpstr>
      <vt:lpstr>Innleggelse i kommunalt øyeblikkelig hjelp døgntilbud </vt:lpstr>
      <vt:lpstr>Personellbehov og tilgjengelighet </vt:lpstr>
      <vt:lpstr>Kompetanse</vt:lpstr>
      <vt:lpstr>Internkontroll </vt:lpstr>
      <vt:lpstr>Referanse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 blir til ØHD</dc:title>
  <dc:creator>ørjan kristensen</dc:creator>
  <cp:lastModifiedBy>ørjan kristensen</cp:lastModifiedBy>
  <cp:revision>1</cp:revision>
  <dcterms:created xsi:type="dcterms:W3CDTF">2020-02-05T09:09:44Z</dcterms:created>
  <dcterms:modified xsi:type="dcterms:W3CDTF">2020-02-13T12:10:32Z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0x0101003A4B97489CEAFD4CB61B98401A8E2EE9</vt:lpwstr>
  </property>
</Properties>
</file>